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4"/>
  </p:sldMasterIdLst>
  <p:notesMasterIdLst>
    <p:notesMasterId r:id="rId123"/>
  </p:notesMasterIdLst>
  <p:handoutMasterIdLst>
    <p:handoutMasterId r:id="rId124"/>
  </p:handoutMasterIdLst>
  <p:sldIdLst>
    <p:sldId id="274" r:id="rId5"/>
    <p:sldId id="385" r:id="rId6"/>
    <p:sldId id="838" r:id="rId7"/>
    <p:sldId id="851" r:id="rId8"/>
    <p:sldId id="367" r:id="rId9"/>
    <p:sldId id="852" r:id="rId10"/>
    <p:sldId id="877" r:id="rId11"/>
    <p:sldId id="752" r:id="rId12"/>
    <p:sldId id="753" r:id="rId13"/>
    <p:sldId id="582" r:id="rId14"/>
    <p:sldId id="630" r:id="rId15"/>
    <p:sldId id="754" r:id="rId16"/>
    <p:sldId id="760" r:id="rId17"/>
    <p:sldId id="770" r:id="rId18"/>
    <p:sldId id="894" r:id="rId19"/>
    <p:sldId id="895" r:id="rId20"/>
    <p:sldId id="896" r:id="rId21"/>
    <p:sldId id="897" r:id="rId22"/>
    <p:sldId id="898" r:id="rId23"/>
    <p:sldId id="777" r:id="rId24"/>
    <p:sldId id="755" r:id="rId25"/>
    <p:sldId id="761" r:id="rId26"/>
    <p:sldId id="778" r:id="rId27"/>
    <p:sldId id="779" r:id="rId28"/>
    <p:sldId id="815" r:id="rId29"/>
    <p:sldId id="780" r:id="rId30"/>
    <p:sldId id="781" r:id="rId31"/>
    <p:sldId id="782" r:id="rId32"/>
    <p:sldId id="899" r:id="rId33"/>
    <p:sldId id="900" r:id="rId34"/>
    <p:sldId id="901" r:id="rId35"/>
    <p:sldId id="902" r:id="rId36"/>
    <p:sldId id="903" r:id="rId37"/>
    <p:sldId id="904" r:id="rId38"/>
    <p:sldId id="788" r:id="rId39"/>
    <p:sldId id="789" r:id="rId40"/>
    <p:sldId id="905" r:id="rId41"/>
    <p:sldId id="906" r:id="rId42"/>
    <p:sldId id="790" r:id="rId43"/>
    <p:sldId id="907" r:id="rId44"/>
    <p:sldId id="792" r:id="rId45"/>
    <p:sldId id="908" r:id="rId46"/>
    <p:sldId id="794" r:id="rId47"/>
    <p:sldId id="909" r:id="rId48"/>
    <p:sldId id="910" r:id="rId49"/>
    <p:sldId id="769" r:id="rId50"/>
    <p:sldId id="762" r:id="rId51"/>
    <p:sldId id="797" r:id="rId52"/>
    <p:sldId id="798" r:id="rId53"/>
    <p:sldId id="800" r:id="rId54"/>
    <p:sldId id="911" r:id="rId55"/>
    <p:sldId id="912" r:id="rId56"/>
    <p:sldId id="803" r:id="rId57"/>
    <p:sldId id="914" r:id="rId58"/>
    <p:sldId id="804" r:id="rId59"/>
    <p:sldId id="915" r:id="rId60"/>
    <p:sldId id="916" r:id="rId61"/>
    <p:sldId id="917" r:id="rId62"/>
    <p:sldId id="918" r:id="rId63"/>
    <p:sldId id="807" r:id="rId64"/>
    <p:sldId id="919" r:id="rId65"/>
    <p:sldId id="923" r:id="rId66"/>
    <p:sldId id="924" r:id="rId67"/>
    <p:sldId id="920" r:id="rId68"/>
    <p:sldId id="810" r:id="rId69"/>
    <p:sldId id="921" r:id="rId70"/>
    <p:sldId id="922" r:id="rId71"/>
    <p:sldId id="816" r:id="rId72"/>
    <p:sldId id="925" r:id="rId73"/>
    <p:sldId id="926" r:id="rId74"/>
    <p:sldId id="930" r:id="rId75"/>
    <p:sldId id="927" r:id="rId76"/>
    <p:sldId id="928" r:id="rId77"/>
    <p:sldId id="929" r:id="rId78"/>
    <p:sldId id="813" r:id="rId79"/>
    <p:sldId id="868" r:id="rId80"/>
    <p:sldId id="757" r:id="rId81"/>
    <p:sldId id="763" r:id="rId82"/>
    <p:sldId id="884" r:id="rId83"/>
    <p:sldId id="828" r:id="rId84"/>
    <p:sldId id="883" r:id="rId85"/>
    <p:sldId id="829" r:id="rId86"/>
    <p:sldId id="931" r:id="rId87"/>
    <p:sldId id="932" r:id="rId88"/>
    <p:sldId id="958" r:id="rId89"/>
    <p:sldId id="959" r:id="rId90"/>
    <p:sldId id="960" r:id="rId91"/>
    <p:sldId id="933" r:id="rId92"/>
    <p:sldId id="936" r:id="rId93"/>
    <p:sldId id="882" r:id="rId94"/>
    <p:sldId id="937" r:id="rId95"/>
    <p:sldId id="938" r:id="rId96"/>
    <p:sldId id="961" r:id="rId97"/>
    <p:sldId id="962" r:id="rId98"/>
    <p:sldId id="965" r:id="rId99"/>
    <p:sldId id="964" r:id="rId100"/>
    <p:sldId id="963" r:id="rId101"/>
    <p:sldId id="939" r:id="rId102"/>
    <p:sldId id="940" r:id="rId103"/>
    <p:sldId id="767" r:id="rId104"/>
    <p:sldId id="759" r:id="rId105"/>
    <p:sldId id="966" r:id="rId106"/>
    <p:sldId id="943" r:id="rId107"/>
    <p:sldId id="945" r:id="rId108"/>
    <p:sldId id="946" r:id="rId109"/>
    <p:sldId id="844" r:id="rId110"/>
    <p:sldId id="967" r:id="rId111"/>
    <p:sldId id="968" r:id="rId112"/>
    <p:sldId id="969" r:id="rId113"/>
    <p:sldId id="970" r:id="rId114"/>
    <p:sldId id="887" r:id="rId115"/>
    <p:sldId id="953" r:id="rId116"/>
    <p:sldId id="954" r:id="rId117"/>
    <p:sldId id="955" r:id="rId118"/>
    <p:sldId id="956" r:id="rId119"/>
    <p:sldId id="764" r:id="rId120"/>
    <p:sldId id="578" r:id="rId121"/>
    <p:sldId id="876" r:id="rId122"/>
  </p:sldIdLst>
  <p:sldSz cx="9144000" cy="6858000" type="screen4x3"/>
  <p:notesSz cx="6934200" cy="9232900"/>
  <p:defaultTextStyle>
    <a:defPPr>
      <a:defRPr lang="en-US"/>
    </a:defPPr>
    <a:lvl1pPr algn="ctr" rtl="0" fontAlgn="base">
      <a:spcBef>
        <a:spcPct val="50000"/>
      </a:spcBef>
      <a:spcAft>
        <a:spcPct val="0"/>
      </a:spcAft>
      <a:defRPr b="1" kern="1200">
        <a:solidFill>
          <a:srgbClr val="FFFF66"/>
        </a:solidFill>
        <a:latin typeface="Arial" panose="020B0604020202020204" pitchFamily="34" charset="0"/>
        <a:ea typeface="ＭＳ Ｐゴシック" panose="020B0600070205080204" pitchFamily="34" charset="-128"/>
        <a:cs typeface="+mn-cs"/>
      </a:defRPr>
    </a:lvl1pPr>
    <a:lvl2pPr marL="457200" algn="ctr" rtl="0" fontAlgn="base">
      <a:spcBef>
        <a:spcPct val="50000"/>
      </a:spcBef>
      <a:spcAft>
        <a:spcPct val="0"/>
      </a:spcAft>
      <a:defRPr b="1" kern="1200">
        <a:solidFill>
          <a:srgbClr val="FFFF66"/>
        </a:solidFill>
        <a:latin typeface="Arial" panose="020B0604020202020204" pitchFamily="34" charset="0"/>
        <a:ea typeface="ＭＳ Ｐゴシック" panose="020B0600070205080204" pitchFamily="34" charset="-128"/>
        <a:cs typeface="+mn-cs"/>
      </a:defRPr>
    </a:lvl2pPr>
    <a:lvl3pPr marL="914400" algn="ctr" rtl="0" fontAlgn="base">
      <a:spcBef>
        <a:spcPct val="50000"/>
      </a:spcBef>
      <a:spcAft>
        <a:spcPct val="0"/>
      </a:spcAft>
      <a:defRPr b="1" kern="1200">
        <a:solidFill>
          <a:srgbClr val="FFFF66"/>
        </a:solidFill>
        <a:latin typeface="Arial" panose="020B0604020202020204" pitchFamily="34" charset="0"/>
        <a:ea typeface="ＭＳ Ｐゴシック" panose="020B0600070205080204" pitchFamily="34" charset="-128"/>
        <a:cs typeface="+mn-cs"/>
      </a:defRPr>
    </a:lvl3pPr>
    <a:lvl4pPr marL="1371600" algn="ctr" rtl="0" fontAlgn="base">
      <a:spcBef>
        <a:spcPct val="50000"/>
      </a:spcBef>
      <a:spcAft>
        <a:spcPct val="0"/>
      </a:spcAft>
      <a:defRPr b="1" kern="1200">
        <a:solidFill>
          <a:srgbClr val="FFFF66"/>
        </a:solidFill>
        <a:latin typeface="Arial" panose="020B0604020202020204" pitchFamily="34" charset="0"/>
        <a:ea typeface="ＭＳ Ｐゴシック" panose="020B0600070205080204" pitchFamily="34" charset="-128"/>
        <a:cs typeface="+mn-cs"/>
      </a:defRPr>
    </a:lvl4pPr>
    <a:lvl5pPr marL="1828800" algn="ctr" rtl="0" fontAlgn="base">
      <a:spcBef>
        <a:spcPct val="50000"/>
      </a:spcBef>
      <a:spcAft>
        <a:spcPct val="0"/>
      </a:spcAft>
      <a:defRPr b="1" kern="1200">
        <a:solidFill>
          <a:srgbClr val="FFFF66"/>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b="1" kern="1200">
        <a:solidFill>
          <a:srgbClr val="FFFF66"/>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b="1" kern="1200">
        <a:solidFill>
          <a:srgbClr val="FFFF66"/>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b="1" kern="1200">
        <a:solidFill>
          <a:srgbClr val="FFFF66"/>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b="1" kern="1200">
        <a:solidFill>
          <a:srgbClr val="FFFF66"/>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08">
          <p15:clr>
            <a:srgbClr val="A4A3A4"/>
          </p15:clr>
        </p15:guide>
        <p15:guide id="2" pos="218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66"/>
    <a:srgbClr val="99CC00"/>
    <a:srgbClr val="6699CC"/>
    <a:srgbClr val="0066CC"/>
    <a:srgbClr val="6699FF"/>
    <a:srgbClr val="999999"/>
    <a:srgbClr val="FFFFCC"/>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625" autoAdjust="0"/>
    <p:restoredTop sz="90064" autoAdjust="0"/>
  </p:normalViewPr>
  <p:slideViewPr>
    <p:cSldViewPr>
      <p:cViewPr varScale="1">
        <p:scale>
          <a:sx n="94" d="100"/>
          <a:sy n="94" d="100"/>
        </p:scale>
        <p:origin x="1338" y="6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p:scale>
          <a:sx n="100" d="100"/>
          <a:sy n="100" d="100"/>
        </p:scale>
        <p:origin x="1123" y="58"/>
      </p:cViewPr>
      <p:guideLst>
        <p:guide orient="horz" pos="2908"/>
        <p:guide pos="2184"/>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117" Type="http://schemas.openxmlformats.org/officeDocument/2006/relationships/slide" Target="slides/slide113.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openxmlformats.org/officeDocument/2006/relationships/slide" Target="slides/slide80.xml"/><Relationship Id="rId89" Type="http://schemas.openxmlformats.org/officeDocument/2006/relationships/slide" Target="slides/slide85.xml"/><Relationship Id="rId112" Type="http://schemas.openxmlformats.org/officeDocument/2006/relationships/slide" Target="slides/slide108.xml"/><Relationship Id="rId16" Type="http://schemas.openxmlformats.org/officeDocument/2006/relationships/slide" Target="slides/slide12.xml"/><Relationship Id="rId107" Type="http://schemas.openxmlformats.org/officeDocument/2006/relationships/slide" Target="slides/slide103.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slide" Target="slides/slide75.xml"/><Relationship Id="rId102" Type="http://schemas.openxmlformats.org/officeDocument/2006/relationships/slide" Target="slides/slide98.xml"/><Relationship Id="rId123" Type="http://schemas.openxmlformats.org/officeDocument/2006/relationships/notesMaster" Target="notesMasters/notesMaster1.xml"/><Relationship Id="rId128" Type="http://schemas.openxmlformats.org/officeDocument/2006/relationships/tableStyles" Target="tableStyles.xml"/><Relationship Id="rId5" Type="http://schemas.openxmlformats.org/officeDocument/2006/relationships/slide" Target="slides/slide1.xml"/><Relationship Id="rId90" Type="http://schemas.openxmlformats.org/officeDocument/2006/relationships/slide" Target="slides/slide86.xml"/><Relationship Id="rId95" Type="http://schemas.openxmlformats.org/officeDocument/2006/relationships/slide" Target="slides/slide91.xml"/><Relationship Id="rId22" Type="http://schemas.openxmlformats.org/officeDocument/2006/relationships/slide" Target="slides/slide18.xml"/><Relationship Id="rId27" Type="http://schemas.openxmlformats.org/officeDocument/2006/relationships/slide" Target="slides/slide23.xml"/><Relationship Id="rId43" Type="http://schemas.openxmlformats.org/officeDocument/2006/relationships/slide" Target="slides/slide39.xml"/><Relationship Id="rId48" Type="http://schemas.openxmlformats.org/officeDocument/2006/relationships/slide" Target="slides/slide44.xml"/><Relationship Id="rId64" Type="http://schemas.openxmlformats.org/officeDocument/2006/relationships/slide" Target="slides/slide60.xml"/><Relationship Id="rId69" Type="http://schemas.openxmlformats.org/officeDocument/2006/relationships/slide" Target="slides/slide65.xml"/><Relationship Id="rId113" Type="http://schemas.openxmlformats.org/officeDocument/2006/relationships/slide" Target="slides/slide109.xml"/><Relationship Id="rId118" Type="http://schemas.openxmlformats.org/officeDocument/2006/relationships/slide" Target="slides/slide114.xml"/><Relationship Id="rId80" Type="http://schemas.openxmlformats.org/officeDocument/2006/relationships/slide" Target="slides/slide76.xml"/><Relationship Id="rId85" Type="http://schemas.openxmlformats.org/officeDocument/2006/relationships/slide" Target="slides/slide81.xml"/><Relationship Id="rId12" Type="http://schemas.openxmlformats.org/officeDocument/2006/relationships/slide" Target="slides/slide8.xml"/><Relationship Id="rId17" Type="http://schemas.openxmlformats.org/officeDocument/2006/relationships/slide" Target="slides/slide13.xml"/><Relationship Id="rId33" Type="http://schemas.openxmlformats.org/officeDocument/2006/relationships/slide" Target="slides/slide29.xml"/><Relationship Id="rId38" Type="http://schemas.openxmlformats.org/officeDocument/2006/relationships/slide" Target="slides/slide34.xml"/><Relationship Id="rId59" Type="http://schemas.openxmlformats.org/officeDocument/2006/relationships/slide" Target="slides/slide55.xml"/><Relationship Id="rId103" Type="http://schemas.openxmlformats.org/officeDocument/2006/relationships/slide" Target="slides/slide99.xml"/><Relationship Id="rId108" Type="http://schemas.openxmlformats.org/officeDocument/2006/relationships/slide" Target="slides/slide104.xml"/><Relationship Id="rId124" Type="http://schemas.openxmlformats.org/officeDocument/2006/relationships/handoutMaster" Target="handoutMasters/handoutMaster1.xml"/><Relationship Id="rId54" Type="http://schemas.openxmlformats.org/officeDocument/2006/relationships/slide" Target="slides/slide50.xml"/><Relationship Id="rId70" Type="http://schemas.openxmlformats.org/officeDocument/2006/relationships/slide" Target="slides/slide66.xml"/><Relationship Id="rId75" Type="http://schemas.openxmlformats.org/officeDocument/2006/relationships/slide" Target="slides/slide71.xml"/><Relationship Id="rId91" Type="http://schemas.openxmlformats.org/officeDocument/2006/relationships/slide" Target="slides/slide87.xml"/><Relationship Id="rId96" Type="http://schemas.openxmlformats.org/officeDocument/2006/relationships/slide" Target="slides/slide92.xml"/><Relationship Id="rId1" Type="http://schemas.openxmlformats.org/officeDocument/2006/relationships/customXml" Target="../customXml/item1.xml"/><Relationship Id="rId6" Type="http://schemas.openxmlformats.org/officeDocument/2006/relationships/slide" Target="slides/slide2.xml"/><Relationship Id="rId23" Type="http://schemas.openxmlformats.org/officeDocument/2006/relationships/slide" Target="slides/slide19.xml"/><Relationship Id="rId28" Type="http://schemas.openxmlformats.org/officeDocument/2006/relationships/slide" Target="slides/slide24.xml"/><Relationship Id="rId49" Type="http://schemas.openxmlformats.org/officeDocument/2006/relationships/slide" Target="slides/slide45.xml"/><Relationship Id="rId114" Type="http://schemas.openxmlformats.org/officeDocument/2006/relationships/slide" Target="slides/slide110.xml"/><Relationship Id="rId119" Type="http://schemas.openxmlformats.org/officeDocument/2006/relationships/slide" Target="slides/slide115.xml"/><Relationship Id="rId44" Type="http://schemas.openxmlformats.org/officeDocument/2006/relationships/slide" Target="slides/slide40.xml"/><Relationship Id="rId60" Type="http://schemas.openxmlformats.org/officeDocument/2006/relationships/slide" Target="slides/slide56.xml"/><Relationship Id="rId65" Type="http://schemas.openxmlformats.org/officeDocument/2006/relationships/slide" Target="slides/slide61.xml"/><Relationship Id="rId81" Type="http://schemas.openxmlformats.org/officeDocument/2006/relationships/slide" Target="slides/slide77.xml"/><Relationship Id="rId86" Type="http://schemas.openxmlformats.org/officeDocument/2006/relationships/slide" Target="slides/slide82.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109" Type="http://schemas.openxmlformats.org/officeDocument/2006/relationships/slide" Target="slides/slide10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97" Type="http://schemas.openxmlformats.org/officeDocument/2006/relationships/slide" Target="slides/slide93.xml"/><Relationship Id="rId104" Type="http://schemas.openxmlformats.org/officeDocument/2006/relationships/slide" Target="slides/slide100.xml"/><Relationship Id="rId120" Type="http://schemas.openxmlformats.org/officeDocument/2006/relationships/slide" Target="slides/slide116.xml"/><Relationship Id="rId125" Type="http://schemas.openxmlformats.org/officeDocument/2006/relationships/presProps" Target="presProps.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slide" Target="slides/slide88.xml"/><Relationship Id="rId2" Type="http://schemas.openxmlformats.org/officeDocument/2006/relationships/customXml" Target="../customXml/item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slide" Target="slides/slide83.xml"/><Relationship Id="rId110" Type="http://schemas.openxmlformats.org/officeDocument/2006/relationships/slide" Target="slides/slide106.xml"/><Relationship Id="rId115" Type="http://schemas.openxmlformats.org/officeDocument/2006/relationships/slide" Target="slides/slide111.xml"/><Relationship Id="rId61" Type="http://schemas.openxmlformats.org/officeDocument/2006/relationships/slide" Target="slides/slide57.xml"/><Relationship Id="rId82" Type="http://schemas.openxmlformats.org/officeDocument/2006/relationships/slide" Target="slides/slide78.xml"/><Relationship Id="rId19" Type="http://schemas.openxmlformats.org/officeDocument/2006/relationships/slide" Target="slides/slide15.xml"/><Relationship Id="rId14" Type="http://schemas.openxmlformats.org/officeDocument/2006/relationships/slide" Target="slides/slide10.xml"/><Relationship Id="rId30" Type="http://schemas.openxmlformats.org/officeDocument/2006/relationships/slide" Target="slides/slide26.xml"/><Relationship Id="rId35" Type="http://schemas.openxmlformats.org/officeDocument/2006/relationships/slide" Target="slides/slide31.xml"/><Relationship Id="rId56" Type="http://schemas.openxmlformats.org/officeDocument/2006/relationships/slide" Target="slides/slide52.xml"/><Relationship Id="rId77" Type="http://schemas.openxmlformats.org/officeDocument/2006/relationships/slide" Target="slides/slide73.xml"/><Relationship Id="rId100" Type="http://schemas.openxmlformats.org/officeDocument/2006/relationships/slide" Target="slides/slide96.xml"/><Relationship Id="rId105" Type="http://schemas.openxmlformats.org/officeDocument/2006/relationships/slide" Target="slides/slide101.xml"/><Relationship Id="rId126" Type="http://schemas.openxmlformats.org/officeDocument/2006/relationships/viewProps" Target="viewProps.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93" Type="http://schemas.openxmlformats.org/officeDocument/2006/relationships/slide" Target="slides/slide89.xml"/><Relationship Id="rId98" Type="http://schemas.openxmlformats.org/officeDocument/2006/relationships/slide" Target="slides/slide94.xml"/><Relationship Id="rId121" Type="http://schemas.openxmlformats.org/officeDocument/2006/relationships/slide" Target="slides/slide117.xml"/><Relationship Id="rId3" Type="http://schemas.openxmlformats.org/officeDocument/2006/relationships/customXml" Target="../customXml/item3.xml"/><Relationship Id="rId25" Type="http://schemas.openxmlformats.org/officeDocument/2006/relationships/slide" Target="slides/slide21.xml"/><Relationship Id="rId46" Type="http://schemas.openxmlformats.org/officeDocument/2006/relationships/slide" Target="slides/slide42.xml"/><Relationship Id="rId67" Type="http://schemas.openxmlformats.org/officeDocument/2006/relationships/slide" Target="slides/slide63.xml"/><Relationship Id="rId116" Type="http://schemas.openxmlformats.org/officeDocument/2006/relationships/slide" Target="slides/slide112.xml"/><Relationship Id="rId20" Type="http://schemas.openxmlformats.org/officeDocument/2006/relationships/slide" Target="slides/slide16.xml"/><Relationship Id="rId41" Type="http://schemas.openxmlformats.org/officeDocument/2006/relationships/slide" Target="slides/slide37.xml"/><Relationship Id="rId62" Type="http://schemas.openxmlformats.org/officeDocument/2006/relationships/slide" Target="slides/slide58.xml"/><Relationship Id="rId83" Type="http://schemas.openxmlformats.org/officeDocument/2006/relationships/slide" Target="slides/slide79.xml"/><Relationship Id="rId88" Type="http://schemas.openxmlformats.org/officeDocument/2006/relationships/slide" Target="slides/slide84.xml"/><Relationship Id="rId111" Type="http://schemas.openxmlformats.org/officeDocument/2006/relationships/slide" Target="slides/slide107.xml"/><Relationship Id="rId15" Type="http://schemas.openxmlformats.org/officeDocument/2006/relationships/slide" Target="slides/slide11.xml"/><Relationship Id="rId36" Type="http://schemas.openxmlformats.org/officeDocument/2006/relationships/slide" Target="slides/slide32.xml"/><Relationship Id="rId57" Type="http://schemas.openxmlformats.org/officeDocument/2006/relationships/slide" Target="slides/slide53.xml"/><Relationship Id="rId106" Type="http://schemas.openxmlformats.org/officeDocument/2006/relationships/slide" Target="slides/slide102.xml"/><Relationship Id="rId127" Type="http://schemas.openxmlformats.org/officeDocument/2006/relationships/theme" Target="theme/theme1.xml"/><Relationship Id="rId10" Type="http://schemas.openxmlformats.org/officeDocument/2006/relationships/slide" Target="slides/slide6.xml"/><Relationship Id="rId31" Type="http://schemas.openxmlformats.org/officeDocument/2006/relationships/slide" Target="slides/slide27.xml"/><Relationship Id="rId52" Type="http://schemas.openxmlformats.org/officeDocument/2006/relationships/slide" Target="slides/slide48.xml"/><Relationship Id="rId73" Type="http://schemas.openxmlformats.org/officeDocument/2006/relationships/slide" Target="slides/slide69.xml"/><Relationship Id="rId78" Type="http://schemas.openxmlformats.org/officeDocument/2006/relationships/slide" Target="slides/slide74.xml"/><Relationship Id="rId94" Type="http://schemas.openxmlformats.org/officeDocument/2006/relationships/slide" Target="slides/slide90.xml"/><Relationship Id="rId99" Type="http://schemas.openxmlformats.org/officeDocument/2006/relationships/slide" Target="slides/slide95.xml"/><Relationship Id="rId101" Type="http://schemas.openxmlformats.org/officeDocument/2006/relationships/slide" Target="slides/slide97.xml"/><Relationship Id="rId122" Type="http://schemas.openxmlformats.org/officeDocument/2006/relationships/slide" Target="slides/slide118.xml"/><Relationship Id="rId4" Type="http://schemas.openxmlformats.org/officeDocument/2006/relationships/slideMaster" Target="slideMasters/slideMaster1.xml"/><Relationship Id="rId9"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6099" name="Rectangle 19"/>
          <p:cNvSpPr>
            <a:spLocks noGrp="1" noChangeArrowheads="1"/>
          </p:cNvSpPr>
          <p:nvPr>
            <p:ph type="hdr" sz="quarter"/>
          </p:nvPr>
        </p:nvSpPr>
        <p:spPr bwMode="auto">
          <a:xfrm>
            <a:off x="0" y="0"/>
            <a:ext cx="3689350" cy="457200"/>
          </a:xfrm>
          <a:prstGeom prst="rect">
            <a:avLst/>
          </a:prstGeom>
          <a:noFill/>
          <a:ln w="9525">
            <a:noFill/>
            <a:miter lim="800000"/>
            <a:headEnd/>
            <a:tailEnd/>
          </a:ln>
          <a:effectLst/>
        </p:spPr>
        <p:txBody>
          <a:bodyPr vert="horz" wrap="square" lIns="90790" tIns="45395" rIns="90790" bIns="45395" numCol="1" anchor="t" anchorCtr="0" compatLnSpc="1">
            <a:prstTxWarp prst="textNoShape">
              <a:avLst/>
            </a:prstTxWarp>
          </a:bodyPr>
          <a:lstStyle>
            <a:lvl1pPr algn="l" defTabSz="907541" eaLnBrk="0" hangingPunct="0">
              <a:spcBef>
                <a:spcPct val="0"/>
              </a:spcBef>
              <a:defRPr sz="1200" b="0">
                <a:solidFill>
                  <a:schemeClr val="tx1"/>
                </a:solidFill>
                <a:latin typeface="Arial" charset="0"/>
              </a:defRPr>
            </a:lvl1pPr>
          </a:lstStyle>
          <a:p>
            <a:pPr>
              <a:defRPr/>
            </a:pPr>
            <a:r>
              <a:rPr lang="en-US"/>
              <a:t>Designing Products and Processes Using Six Sigma</a:t>
            </a:r>
            <a:br>
              <a:rPr lang="en-US"/>
            </a:br>
            <a:r>
              <a:rPr lang="en-US"/>
              <a:t>Module 3: Process Performance Modeling</a:t>
            </a:r>
          </a:p>
        </p:txBody>
      </p:sp>
      <p:sp>
        <p:nvSpPr>
          <p:cNvPr id="46100" name="Rectangle 20"/>
          <p:cNvSpPr>
            <a:spLocks noChangeArrowheads="1"/>
          </p:cNvSpPr>
          <p:nvPr/>
        </p:nvSpPr>
        <p:spPr bwMode="auto">
          <a:xfrm>
            <a:off x="4033838" y="8612188"/>
            <a:ext cx="2112962" cy="461962"/>
          </a:xfrm>
          <a:prstGeom prst="rect">
            <a:avLst/>
          </a:prstGeom>
          <a:noFill/>
          <a:ln w="9525">
            <a:noFill/>
            <a:miter lim="800000"/>
            <a:headEnd/>
            <a:tailEnd/>
          </a:ln>
          <a:effectLst/>
        </p:spPr>
        <p:txBody>
          <a:bodyPr lIns="18768" tIns="0" rIns="18768" bIns="0" anchor="b"/>
          <a:lstStyle/>
          <a:p>
            <a:pPr algn="r" defTabSz="943100">
              <a:lnSpc>
                <a:spcPct val="89000"/>
              </a:lnSpc>
              <a:spcBef>
                <a:spcPct val="40000"/>
              </a:spcBef>
              <a:defRPr/>
            </a:pPr>
            <a:r>
              <a:rPr lang="en-US" sz="900" b="0" dirty="0">
                <a:solidFill>
                  <a:schemeClr val="tx1"/>
                </a:solidFill>
                <a:latin typeface="Arial" charset="0"/>
              </a:rPr>
              <a:t>© 2007 Carnegie Mellon University</a:t>
            </a:r>
          </a:p>
          <a:p>
            <a:pPr algn="l" defTabSz="943100">
              <a:lnSpc>
                <a:spcPct val="89000"/>
              </a:lnSpc>
              <a:spcBef>
                <a:spcPct val="40000"/>
              </a:spcBef>
              <a:defRPr/>
            </a:pPr>
            <a:r>
              <a:rPr lang="en-US" sz="800" b="0" i="1" dirty="0">
                <a:solidFill>
                  <a:schemeClr val="tx1"/>
                </a:solidFill>
                <a:latin typeface="Times New Roman" pitchFamily="18" charset="0"/>
              </a:rPr>
              <a:t>  </a:t>
            </a:r>
          </a:p>
        </p:txBody>
      </p:sp>
      <p:sp>
        <p:nvSpPr>
          <p:cNvPr id="46101" name="Rectangle 21"/>
          <p:cNvSpPr>
            <a:spLocks noChangeArrowheads="1"/>
          </p:cNvSpPr>
          <p:nvPr/>
        </p:nvSpPr>
        <p:spPr bwMode="auto">
          <a:xfrm>
            <a:off x="6391275" y="8753475"/>
            <a:ext cx="333375" cy="227013"/>
          </a:xfrm>
          <a:prstGeom prst="rect">
            <a:avLst/>
          </a:prstGeom>
          <a:noFill/>
          <a:ln w="9525">
            <a:noFill/>
            <a:miter lim="800000"/>
            <a:headEnd/>
            <a:tailEnd/>
          </a:ln>
          <a:effectLst/>
        </p:spPr>
        <p:txBody>
          <a:bodyPr wrap="none" lIns="87585" tIns="43791" rIns="87585" bIns="43791">
            <a:spAutoFit/>
          </a:bodyPr>
          <a:lstStyle>
            <a:lvl1pPr defTabSz="892175"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892175"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892175"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892175"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892175"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89217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89217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89217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89217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nSpc>
                <a:spcPct val="90000"/>
              </a:lnSpc>
              <a:spcBef>
                <a:spcPct val="0"/>
              </a:spcBef>
            </a:pPr>
            <a:fld id="{10BEFA73-23B6-4485-94B0-6467B4C87F49}" type="slidenum">
              <a:rPr lang="en-US" altLang="en-US" sz="1000">
                <a:solidFill>
                  <a:schemeClr val="tx1"/>
                </a:solidFill>
              </a:rPr>
              <a:pPr>
                <a:lnSpc>
                  <a:spcPct val="90000"/>
                </a:lnSpc>
                <a:spcBef>
                  <a:spcPct val="0"/>
                </a:spcBef>
              </a:pPr>
              <a:t>‹#›</a:t>
            </a:fld>
            <a:endParaRPr lang="en-US" altLang="en-US" sz="1000">
              <a:solidFill>
                <a:schemeClr val="tx1"/>
              </a:solidFill>
            </a:endParaRPr>
          </a:p>
        </p:txBody>
      </p:sp>
      <p:sp>
        <p:nvSpPr>
          <p:cNvPr id="46102" name="Line 22"/>
          <p:cNvSpPr>
            <a:spLocks noChangeShapeType="1"/>
          </p:cNvSpPr>
          <p:nvPr/>
        </p:nvSpPr>
        <p:spPr bwMode="auto">
          <a:xfrm flipH="1">
            <a:off x="227013" y="8639175"/>
            <a:ext cx="6418262" cy="0"/>
          </a:xfrm>
          <a:prstGeom prst="line">
            <a:avLst/>
          </a:prstGeom>
          <a:noFill/>
          <a:ln w="6350">
            <a:solidFill>
              <a:schemeClr val="tx1"/>
            </a:solidFill>
            <a:round/>
            <a:headEnd/>
            <a:tailEnd/>
          </a:ln>
          <a:effectLst/>
        </p:spPr>
        <p:txBody>
          <a:bodyPr wrap="none" lIns="89053" tIns="44527" rIns="89053" bIns="44527" anchor="ctr">
            <a:spAutoFit/>
          </a:bodyPr>
          <a:lstStyle/>
          <a:p>
            <a:pPr>
              <a:defRPr/>
            </a:pPr>
            <a:endParaRPr lang="en-US">
              <a:latin typeface="Arial" charset="0"/>
            </a:endParaRPr>
          </a:p>
        </p:txBody>
      </p:sp>
      <p:pic>
        <p:nvPicPr>
          <p:cNvPr id="215046" name="Picture 23" descr="SEI_CMU_1Line_Blk"/>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8763" y="8732838"/>
            <a:ext cx="3692525" cy="22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3250447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4930" name="Rectangle 4"/>
          <p:cNvSpPr>
            <a:spLocks noGrp="1" noRot="1" noChangeAspect="1" noChangeArrowheads="1" noTextEdit="1"/>
          </p:cNvSpPr>
          <p:nvPr>
            <p:ph type="sldImg" idx="2"/>
          </p:nvPr>
        </p:nvSpPr>
        <p:spPr bwMode="auto">
          <a:xfrm>
            <a:off x="1158875" y="693738"/>
            <a:ext cx="4616450" cy="346233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3" name="Rectangle 5"/>
          <p:cNvSpPr>
            <a:spLocks noGrp="1" noChangeArrowheads="1"/>
          </p:cNvSpPr>
          <p:nvPr>
            <p:ph type="body" sz="quarter" idx="3"/>
          </p:nvPr>
        </p:nvSpPr>
        <p:spPr bwMode="auto">
          <a:xfrm>
            <a:off x="381000" y="4384675"/>
            <a:ext cx="6172200" cy="4154488"/>
          </a:xfrm>
          <a:prstGeom prst="rect">
            <a:avLst/>
          </a:prstGeom>
          <a:noFill/>
          <a:ln w="9525">
            <a:noFill/>
            <a:miter lim="800000"/>
            <a:headEnd/>
            <a:tailEnd/>
          </a:ln>
        </p:spPr>
        <p:txBody>
          <a:bodyPr vert="horz" wrap="square" lIns="92368" tIns="46183" rIns="92368" bIns="46183" numCol="1" anchor="t" anchorCtr="0" compatLnSpc="1">
            <a:prstTxWarp prst="textNoShape">
              <a:avLst/>
            </a:prstTxWarp>
          </a:bodyPr>
          <a:lstStyle/>
          <a:p>
            <a:pPr lvl="0"/>
            <a:r>
              <a:rPr lang="en-US" noProof="0"/>
              <a:t>Body Text</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7176" name="Rectangle 8"/>
          <p:cNvSpPr>
            <a:spLocks noGrp="1" noChangeArrowheads="1"/>
          </p:cNvSpPr>
          <p:nvPr>
            <p:ph type="ftr" sz="quarter" idx="4"/>
          </p:nvPr>
        </p:nvSpPr>
        <p:spPr bwMode="auto">
          <a:xfrm>
            <a:off x="4068763" y="8672513"/>
            <a:ext cx="2135187" cy="465137"/>
          </a:xfrm>
          <a:prstGeom prst="rect">
            <a:avLst/>
          </a:prstGeom>
          <a:noFill/>
          <a:ln w="9525">
            <a:noFill/>
            <a:miter lim="800000"/>
            <a:headEnd/>
            <a:tailEnd/>
          </a:ln>
          <a:effectLst/>
        </p:spPr>
        <p:txBody>
          <a:bodyPr vert="horz" wrap="square" lIns="18918" tIns="0" rIns="18918" bIns="0" numCol="1" anchor="b" anchorCtr="0" compatLnSpc="1">
            <a:prstTxWarp prst="textNoShape">
              <a:avLst/>
            </a:prstTxWarp>
          </a:bodyPr>
          <a:lstStyle>
            <a:lvl1pPr algn="r" defTabSz="950831">
              <a:lnSpc>
                <a:spcPct val="89000"/>
              </a:lnSpc>
              <a:spcBef>
                <a:spcPct val="40000"/>
              </a:spcBef>
              <a:defRPr sz="900" b="0" i="1">
                <a:solidFill>
                  <a:schemeClr val="tx1"/>
                </a:solidFill>
                <a:latin typeface="Times New Roman" pitchFamily="18" charset="0"/>
              </a:defRPr>
            </a:lvl1pPr>
          </a:lstStyle>
          <a:p>
            <a:pPr>
              <a:defRPr/>
            </a:pPr>
            <a:r>
              <a:rPr lang="en-US"/>
              <a:t>© 2007 Carnegie Mellon University</a:t>
            </a:r>
          </a:p>
          <a:p>
            <a:pPr>
              <a:defRPr/>
            </a:pPr>
            <a:r>
              <a:rPr lang="en-US"/>
              <a:t>  </a:t>
            </a:r>
          </a:p>
        </p:txBody>
      </p:sp>
      <p:sp>
        <p:nvSpPr>
          <p:cNvPr id="7177" name="Rectangle 9"/>
          <p:cNvSpPr>
            <a:spLocks noChangeArrowheads="1"/>
          </p:cNvSpPr>
          <p:nvPr/>
        </p:nvSpPr>
        <p:spPr bwMode="auto">
          <a:xfrm>
            <a:off x="6450013" y="8812213"/>
            <a:ext cx="336550" cy="228600"/>
          </a:xfrm>
          <a:prstGeom prst="rect">
            <a:avLst/>
          </a:prstGeom>
          <a:noFill/>
          <a:ln w="9525">
            <a:noFill/>
            <a:miter lim="800000"/>
            <a:headEnd/>
            <a:tailEnd/>
          </a:ln>
          <a:effectLst/>
        </p:spPr>
        <p:txBody>
          <a:bodyPr wrap="none" lIns="88282" tIns="44140" rIns="88282" bIns="44140">
            <a:spAutoFit/>
          </a:bodyPr>
          <a:lstStyle>
            <a:lvl1pPr defTabSz="900113"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900113"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900113"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900113"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900113"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900113"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900113"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900113"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900113"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nSpc>
                <a:spcPct val="90000"/>
              </a:lnSpc>
              <a:spcBef>
                <a:spcPct val="0"/>
              </a:spcBef>
            </a:pPr>
            <a:fld id="{029710D5-60BF-4462-A0F0-83DE9FAC22B1}" type="slidenum">
              <a:rPr lang="en-US" altLang="en-US" sz="1000">
                <a:solidFill>
                  <a:schemeClr val="tx1"/>
                </a:solidFill>
              </a:rPr>
              <a:pPr>
                <a:lnSpc>
                  <a:spcPct val="90000"/>
                </a:lnSpc>
                <a:spcBef>
                  <a:spcPct val="0"/>
                </a:spcBef>
              </a:pPr>
              <a:t>‹#›</a:t>
            </a:fld>
            <a:endParaRPr lang="en-US" altLang="en-US" sz="1000">
              <a:solidFill>
                <a:schemeClr val="tx1"/>
              </a:solidFill>
            </a:endParaRPr>
          </a:p>
        </p:txBody>
      </p:sp>
      <p:sp>
        <p:nvSpPr>
          <p:cNvPr id="7185" name="Line 17"/>
          <p:cNvSpPr>
            <a:spLocks noChangeShapeType="1"/>
          </p:cNvSpPr>
          <p:nvPr/>
        </p:nvSpPr>
        <p:spPr bwMode="auto">
          <a:xfrm flipH="1">
            <a:off x="228600" y="8699500"/>
            <a:ext cx="6477000" cy="0"/>
          </a:xfrm>
          <a:prstGeom prst="line">
            <a:avLst/>
          </a:prstGeom>
          <a:noFill/>
          <a:ln w="6350">
            <a:solidFill>
              <a:schemeClr val="tx1"/>
            </a:solidFill>
            <a:round/>
            <a:headEnd/>
            <a:tailEnd/>
          </a:ln>
          <a:effectLst/>
        </p:spPr>
        <p:txBody>
          <a:bodyPr wrap="none" lIns="89053" tIns="44527" rIns="89053" bIns="44527" anchor="ctr">
            <a:spAutoFit/>
          </a:bodyPr>
          <a:lstStyle/>
          <a:p>
            <a:pPr>
              <a:defRPr/>
            </a:pPr>
            <a:endParaRPr lang="en-US">
              <a:latin typeface="Arial" charset="0"/>
            </a:endParaRPr>
          </a:p>
        </p:txBody>
      </p:sp>
      <p:pic>
        <p:nvPicPr>
          <p:cNvPr id="124935" name="Picture 18" descr="SEI_CMU_1Line_Bl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1938" y="8793163"/>
            <a:ext cx="3725862" cy="223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73253792"/>
      </p:ext>
    </p:extLst>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000" kern="1200">
        <a:solidFill>
          <a:schemeClr val="tx1"/>
        </a:solidFill>
        <a:latin typeface="Arial" charset="0"/>
        <a:ea typeface="ＭＳ Ｐゴシック" pitchFamily="34" charset="-128"/>
        <a:cs typeface="+mn-cs"/>
      </a:defRPr>
    </a:lvl1pPr>
    <a:lvl2pPr marL="406400" indent="-120650" algn="l" rtl="0" eaLnBrk="0" fontAlgn="base" hangingPunct="0">
      <a:spcBef>
        <a:spcPct val="30000"/>
      </a:spcBef>
      <a:spcAft>
        <a:spcPct val="0"/>
      </a:spcAft>
      <a:buChar char="•"/>
      <a:defRPr sz="1000" kern="1200">
        <a:solidFill>
          <a:schemeClr val="tx1"/>
        </a:solidFill>
        <a:latin typeface="Arial" charset="0"/>
        <a:ea typeface="ＭＳ Ｐゴシック" pitchFamily="34" charset="-128"/>
        <a:cs typeface="+mn-cs"/>
      </a:defRPr>
    </a:lvl2pPr>
    <a:lvl3pPr marL="741363" indent="-115888" algn="l" rtl="0" eaLnBrk="0" fontAlgn="base" hangingPunct="0">
      <a:spcBef>
        <a:spcPct val="30000"/>
      </a:spcBef>
      <a:spcAft>
        <a:spcPct val="0"/>
      </a:spcAft>
      <a:buChar char="–"/>
      <a:defRPr sz="1000" kern="1200">
        <a:solidFill>
          <a:schemeClr val="tx1"/>
        </a:solidFill>
        <a:latin typeface="Arial" charset="0"/>
        <a:ea typeface="ＭＳ Ｐゴシック" pitchFamily="34" charset="-128"/>
        <a:cs typeface="+mn-cs"/>
      </a:defRPr>
    </a:lvl3pPr>
    <a:lvl4pPr marL="1143000" indent="-169863" algn="l" rtl="0" eaLnBrk="0" fontAlgn="base" hangingPunct="0">
      <a:spcBef>
        <a:spcPct val="30000"/>
      </a:spcBef>
      <a:spcAft>
        <a:spcPct val="0"/>
      </a:spcAft>
      <a:buSzPct val="90000"/>
      <a:buChar char="o"/>
      <a:defRPr sz="1000" kern="1200">
        <a:solidFill>
          <a:schemeClr val="tx1"/>
        </a:solidFill>
        <a:latin typeface="Arial" charset="0"/>
        <a:ea typeface="ＭＳ Ｐゴシック" pitchFamily="34" charset="-128"/>
        <a:cs typeface="+mn-cs"/>
      </a:defRPr>
    </a:lvl4pPr>
    <a:lvl5pPr marL="1481138" indent="-171450" algn="l" rtl="0" eaLnBrk="0" fontAlgn="base" hangingPunct="0">
      <a:spcBef>
        <a:spcPct val="30000"/>
      </a:spcBef>
      <a:spcAft>
        <a:spcPct val="0"/>
      </a:spcAft>
      <a:buChar char="–"/>
      <a:defRPr sz="1000" kern="1200">
        <a:solidFill>
          <a:schemeClr val="tx1"/>
        </a:solidFill>
        <a:latin typeface="Arial" charset="0"/>
        <a:ea typeface="ＭＳ Ｐゴシック"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8"/>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949325"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949325"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949325"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949325"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r>
              <a:rPr lang="en-US" altLang="en-US" b="0" i="0">
                <a:solidFill>
                  <a:schemeClr val="tx1"/>
                </a:solidFill>
              </a:rPr>
              <a:t>© 2007 Carnegie Mellon University</a:t>
            </a:r>
          </a:p>
          <a:p>
            <a:pPr algn="l" eaLnBrk="1" hangingPunct="1"/>
            <a:r>
              <a:rPr lang="en-US" altLang="en-US" sz="800" b="0">
                <a:solidFill>
                  <a:schemeClr val="tx1"/>
                </a:solidFill>
                <a:latin typeface="Times New Roman" panose="02020603050405020304" pitchFamily="18" charset="0"/>
              </a:rPr>
              <a:t>  </a:t>
            </a:r>
          </a:p>
        </p:txBody>
      </p:sp>
      <p:sp>
        <p:nvSpPr>
          <p:cNvPr id="125955" name="Rectangle 2"/>
          <p:cNvSpPr>
            <a:spLocks noGrp="1" noRot="1" noChangeAspect="1" noChangeArrowheads="1" noTextEdit="1"/>
          </p:cNvSpPr>
          <p:nvPr>
            <p:ph type="sldImg"/>
          </p:nvPr>
        </p:nvSpPr>
        <p:spPr>
          <a:ln/>
        </p:spPr>
      </p:sp>
      <p:sp>
        <p:nvSpPr>
          <p:cNvPr id="1259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2250" indent="-222250" eaLnBrk="1" hangingPunct="1"/>
            <a:r>
              <a:rPr lang="en-US" altLang="en-US" b="1">
                <a:latin typeface="Arial" panose="020B0604020202020204" pitchFamily="34" charset="0"/>
              </a:rPr>
              <a:t>Title Slide</a:t>
            </a:r>
          </a:p>
          <a:p>
            <a:pPr marL="666750" lvl="1" indent="-388938" eaLnBrk="1" hangingPunct="1">
              <a:buFontTx/>
              <a:buNone/>
            </a:pPr>
            <a:r>
              <a:rPr lang="en-US" altLang="en-US">
                <a:latin typeface="Arial" panose="020B0604020202020204" pitchFamily="34" charset="0"/>
              </a:rPr>
              <a:t>Title and Subtitle text blocks should not be moved from their position if at all possible.</a:t>
            </a:r>
          </a:p>
          <a:p>
            <a:pPr marL="222250" indent="-222250" eaLnBrk="1" hangingPunct="1"/>
            <a:endParaRPr lang="en-US" altLang="en-US">
              <a:latin typeface="Arial" panose="020B0604020202020204" pitchFamily="34" charset="0"/>
            </a:endParaRPr>
          </a:p>
          <a:p>
            <a:pPr marL="222250" indent="-222250" eaLnBrk="1" hangingPunct="1"/>
            <a:endParaRPr lang="en-US" altLang="en-US">
              <a:latin typeface="Arial" panose="020B0604020202020204" pitchFamily="34" charset="0"/>
            </a:endParaRPr>
          </a:p>
          <a:p>
            <a:pPr marL="222250" indent="-222250"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28772212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8"/>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949325"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949325"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949325"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949325"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r>
              <a:rPr lang="en-US" altLang="en-US" b="0" i="0">
                <a:solidFill>
                  <a:schemeClr val="tx1"/>
                </a:solidFill>
              </a:rPr>
              <a:t>© 2007 Carnegie Mellon University</a:t>
            </a:r>
          </a:p>
          <a:p>
            <a:pPr algn="l" eaLnBrk="1" hangingPunct="1"/>
            <a:r>
              <a:rPr lang="en-US" altLang="en-US" sz="800" b="0">
                <a:solidFill>
                  <a:schemeClr val="tx1"/>
                </a:solidFill>
                <a:latin typeface="Times New Roman" panose="02020603050405020304" pitchFamily="18" charset="0"/>
              </a:rPr>
              <a:t>  </a:t>
            </a:r>
          </a:p>
        </p:txBody>
      </p:sp>
      <p:sp>
        <p:nvSpPr>
          <p:cNvPr id="138243" name="Rectangle 2"/>
          <p:cNvSpPr>
            <a:spLocks noGrp="1" noRot="1" noChangeAspect="1" noChangeArrowheads="1" noTextEdit="1"/>
          </p:cNvSpPr>
          <p:nvPr>
            <p:ph type="sldImg"/>
          </p:nvPr>
        </p:nvSpPr>
        <p:spPr>
          <a:xfrm>
            <a:off x="-1519238" y="247650"/>
            <a:ext cx="7643813" cy="5734050"/>
          </a:xfrm>
          <a:ln/>
        </p:spPr>
      </p:sp>
      <p:sp>
        <p:nvSpPr>
          <p:cNvPr id="138244" name="Rectangle 3"/>
          <p:cNvSpPr>
            <a:spLocks noGrp="1" noChangeArrowheads="1"/>
          </p:cNvSpPr>
          <p:nvPr>
            <p:ph type="body" idx="1"/>
          </p:nvPr>
        </p:nvSpPr>
        <p:spPr>
          <a:xfrm>
            <a:off x="4700588" y="261938"/>
            <a:ext cx="2112962" cy="82756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41877670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8"/>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949325"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949325"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949325"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949325"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r>
              <a:rPr lang="en-US" altLang="en-US" b="0" i="0">
                <a:solidFill>
                  <a:schemeClr val="tx1"/>
                </a:solidFill>
              </a:rPr>
              <a:t>© 2007 Carnegie Mellon University</a:t>
            </a:r>
          </a:p>
          <a:p>
            <a:pPr algn="l" eaLnBrk="1" hangingPunct="1"/>
            <a:r>
              <a:rPr lang="en-US" altLang="en-US" sz="800" b="0">
                <a:solidFill>
                  <a:schemeClr val="tx1"/>
                </a:solidFill>
                <a:latin typeface="Times New Roman" panose="02020603050405020304" pitchFamily="18" charset="0"/>
              </a:rPr>
              <a:t>  </a:t>
            </a:r>
          </a:p>
        </p:txBody>
      </p:sp>
      <p:sp>
        <p:nvSpPr>
          <p:cNvPr id="139267" name="Rectangle 2"/>
          <p:cNvSpPr>
            <a:spLocks noGrp="1" noRot="1" noChangeAspect="1" noChangeArrowheads="1" noTextEdit="1"/>
          </p:cNvSpPr>
          <p:nvPr>
            <p:ph type="sldImg"/>
          </p:nvPr>
        </p:nvSpPr>
        <p:spPr>
          <a:xfrm>
            <a:off x="-1519238" y="247650"/>
            <a:ext cx="7643813" cy="5734050"/>
          </a:xfrm>
          <a:ln/>
        </p:spPr>
      </p:sp>
      <p:sp>
        <p:nvSpPr>
          <p:cNvPr id="139268" name="Rectangle 3"/>
          <p:cNvSpPr>
            <a:spLocks noGrp="1" noChangeArrowheads="1"/>
          </p:cNvSpPr>
          <p:nvPr>
            <p:ph type="body" idx="1"/>
          </p:nvPr>
        </p:nvSpPr>
        <p:spPr>
          <a:xfrm>
            <a:off x="4700588" y="261938"/>
            <a:ext cx="2112962" cy="82756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6660380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8"/>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949325"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949325"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949325"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949325"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r>
              <a:rPr lang="en-US" altLang="en-US" b="0" i="0">
                <a:solidFill>
                  <a:schemeClr val="tx1"/>
                </a:solidFill>
              </a:rPr>
              <a:t>© 2007 Carnegie Mellon University</a:t>
            </a:r>
          </a:p>
          <a:p>
            <a:pPr algn="l" eaLnBrk="1" hangingPunct="1"/>
            <a:r>
              <a:rPr lang="en-US" altLang="en-US" sz="800" b="0">
                <a:solidFill>
                  <a:schemeClr val="tx1"/>
                </a:solidFill>
                <a:latin typeface="Times New Roman" panose="02020603050405020304" pitchFamily="18" charset="0"/>
              </a:rPr>
              <a:t>  </a:t>
            </a:r>
          </a:p>
        </p:txBody>
      </p:sp>
      <p:sp>
        <p:nvSpPr>
          <p:cNvPr id="140291" name="Rectangle 2"/>
          <p:cNvSpPr>
            <a:spLocks noGrp="1" noRot="1" noChangeAspect="1" noChangeArrowheads="1" noTextEdit="1"/>
          </p:cNvSpPr>
          <p:nvPr>
            <p:ph type="sldImg"/>
          </p:nvPr>
        </p:nvSpPr>
        <p:spPr>
          <a:ln/>
        </p:spPr>
      </p:sp>
      <p:sp>
        <p:nvSpPr>
          <p:cNvPr id="1402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13527417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8"/>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949325"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949325"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949325"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949325"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r>
              <a:rPr lang="en-US" altLang="en-US" b="0" i="0">
                <a:solidFill>
                  <a:schemeClr val="tx1"/>
                </a:solidFill>
              </a:rPr>
              <a:t>© 2007 Carnegie Mellon University</a:t>
            </a:r>
          </a:p>
          <a:p>
            <a:pPr algn="l" eaLnBrk="1" hangingPunct="1"/>
            <a:r>
              <a:rPr lang="en-US" altLang="en-US" sz="800" b="0">
                <a:solidFill>
                  <a:schemeClr val="tx1"/>
                </a:solidFill>
                <a:latin typeface="Times New Roman" panose="02020603050405020304" pitchFamily="18" charset="0"/>
              </a:rPr>
              <a:t>  </a:t>
            </a:r>
          </a:p>
        </p:txBody>
      </p:sp>
      <p:sp>
        <p:nvSpPr>
          <p:cNvPr id="141315" name="Rectangle 2"/>
          <p:cNvSpPr>
            <a:spLocks noGrp="1" noRot="1" noChangeAspect="1" noChangeArrowheads="1" noTextEdit="1"/>
          </p:cNvSpPr>
          <p:nvPr>
            <p:ph type="sldImg"/>
          </p:nvPr>
        </p:nvSpPr>
        <p:spPr>
          <a:xfrm>
            <a:off x="-1519238" y="247650"/>
            <a:ext cx="7643813" cy="5734050"/>
          </a:xfrm>
          <a:ln/>
        </p:spPr>
      </p:sp>
      <p:sp>
        <p:nvSpPr>
          <p:cNvPr id="141316" name="Rectangle 3"/>
          <p:cNvSpPr>
            <a:spLocks noGrp="1" noChangeArrowheads="1"/>
          </p:cNvSpPr>
          <p:nvPr>
            <p:ph type="body" idx="1"/>
          </p:nvPr>
        </p:nvSpPr>
        <p:spPr>
          <a:xfrm>
            <a:off x="4700588" y="261938"/>
            <a:ext cx="2112962" cy="82756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
        <p:nvSpPr>
          <p:cNvPr id="141317" name="Text Box 4"/>
          <p:cNvSpPr txBox="1">
            <a:spLocks noChangeArrowheads="1"/>
          </p:cNvSpPr>
          <p:nvPr/>
        </p:nvSpPr>
        <p:spPr bwMode="hidden">
          <a:xfrm>
            <a:off x="163513" y="6332538"/>
            <a:ext cx="4295775" cy="221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0" tIns="0" rIns="0" bIns="0">
            <a:spAutoFit/>
          </a:bodyPr>
          <a:lstStyle>
            <a:lvl1pPr defTabSz="752475"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752475"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752475"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752475"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752475"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75247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75247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75247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75247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0"/>
              </a:spcBef>
            </a:pPr>
            <a:r>
              <a:rPr lang="en-US" altLang="en-US" sz="1200" b="0">
                <a:solidFill>
                  <a:schemeClr val="tx1"/>
                </a:solidFill>
              </a:rPr>
              <a:t>Instructor:</a:t>
            </a:r>
          </a:p>
          <a:p>
            <a:pPr algn="l" eaLnBrk="1" hangingPunct="1">
              <a:spcBef>
                <a:spcPct val="0"/>
              </a:spcBef>
            </a:pPr>
            <a:r>
              <a:rPr lang="en-US" altLang="en-US" sz="1200" b="0">
                <a:solidFill>
                  <a:schemeClr val="tx1"/>
                </a:solidFill>
              </a:rPr>
              <a:t>Have students pull out their laminated color job aid and go over this matrix explaining how to use it.   Remind them that it will be used throughout the course.</a:t>
            </a:r>
          </a:p>
          <a:p>
            <a:pPr algn="l" eaLnBrk="1" hangingPunct="1">
              <a:spcBef>
                <a:spcPct val="0"/>
              </a:spcBef>
            </a:pPr>
            <a:endParaRPr lang="en-US" altLang="en-US" sz="1200" b="0">
              <a:solidFill>
                <a:schemeClr val="tx1"/>
              </a:solidFill>
            </a:endParaRPr>
          </a:p>
          <a:p>
            <a:pPr algn="l" eaLnBrk="1" hangingPunct="1">
              <a:spcBef>
                <a:spcPct val="0"/>
              </a:spcBef>
            </a:pPr>
            <a:r>
              <a:rPr lang="en-US" altLang="en-US" sz="1200" b="0">
                <a:solidFill>
                  <a:schemeClr val="tx1"/>
                </a:solidFill>
              </a:rPr>
              <a:t>Let them know that this course will not cover all aspects of this matrix.   For example, Logistic Regression, Chi-Square, Logit and MANOVA will be covered in MPDI-II.</a:t>
            </a:r>
          </a:p>
          <a:p>
            <a:pPr algn="l" eaLnBrk="1" hangingPunct="1">
              <a:spcBef>
                <a:spcPct val="0"/>
              </a:spcBef>
            </a:pPr>
            <a:endParaRPr lang="en-US" altLang="en-US" sz="1200" b="0">
              <a:solidFill>
                <a:schemeClr val="tx1"/>
              </a:solidFill>
            </a:endParaRPr>
          </a:p>
          <a:p>
            <a:pPr algn="l" eaLnBrk="1" hangingPunct="1">
              <a:spcBef>
                <a:spcPct val="0"/>
              </a:spcBef>
            </a:pPr>
            <a:r>
              <a:rPr lang="en-US" altLang="en-US" sz="1200" b="0">
                <a:solidFill>
                  <a:schemeClr val="tx1"/>
                </a:solidFill>
              </a:rPr>
              <a:t>Emphasize to students that the above modeling techniques embody the intent of the CMMI process-performance modeling and are used depending on the type of data for the x and y.</a:t>
            </a:r>
          </a:p>
        </p:txBody>
      </p:sp>
    </p:spTree>
    <p:extLst>
      <p:ext uri="{BB962C8B-B14F-4D97-AF65-F5344CB8AC3E}">
        <p14:creationId xmlns:p14="http://schemas.microsoft.com/office/powerpoint/2010/main" val="22375105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8"/>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949325"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949325"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949325"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949325"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r>
              <a:rPr lang="en-US" altLang="en-US" b="0" i="0">
                <a:solidFill>
                  <a:schemeClr val="tx1"/>
                </a:solidFill>
              </a:rPr>
              <a:t>© 2007 Carnegie Mellon University</a:t>
            </a:r>
          </a:p>
          <a:p>
            <a:pPr algn="l" eaLnBrk="1" hangingPunct="1"/>
            <a:r>
              <a:rPr lang="en-US" altLang="en-US" sz="800" b="0">
                <a:solidFill>
                  <a:schemeClr val="tx1"/>
                </a:solidFill>
                <a:latin typeface="Times New Roman" panose="02020603050405020304" pitchFamily="18" charset="0"/>
              </a:rPr>
              <a:t>  </a:t>
            </a:r>
          </a:p>
        </p:txBody>
      </p:sp>
      <p:sp>
        <p:nvSpPr>
          <p:cNvPr id="142339" name="Rectangle 2"/>
          <p:cNvSpPr>
            <a:spLocks noGrp="1" noRot="1" noChangeAspect="1" noChangeArrowheads="1" noTextEdit="1"/>
          </p:cNvSpPr>
          <p:nvPr>
            <p:ph type="sldImg"/>
          </p:nvPr>
        </p:nvSpPr>
        <p:spPr>
          <a:xfrm>
            <a:off x="-1516063" y="247650"/>
            <a:ext cx="7643813" cy="5734050"/>
          </a:xfrm>
          <a:ln/>
        </p:spPr>
      </p:sp>
      <p:sp>
        <p:nvSpPr>
          <p:cNvPr id="142340" name="Rectangle 3"/>
          <p:cNvSpPr>
            <a:spLocks noGrp="1" noChangeArrowheads="1"/>
          </p:cNvSpPr>
          <p:nvPr>
            <p:ph type="body" idx="1"/>
          </p:nvPr>
        </p:nvSpPr>
        <p:spPr>
          <a:xfrm>
            <a:off x="4700588" y="261938"/>
            <a:ext cx="2112962" cy="82756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285115849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8"/>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949325"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949325"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949325"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949325"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r>
              <a:rPr lang="en-US" altLang="en-US" b="0" i="0">
                <a:solidFill>
                  <a:schemeClr val="tx1"/>
                </a:solidFill>
              </a:rPr>
              <a:t>© 2007 Carnegie Mellon University</a:t>
            </a:r>
          </a:p>
          <a:p>
            <a:pPr algn="l" eaLnBrk="1" hangingPunct="1"/>
            <a:r>
              <a:rPr lang="en-US" altLang="en-US" sz="800" b="0">
                <a:solidFill>
                  <a:schemeClr val="tx1"/>
                </a:solidFill>
                <a:latin typeface="Times New Roman" panose="02020603050405020304" pitchFamily="18" charset="0"/>
              </a:rPr>
              <a:t>  </a:t>
            </a:r>
          </a:p>
        </p:txBody>
      </p:sp>
      <p:sp>
        <p:nvSpPr>
          <p:cNvPr id="143363" name="Rectangle 2"/>
          <p:cNvSpPr>
            <a:spLocks noGrp="1" noRot="1" noChangeAspect="1" noChangeArrowheads="1" noTextEdit="1"/>
          </p:cNvSpPr>
          <p:nvPr>
            <p:ph type="sldImg"/>
          </p:nvPr>
        </p:nvSpPr>
        <p:spPr>
          <a:xfrm>
            <a:off x="-1516063" y="247650"/>
            <a:ext cx="7643813" cy="5734050"/>
          </a:xfrm>
          <a:ln/>
        </p:spPr>
      </p:sp>
      <p:sp>
        <p:nvSpPr>
          <p:cNvPr id="143364" name="Rectangle 3"/>
          <p:cNvSpPr>
            <a:spLocks noGrp="1" noChangeArrowheads="1"/>
          </p:cNvSpPr>
          <p:nvPr>
            <p:ph type="body" idx="1"/>
          </p:nvPr>
        </p:nvSpPr>
        <p:spPr>
          <a:xfrm>
            <a:off x="4700588" y="261938"/>
            <a:ext cx="2112962" cy="82756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3126305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8"/>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949325"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949325"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949325"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949325"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r>
              <a:rPr lang="en-US" altLang="en-US" b="0" i="0">
                <a:solidFill>
                  <a:schemeClr val="tx1"/>
                </a:solidFill>
              </a:rPr>
              <a:t>© 2007 Carnegie Mellon University</a:t>
            </a:r>
          </a:p>
          <a:p>
            <a:pPr algn="l" eaLnBrk="1" hangingPunct="1"/>
            <a:r>
              <a:rPr lang="en-US" altLang="en-US" sz="800" b="0">
                <a:solidFill>
                  <a:schemeClr val="tx1"/>
                </a:solidFill>
                <a:latin typeface="Times New Roman" panose="02020603050405020304" pitchFamily="18" charset="0"/>
              </a:rPr>
              <a:t>  </a:t>
            </a:r>
          </a:p>
        </p:txBody>
      </p:sp>
      <p:sp>
        <p:nvSpPr>
          <p:cNvPr id="144387" name="Rectangle 2"/>
          <p:cNvSpPr>
            <a:spLocks noGrp="1" noRot="1" noChangeAspect="1" noChangeArrowheads="1" noTextEdit="1"/>
          </p:cNvSpPr>
          <p:nvPr>
            <p:ph type="sldImg"/>
          </p:nvPr>
        </p:nvSpPr>
        <p:spPr>
          <a:xfrm>
            <a:off x="-1516063" y="247650"/>
            <a:ext cx="7643813" cy="5734050"/>
          </a:xfrm>
          <a:ln/>
        </p:spPr>
      </p:sp>
      <p:sp>
        <p:nvSpPr>
          <p:cNvPr id="144388" name="Rectangle 3"/>
          <p:cNvSpPr>
            <a:spLocks noGrp="1" noChangeArrowheads="1"/>
          </p:cNvSpPr>
          <p:nvPr>
            <p:ph type="body" idx="1"/>
          </p:nvPr>
        </p:nvSpPr>
        <p:spPr>
          <a:xfrm>
            <a:off x="4700588" y="261938"/>
            <a:ext cx="2112962" cy="82756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8996206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8"/>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949325"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949325"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949325"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949325"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r>
              <a:rPr lang="en-US" altLang="en-US" b="0" i="0">
                <a:solidFill>
                  <a:schemeClr val="tx1"/>
                </a:solidFill>
              </a:rPr>
              <a:t>© 2007 Carnegie Mellon University</a:t>
            </a:r>
          </a:p>
          <a:p>
            <a:pPr algn="l" eaLnBrk="1" hangingPunct="1"/>
            <a:r>
              <a:rPr lang="en-US" altLang="en-US" sz="800" b="0">
                <a:solidFill>
                  <a:schemeClr val="tx1"/>
                </a:solidFill>
                <a:latin typeface="Times New Roman" panose="02020603050405020304" pitchFamily="18" charset="0"/>
              </a:rPr>
              <a:t>  </a:t>
            </a:r>
          </a:p>
        </p:txBody>
      </p:sp>
      <p:sp>
        <p:nvSpPr>
          <p:cNvPr id="145411" name="Rectangle 2"/>
          <p:cNvSpPr>
            <a:spLocks noGrp="1" noRot="1" noChangeAspect="1" noChangeArrowheads="1" noTextEdit="1"/>
          </p:cNvSpPr>
          <p:nvPr>
            <p:ph type="sldImg"/>
          </p:nvPr>
        </p:nvSpPr>
        <p:spPr>
          <a:xfrm>
            <a:off x="-1516063" y="247650"/>
            <a:ext cx="7643813" cy="5734050"/>
          </a:xfrm>
          <a:ln/>
        </p:spPr>
      </p:sp>
      <p:sp>
        <p:nvSpPr>
          <p:cNvPr id="145412" name="Rectangle 3"/>
          <p:cNvSpPr>
            <a:spLocks noGrp="1" noChangeArrowheads="1"/>
          </p:cNvSpPr>
          <p:nvPr>
            <p:ph type="body" idx="1"/>
          </p:nvPr>
        </p:nvSpPr>
        <p:spPr>
          <a:xfrm>
            <a:off x="4700588" y="261938"/>
            <a:ext cx="2112962" cy="82756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47547544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8"/>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949325"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949325"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949325"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949325"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r>
              <a:rPr lang="en-US" altLang="en-US" b="0" i="0">
                <a:solidFill>
                  <a:schemeClr val="tx1"/>
                </a:solidFill>
              </a:rPr>
              <a:t>© 2007 Carnegie Mellon University</a:t>
            </a:r>
          </a:p>
          <a:p>
            <a:pPr algn="l" eaLnBrk="1" hangingPunct="1"/>
            <a:r>
              <a:rPr lang="en-US" altLang="en-US" sz="800" b="0">
                <a:solidFill>
                  <a:schemeClr val="tx1"/>
                </a:solidFill>
                <a:latin typeface="Times New Roman" panose="02020603050405020304" pitchFamily="18" charset="0"/>
              </a:rPr>
              <a:t>  </a:t>
            </a:r>
          </a:p>
        </p:txBody>
      </p:sp>
      <p:sp>
        <p:nvSpPr>
          <p:cNvPr id="146435" name="Rectangle 2"/>
          <p:cNvSpPr>
            <a:spLocks noGrp="1" noRot="1" noChangeAspect="1" noChangeArrowheads="1" noTextEdit="1"/>
          </p:cNvSpPr>
          <p:nvPr>
            <p:ph type="sldImg"/>
          </p:nvPr>
        </p:nvSpPr>
        <p:spPr>
          <a:xfrm>
            <a:off x="-1516063" y="247650"/>
            <a:ext cx="7643813" cy="5734050"/>
          </a:xfrm>
          <a:ln/>
        </p:spPr>
      </p:sp>
      <p:sp>
        <p:nvSpPr>
          <p:cNvPr id="146436" name="Rectangle 3"/>
          <p:cNvSpPr>
            <a:spLocks noGrp="1" noChangeArrowheads="1"/>
          </p:cNvSpPr>
          <p:nvPr>
            <p:ph type="body" idx="1"/>
          </p:nvPr>
        </p:nvSpPr>
        <p:spPr>
          <a:xfrm>
            <a:off x="4700588" y="261938"/>
            <a:ext cx="2112962" cy="82756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298828024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8"/>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949325"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949325"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949325"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949325"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r>
              <a:rPr lang="en-US" altLang="en-US" b="0" i="0">
                <a:solidFill>
                  <a:schemeClr val="tx1"/>
                </a:solidFill>
              </a:rPr>
              <a:t>© 2007 Carnegie Mellon University</a:t>
            </a:r>
          </a:p>
          <a:p>
            <a:pPr algn="l" eaLnBrk="1" hangingPunct="1"/>
            <a:r>
              <a:rPr lang="en-US" altLang="en-US" sz="800" b="0">
                <a:solidFill>
                  <a:schemeClr val="tx1"/>
                </a:solidFill>
                <a:latin typeface="Times New Roman" panose="02020603050405020304" pitchFamily="18" charset="0"/>
              </a:rPr>
              <a:t>  </a:t>
            </a:r>
          </a:p>
        </p:txBody>
      </p:sp>
      <p:sp>
        <p:nvSpPr>
          <p:cNvPr id="146435" name="Rectangle 2"/>
          <p:cNvSpPr>
            <a:spLocks noGrp="1" noRot="1" noChangeAspect="1" noChangeArrowheads="1" noTextEdit="1"/>
          </p:cNvSpPr>
          <p:nvPr>
            <p:ph type="sldImg"/>
          </p:nvPr>
        </p:nvSpPr>
        <p:spPr>
          <a:xfrm>
            <a:off x="-1516063" y="247650"/>
            <a:ext cx="7643813" cy="5734050"/>
          </a:xfrm>
          <a:ln/>
        </p:spPr>
      </p:sp>
      <p:sp>
        <p:nvSpPr>
          <p:cNvPr id="146436" name="Rectangle 3"/>
          <p:cNvSpPr>
            <a:spLocks noGrp="1" noChangeArrowheads="1"/>
          </p:cNvSpPr>
          <p:nvPr>
            <p:ph type="body" idx="1"/>
          </p:nvPr>
        </p:nvSpPr>
        <p:spPr>
          <a:xfrm>
            <a:off x="4700588" y="261938"/>
            <a:ext cx="2112962" cy="82756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6508703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8"/>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949325"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949325"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949325"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949325"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r>
              <a:rPr lang="en-US" altLang="en-US" b="0" i="0">
                <a:solidFill>
                  <a:schemeClr val="tx1"/>
                </a:solidFill>
              </a:rPr>
              <a:t>© 2007 Carnegie Mellon University</a:t>
            </a:r>
          </a:p>
          <a:p>
            <a:pPr algn="l" eaLnBrk="1" hangingPunct="1"/>
            <a:r>
              <a:rPr lang="en-US" altLang="en-US" sz="800" b="0">
                <a:solidFill>
                  <a:schemeClr val="tx1"/>
                </a:solidFill>
                <a:latin typeface="Times New Roman" panose="02020603050405020304" pitchFamily="18" charset="0"/>
              </a:rPr>
              <a:t>  </a:t>
            </a:r>
          </a:p>
        </p:txBody>
      </p:sp>
      <p:sp>
        <p:nvSpPr>
          <p:cNvPr id="126979" name="Rectangle 2"/>
          <p:cNvSpPr>
            <a:spLocks noGrp="1" noRot="1" noChangeAspect="1" noChangeArrowheads="1" noTextEdit="1"/>
          </p:cNvSpPr>
          <p:nvPr>
            <p:ph type="sldImg"/>
          </p:nvPr>
        </p:nvSpPr>
        <p:spPr>
          <a:xfrm>
            <a:off x="1146175" y="684213"/>
            <a:ext cx="4656138" cy="3492500"/>
          </a:xfrm>
          <a:ln/>
        </p:spPr>
      </p:sp>
      <p:sp>
        <p:nvSpPr>
          <p:cNvPr id="126980" name="Rectangle 3"/>
          <p:cNvSpPr>
            <a:spLocks noGrp="1" noChangeArrowheads="1"/>
          </p:cNvSpPr>
          <p:nvPr>
            <p:ph type="body" idx="1"/>
          </p:nvPr>
        </p:nvSpPr>
        <p:spPr>
          <a:xfrm>
            <a:off x="906463" y="4408488"/>
            <a:ext cx="5135562" cy="410368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903" tIns="45451" rIns="90903" bIns="45451"/>
          <a:lstStyle/>
          <a:p>
            <a:pPr defTabSz="722313" eaLnBrk="1" hangingPunct="1"/>
            <a:r>
              <a:rPr lang="en-US" altLang="en-US">
                <a:latin typeface="Arial" panose="020B0604020202020204" pitchFamily="34" charset="0"/>
              </a:rPr>
              <a:t>The actual times from each delivery are being collected to arrive at a more precise schedule, but the timings implied by this chart have held true with each delivery thus far.</a:t>
            </a:r>
          </a:p>
        </p:txBody>
      </p:sp>
    </p:spTree>
    <p:extLst>
      <p:ext uri="{BB962C8B-B14F-4D97-AF65-F5344CB8AC3E}">
        <p14:creationId xmlns:p14="http://schemas.microsoft.com/office/powerpoint/2010/main" val="268080310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8"/>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949325"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949325"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949325"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949325"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r>
              <a:rPr lang="en-US" altLang="en-US" b="0" i="0">
                <a:solidFill>
                  <a:schemeClr val="tx1"/>
                </a:solidFill>
              </a:rPr>
              <a:t>© 2007 Carnegie Mellon University</a:t>
            </a:r>
          </a:p>
          <a:p>
            <a:pPr algn="l" eaLnBrk="1" hangingPunct="1"/>
            <a:r>
              <a:rPr lang="en-US" altLang="en-US" sz="800" b="0">
                <a:solidFill>
                  <a:schemeClr val="tx1"/>
                </a:solidFill>
                <a:latin typeface="Times New Roman" panose="02020603050405020304" pitchFamily="18" charset="0"/>
              </a:rPr>
              <a:t>  </a:t>
            </a:r>
          </a:p>
        </p:txBody>
      </p:sp>
      <p:sp>
        <p:nvSpPr>
          <p:cNvPr id="148483" name="Rectangle 2"/>
          <p:cNvSpPr>
            <a:spLocks noGrp="1" noRot="1" noChangeAspect="1" noChangeArrowheads="1" noTextEdit="1"/>
          </p:cNvSpPr>
          <p:nvPr>
            <p:ph type="sldImg"/>
          </p:nvPr>
        </p:nvSpPr>
        <p:spPr>
          <a:xfrm>
            <a:off x="-1516063" y="247650"/>
            <a:ext cx="7643813" cy="5734050"/>
          </a:xfrm>
          <a:ln/>
        </p:spPr>
      </p:sp>
      <p:sp>
        <p:nvSpPr>
          <p:cNvPr id="148484" name="Rectangle 3"/>
          <p:cNvSpPr>
            <a:spLocks noGrp="1" noChangeArrowheads="1"/>
          </p:cNvSpPr>
          <p:nvPr>
            <p:ph type="body" idx="1"/>
          </p:nvPr>
        </p:nvSpPr>
        <p:spPr>
          <a:xfrm>
            <a:off x="4700588" y="261938"/>
            <a:ext cx="2112962" cy="82756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latin typeface="Arial" panose="020B0604020202020204" pitchFamily="34" charset="0"/>
              </a:rPr>
              <a:t>***** - show your cost example – high is $10,000 Medium is $1,000 and low is $10  this made is clear – maybe as a popup in the white area in the lower middle right</a:t>
            </a:r>
          </a:p>
        </p:txBody>
      </p:sp>
    </p:spTree>
    <p:extLst>
      <p:ext uri="{BB962C8B-B14F-4D97-AF65-F5344CB8AC3E}">
        <p14:creationId xmlns:p14="http://schemas.microsoft.com/office/powerpoint/2010/main" val="115210353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8"/>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949325"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949325"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949325"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949325"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r>
              <a:rPr lang="en-US" altLang="en-US" b="0" i="0">
                <a:solidFill>
                  <a:schemeClr val="tx1"/>
                </a:solidFill>
              </a:rPr>
              <a:t>© 2007 Carnegie Mellon University</a:t>
            </a:r>
          </a:p>
          <a:p>
            <a:pPr algn="l" eaLnBrk="1" hangingPunct="1"/>
            <a:r>
              <a:rPr lang="en-US" altLang="en-US" sz="800" b="0">
                <a:solidFill>
                  <a:schemeClr val="tx1"/>
                </a:solidFill>
                <a:latin typeface="Times New Roman" panose="02020603050405020304" pitchFamily="18" charset="0"/>
              </a:rPr>
              <a:t>  </a:t>
            </a:r>
          </a:p>
        </p:txBody>
      </p:sp>
      <p:sp>
        <p:nvSpPr>
          <p:cNvPr id="149507" name="Rectangle 2"/>
          <p:cNvSpPr>
            <a:spLocks noGrp="1" noRot="1" noChangeAspect="1" noChangeArrowheads="1" noTextEdit="1"/>
          </p:cNvSpPr>
          <p:nvPr>
            <p:ph type="sldImg"/>
          </p:nvPr>
        </p:nvSpPr>
        <p:spPr>
          <a:xfrm>
            <a:off x="-1516063" y="247650"/>
            <a:ext cx="7643813" cy="5734050"/>
          </a:xfrm>
          <a:ln/>
        </p:spPr>
      </p:sp>
      <p:sp>
        <p:nvSpPr>
          <p:cNvPr id="149508" name="Rectangle 3"/>
          <p:cNvSpPr>
            <a:spLocks noGrp="1" noChangeArrowheads="1"/>
          </p:cNvSpPr>
          <p:nvPr>
            <p:ph type="body" idx="1"/>
          </p:nvPr>
        </p:nvSpPr>
        <p:spPr>
          <a:xfrm>
            <a:off x="4700588" y="261938"/>
            <a:ext cx="2112962" cy="82756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latin typeface="Arial" panose="020B0604020202020204" pitchFamily="34" charset="0"/>
              </a:rPr>
              <a:t>***** - show your cost example – high is $10,000 Medium is $1,000 and low is $10  this made is clear – maybe as a popup in the white area in the lower middle right</a:t>
            </a:r>
          </a:p>
        </p:txBody>
      </p:sp>
    </p:spTree>
    <p:extLst>
      <p:ext uri="{BB962C8B-B14F-4D97-AF65-F5344CB8AC3E}">
        <p14:creationId xmlns:p14="http://schemas.microsoft.com/office/powerpoint/2010/main" val="317279241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8"/>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949325"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949325"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949325"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949325"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r>
              <a:rPr lang="en-US" altLang="en-US" b="0" i="0">
                <a:solidFill>
                  <a:schemeClr val="tx1"/>
                </a:solidFill>
              </a:rPr>
              <a:t>© 2007 Carnegie Mellon University</a:t>
            </a:r>
          </a:p>
          <a:p>
            <a:pPr algn="l" eaLnBrk="1" hangingPunct="1"/>
            <a:r>
              <a:rPr lang="en-US" altLang="en-US" sz="800" b="0">
                <a:solidFill>
                  <a:schemeClr val="tx1"/>
                </a:solidFill>
                <a:latin typeface="Times New Roman" panose="02020603050405020304" pitchFamily="18" charset="0"/>
              </a:rPr>
              <a:t>  </a:t>
            </a:r>
          </a:p>
        </p:txBody>
      </p:sp>
      <p:sp>
        <p:nvSpPr>
          <p:cNvPr id="149507" name="Rectangle 2"/>
          <p:cNvSpPr>
            <a:spLocks noGrp="1" noRot="1" noChangeAspect="1" noChangeArrowheads="1" noTextEdit="1"/>
          </p:cNvSpPr>
          <p:nvPr>
            <p:ph type="sldImg"/>
          </p:nvPr>
        </p:nvSpPr>
        <p:spPr>
          <a:xfrm>
            <a:off x="-1516063" y="247650"/>
            <a:ext cx="7643813" cy="5734050"/>
          </a:xfrm>
          <a:ln/>
        </p:spPr>
      </p:sp>
      <p:sp>
        <p:nvSpPr>
          <p:cNvPr id="149508" name="Rectangle 3"/>
          <p:cNvSpPr>
            <a:spLocks noGrp="1" noChangeArrowheads="1"/>
          </p:cNvSpPr>
          <p:nvPr>
            <p:ph type="body" idx="1"/>
          </p:nvPr>
        </p:nvSpPr>
        <p:spPr>
          <a:xfrm>
            <a:off x="4700588" y="261938"/>
            <a:ext cx="2112962" cy="82756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latin typeface="Arial" panose="020B0604020202020204" pitchFamily="34" charset="0"/>
              </a:rPr>
              <a:t>***** - show your cost example – high is $10,000 Medium is $1,000 and low is $10  this made is clear – maybe as a popup in the white area in the lower middle right</a:t>
            </a:r>
          </a:p>
        </p:txBody>
      </p:sp>
    </p:spTree>
    <p:extLst>
      <p:ext uri="{BB962C8B-B14F-4D97-AF65-F5344CB8AC3E}">
        <p14:creationId xmlns:p14="http://schemas.microsoft.com/office/powerpoint/2010/main" val="307156550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8"/>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949325"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949325"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949325"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949325"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r>
              <a:rPr lang="en-US" altLang="en-US" b="0" i="0">
                <a:solidFill>
                  <a:schemeClr val="tx1"/>
                </a:solidFill>
              </a:rPr>
              <a:t>© 2007 Carnegie Mellon University</a:t>
            </a:r>
          </a:p>
          <a:p>
            <a:pPr algn="l" eaLnBrk="1" hangingPunct="1"/>
            <a:r>
              <a:rPr lang="en-US" altLang="en-US" sz="800" b="0">
                <a:solidFill>
                  <a:schemeClr val="tx1"/>
                </a:solidFill>
                <a:latin typeface="Times New Roman" panose="02020603050405020304" pitchFamily="18" charset="0"/>
              </a:rPr>
              <a:t>  </a:t>
            </a:r>
          </a:p>
        </p:txBody>
      </p:sp>
      <p:sp>
        <p:nvSpPr>
          <p:cNvPr id="150531" name="Rectangle 2"/>
          <p:cNvSpPr>
            <a:spLocks noGrp="1" noRot="1" noChangeAspect="1" noChangeArrowheads="1" noTextEdit="1"/>
          </p:cNvSpPr>
          <p:nvPr>
            <p:ph type="sldImg"/>
          </p:nvPr>
        </p:nvSpPr>
        <p:spPr>
          <a:xfrm>
            <a:off x="-1516063" y="247650"/>
            <a:ext cx="7643813" cy="5734050"/>
          </a:xfrm>
          <a:ln/>
        </p:spPr>
      </p:sp>
      <p:sp>
        <p:nvSpPr>
          <p:cNvPr id="150532" name="Rectangle 3"/>
          <p:cNvSpPr>
            <a:spLocks noGrp="1" noChangeArrowheads="1"/>
          </p:cNvSpPr>
          <p:nvPr>
            <p:ph type="body" idx="1"/>
          </p:nvPr>
        </p:nvSpPr>
        <p:spPr>
          <a:xfrm>
            <a:off x="4700588" y="261938"/>
            <a:ext cx="2112962" cy="82756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latin typeface="Arial" panose="020B0604020202020204" pitchFamily="34" charset="0"/>
              </a:rPr>
              <a:t>***** - show your cost example – high is $10,000 Medium is $1,000 and low is $10  this made is clear – maybe as a popup in the white area in the lower middle right</a:t>
            </a:r>
          </a:p>
        </p:txBody>
      </p:sp>
    </p:spTree>
    <p:extLst>
      <p:ext uri="{BB962C8B-B14F-4D97-AF65-F5344CB8AC3E}">
        <p14:creationId xmlns:p14="http://schemas.microsoft.com/office/powerpoint/2010/main" val="290618236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8"/>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949325"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949325"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949325"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949325"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r>
              <a:rPr lang="en-US" altLang="en-US" b="0" i="0">
                <a:solidFill>
                  <a:schemeClr val="tx1"/>
                </a:solidFill>
              </a:rPr>
              <a:t>© 2007 Carnegie Mellon University</a:t>
            </a:r>
          </a:p>
          <a:p>
            <a:pPr algn="l" eaLnBrk="1" hangingPunct="1"/>
            <a:r>
              <a:rPr lang="en-US" altLang="en-US" sz="800" b="0">
                <a:solidFill>
                  <a:schemeClr val="tx1"/>
                </a:solidFill>
                <a:latin typeface="Times New Roman" panose="02020603050405020304" pitchFamily="18" charset="0"/>
              </a:rPr>
              <a:t>  </a:t>
            </a:r>
          </a:p>
        </p:txBody>
      </p:sp>
      <p:sp>
        <p:nvSpPr>
          <p:cNvPr id="151555" name="Rectangle 2"/>
          <p:cNvSpPr>
            <a:spLocks noGrp="1" noRot="1" noChangeAspect="1" noChangeArrowheads="1" noTextEdit="1"/>
          </p:cNvSpPr>
          <p:nvPr>
            <p:ph type="sldImg"/>
          </p:nvPr>
        </p:nvSpPr>
        <p:spPr>
          <a:xfrm>
            <a:off x="-1519238" y="247650"/>
            <a:ext cx="7643813" cy="5734050"/>
          </a:xfrm>
          <a:ln/>
        </p:spPr>
      </p:sp>
      <p:sp>
        <p:nvSpPr>
          <p:cNvPr id="151556" name="Rectangle 3"/>
          <p:cNvSpPr>
            <a:spLocks noGrp="1" noChangeArrowheads="1"/>
          </p:cNvSpPr>
          <p:nvPr>
            <p:ph type="body" idx="1"/>
          </p:nvPr>
        </p:nvSpPr>
        <p:spPr>
          <a:xfrm>
            <a:off x="4700588" y="261938"/>
            <a:ext cx="2112962" cy="82756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190012855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8"/>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949325"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949325"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949325"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949325"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r>
              <a:rPr lang="en-US" altLang="en-US" b="0" i="0">
                <a:solidFill>
                  <a:schemeClr val="tx1"/>
                </a:solidFill>
              </a:rPr>
              <a:t>© 2007 Carnegie Mellon University</a:t>
            </a:r>
          </a:p>
          <a:p>
            <a:pPr algn="l" eaLnBrk="1" hangingPunct="1"/>
            <a:r>
              <a:rPr lang="en-US" altLang="en-US" sz="800" b="0">
                <a:solidFill>
                  <a:schemeClr val="tx1"/>
                </a:solidFill>
                <a:latin typeface="Times New Roman" panose="02020603050405020304" pitchFamily="18" charset="0"/>
              </a:rPr>
              <a:t>  </a:t>
            </a:r>
          </a:p>
        </p:txBody>
      </p:sp>
      <p:sp>
        <p:nvSpPr>
          <p:cNvPr id="152579" name="Rectangle 2"/>
          <p:cNvSpPr>
            <a:spLocks noGrp="1" noRot="1" noChangeAspect="1" noChangeArrowheads="1" noTextEdit="1"/>
          </p:cNvSpPr>
          <p:nvPr>
            <p:ph type="sldImg"/>
          </p:nvPr>
        </p:nvSpPr>
        <p:spPr>
          <a:xfrm>
            <a:off x="-1519238" y="247650"/>
            <a:ext cx="7643813" cy="5734050"/>
          </a:xfrm>
          <a:ln/>
        </p:spPr>
      </p:sp>
      <p:sp>
        <p:nvSpPr>
          <p:cNvPr id="152580" name="Rectangle 3"/>
          <p:cNvSpPr>
            <a:spLocks noGrp="1" noChangeArrowheads="1"/>
          </p:cNvSpPr>
          <p:nvPr>
            <p:ph type="body" idx="1"/>
          </p:nvPr>
        </p:nvSpPr>
        <p:spPr>
          <a:xfrm>
            <a:off x="4700588" y="261938"/>
            <a:ext cx="2112962" cy="82756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412179729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8"/>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949325"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949325"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949325"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949325"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r>
              <a:rPr lang="en-US" altLang="en-US" b="0" i="0">
                <a:solidFill>
                  <a:schemeClr val="tx1"/>
                </a:solidFill>
              </a:rPr>
              <a:t>© 2007 Carnegie Mellon University</a:t>
            </a:r>
          </a:p>
          <a:p>
            <a:pPr algn="l" eaLnBrk="1" hangingPunct="1"/>
            <a:r>
              <a:rPr lang="en-US" altLang="en-US" sz="800" b="0">
                <a:solidFill>
                  <a:schemeClr val="tx1"/>
                </a:solidFill>
                <a:latin typeface="Times New Roman" panose="02020603050405020304" pitchFamily="18" charset="0"/>
              </a:rPr>
              <a:t>  </a:t>
            </a:r>
          </a:p>
        </p:txBody>
      </p:sp>
      <p:sp>
        <p:nvSpPr>
          <p:cNvPr id="153603" name="Rectangle 2"/>
          <p:cNvSpPr>
            <a:spLocks noGrp="1" noRot="1" noChangeAspect="1" noChangeArrowheads="1" noTextEdit="1"/>
          </p:cNvSpPr>
          <p:nvPr>
            <p:ph type="sldImg"/>
          </p:nvPr>
        </p:nvSpPr>
        <p:spPr>
          <a:xfrm>
            <a:off x="-1516063" y="247650"/>
            <a:ext cx="7643813" cy="5734050"/>
          </a:xfrm>
          <a:ln/>
        </p:spPr>
      </p:sp>
      <p:sp>
        <p:nvSpPr>
          <p:cNvPr id="153604" name="Rectangle 3"/>
          <p:cNvSpPr>
            <a:spLocks noGrp="1" noChangeArrowheads="1"/>
          </p:cNvSpPr>
          <p:nvPr>
            <p:ph type="body" idx="1"/>
          </p:nvPr>
        </p:nvSpPr>
        <p:spPr>
          <a:xfrm>
            <a:off x="4700588" y="261938"/>
            <a:ext cx="2112962" cy="82756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latin typeface="Arial" panose="020B0604020202020204" pitchFamily="34" charset="0"/>
              </a:rPr>
              <a:t>***** - show your cost example – high is $10,000 Medium is $1,000 and low is $10  this made is clear – maybe as a popup in the white area in the lower middle right</a:t>
            </a:r>
          </a:p>
        </p:txBody>
      </p:sp>
    </p:spTree>
    <p:extLst>
      <p:ext uri="{BB962C8B-B14F-4D97-AF65-F5344CB8AC3E}">
        <p14:creationId xmlns:p14="http://schemas.microsoft.com/office/powerpoint/2010/main" val="188565506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8"/>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949325"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949325"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949325"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949325"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r>
              <a:rPr lang="en-US" altLang="en-US" b="0" i="0">
                <a:solidFill>
                  <a:schemeClr val="tx1"/>
                </a:solidFill>
              </a:rPr>
              <a:t>© 2007 Carnegie Mellon University</a:t>
            </a:r>
          </a:p>
          <a:p>
            <a:pPr algn="l" eaLnBrk="1" hangingPunct="1"/>
            <a:r>
              <a:rPr lang="en-US" altLang="en-US" sz="800" b="0">
                <a:solidFill>
                  <a:schemeClr val="tx1"/>
                </a:solidFill>
                <a:latin typeface="Times New Roman" panose="02020603050405020304" pitchFamily="18" charset="0"/>
              </a:rPr>
              <a:t>  </a:t>
            </a:r>
          </a:p>
        </p:txBody>
      </p:sp>
      <p:sp>
        <p:nvSpPr>
          <p:cNvPr id="153603" name="Rectangle 2"/>
          <p:cNvSpPr>
            <a:spLocks noGrp="1" noRot="1" noChangeAspect="1" noChangeArrowheads="1" noTextEdit="1"/>
          </p:cNvSpPr>
          <p:nvPr>
            <p:ph type="sldImg"/>
          </p:nvPr>
        </p:nvSpPr>
        <p:spPr>
          <a:xfrm>
            <a:off x="-1516063" y="247650"/>
            <a:ext cx="7643813" cy="5734050"/>
          </a:xfrm>
          <a:ln/>
        </p:spPr>
      </p:sp>
      <p:sp>
        <p:nvSpPr>
          <p:cNvPr id="153604" name="Rectangle 3"/>
          <p:cNvSpPr>
            <a:spLocks noGrp="1" noChangeArrowheads="1"/>
          </p:cNvSpPr>
          <p:nvPr>
            <p:ph type="body" idx="1"/>
          </p:nvPr>
        </p:nvSpPr>
        <p:spPr>
          <a:xfrm>
            <a:off x="4700588" y="261938"/>
            <a:ext cx="2112962" cy="82756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latin typeface="Arial" panose="020B0604020202020204" pitchFamily="34" charset="0"/>
              </a:rPr>
              <a:t>***** - show your cost example – high is $10,000 Medium is $1,000 and low is $10  this made is clear – maybe as a popup in the white area in the lower middle right</a:t>
            </a:r>
          </a:p>
        </p:txBody>
      </p:sp>
    </p:spTree>
    <p:extLst>
      <p:ext uri="{BB962C8B-B14F-4D97-AF65-F5344CB8AC3E}">
        <p14:creationId xmlns:p14="http://schemas.microsoft.com/office/powerpoint/2010/main" val="307833702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8"/>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949325"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949325"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949325"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949325"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r>
              <a:rPr lang="en-US" altLang="en-US" b="0" i="0">
                <a:solidFill>
                  <a:schemeClr val="tx1"/>
                </a:solidFill>
              </a:rPr>
              <a:t>© 2007 Carnegie Mellon University</a:t>
            </a:r>
          </a:p>
          <a:p>
            <a:pPr algn="l" eaLnBrk="1" hangingPunct="1"/>
            <a:r>
              <a:rPr lang="en-US" altLang="en-US" sz="800" b="0">
                <a:solidFill>
                  <a:schemeClr val="tx1"/>
                </a:solidFill>
                <a:latin typeface="Times New Roman" panose="02020603050405020304" pitchFamily="18" charset="0"/>
              </a:rPr>
              <a:t>  </a:t>
            </a:r>
          </a:p>
        </p:txBody>
      </p:sp>
      <p:sp>
        <p:nvSpPr>
          <p:cNvPr id="154627" name="Rectangle 2"/>
          <p:cNvSpPr>
            <a:spLocks noGrp="1" noRot="1" noChangeAspect="1" noChangeArrowheads="1" noTextEdit="1"/>
          </p:cNvSpPr>
          <p:nvPr>
            <p:ph type="sldImg"/>
          </p:nvPr>
        </p:nvSpPr>
        <p:spPr>
          <a:xfrm>
            <a:off x="-1519238" y="247650"/>
            <a:ext cx="7643813" cy="5734050"/>
          </a:xfrm>
          <a:ln/>
        </p:spPr>
      </p:sp>
      <p:sp>
        <p:nvSpPr>
          <p:cNvPr id="154628" name="Rectangle 3"/>
          <p:cNvSpPr>
            <a:spLocks noGrp="1" noChangeArrowheads="1"/>
          </p:cNvSpPr>
          <p:nvPr>
            <p:ph type="body" idx="1"/>
          </p:nvPr>
        </p:nvSpPr>
        <p:spPr>
          <a:xfrm>
            <a:off x="4700588" y="261938"/>
            <a:ext cx="2112962" cy="82756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8233289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8"/>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949325"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949325"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949325"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949325"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r>
              <a:rPr lang="en-US" altLang="en-US" b="0" i="0">
                <a:solidFill>
                  <a:schemeClr val="tx1"/>
                </a:solidFill>
              </a:rPr>
              <a:t>© 2007 Carnegie Mellon University</a:t>
            </a:r>
          </a:p>
          <a:p>
            <a:pPr algn="l" eaLnBrk="1" hangingPunct="1"/>
            <a:r>
              <a:rPr lang="en-US" altLang="en-US" sz="800" b="0">
                <a:solidFill>
                  <a:schemeClr val="tx1"/>
                </a:solidFill>
                <a:latin typeface="Times New Roman" panose="02020603050405020304" pitchFamily="18" charset="0"/>
              </a:rPr>
              <a:t>  </a:t>
            </a:r>
          </a:p>
        </p:txBody>
      </p:sp>
      <p:sp>
        <p:nvSpPr>
          <p:cNvPr id="148483" name="Rectangle 2"/>
          <p:cNvSpPr>
            <a:spLocks noGrp="1" noRot="1" noChangeAspect="1" noChangeArrowheads="1" noTextEdit="1"/>
          </p:cNvSpPr>
          <p:nvPr>
            <p:ph type="sldImg"/>
          </p:nvPr>
        </p:nvSpPr>
        <p:spPr>
          <a:xfrm>
            <a:off x="-1516063" y="247650"/>
            <a:ext cx="7643813" cy="5734050"/>
          </a:xfrm>
          <a:ln/>
        </p:spPr>
      </p:sp>
      <p:sp>
        <p:nvSpPr>
          <p:cNvPr id="148484" name="Rectangle 3"/>
          <p:cNvSpPr>
            <a:spLocks noGrp="1" noChangeArrowheads="1"/>
          </p:cNvSpPr>
          <p:nvPr>
            <p:ph type="body" idx="1"/>
          </p:nvPr>
        </p:nvSpPr>
        <p:spPr>
          <a:xfrm>
            <a:off x="4700588" y="261938"/>
            <a:ext cx="2112962" cy="82756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latin typeface="Arial" panose="020B0604020202020204" pitchFamily="34" charset="0"/>
              </a:rPr>
              <a:t>***** - show your cost example – high is $10,000 Medium is $1,000 and low is $10  this made is clear – maybe as a popup in the white area in the lower middle right</a:t>
            </a:r>
          </a:p>
        </p:txBody>
      </p:sp>
    </p:spTree>
    <p:extLst>
      <p:ext uri="{BB962C8B-B14F-4D97-AF65-F5344CB8AC3E}">
        <p14:creationId xmlns:p14="http://schemas.microsoft.com/office/powerpoint/2010/main" val="31475267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8"/>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949325"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949325"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949325"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949325"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r>
              <a:rPr lang="en-US" altLang="en-US" b="0" i="0">
                <a:solidFill>
                  <a:schemeClr val="tx1"/>
                </a:solidFill>
              </a:rPr>
              <a:t>© 2007 Carnegie Mellon University</a:t>
            </a:r>
          </a:p>
          <a:p>
            <a:pPr algn="l" eaLnBrk="1" hangingPunct="1"/>
            <a:r>
              <a:rPr lang="en-US" altLang="en-US" sz="800" b="0">
                <a:solidFill>
                  <a:schemeClr val="tx1"/>
                </a:solidFill>
                <a:latin typeface="Times New Roman" panose="02020603050405020304" pitchFamily="18" charset="0"/>
              </a:rPr>
              <a:t>  </a:t>
            </a:r>
          </a:p>
        </p:txBody>
      </p:sp>
      <p:sp>
        <p:nvSpPr>
          <p:cNvPr id="128003" name="Rectangle 2"/>
          <p:cNvSpPr>
            <a:spLocks noGrp="1" noChangeArrowheads="1"/>
          </p:cNvSpPr>
          <p:nvPr>
            <p:ph type="body" idx="1"/>
          </p:nvPr>
        </p:nvSpPr>
        <p:spPr>
          <a:xfrm>
            <a:off x="922338" y="4687888"/>
            <a:ext cx="5089525" cy="38544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8350" tIns="40879" rIns="78350" bIns="40879"/>
          <a:lstStyle/>
          <a:p>
            <a:pPr defTabSz="554038" eaLnBrk="1" hangingPunct="1"/>
            <a:endParaRPr lang="en-US" altLang="en-US">
              <a:latin typeface="Arial" panose="020B0604020202020204" pitchFamily="34" charset="0"/>
            </a:endParaRPr>
          </a:p>
        </p:txBody>
      </p:sp>
      <p:sp>
        <p:nvSpPr>
          <p:cNvPr id="128004" name="Rectangle 3"/>
          <p:cNvSpPr>
            <a:spLocks noGrp="1" noRot="1" noChangeAspect="1" noChangeArrowheads="1" noTextEdit="1"/>
          </p:cNvSpPr>
          <p:nvPr>
            <p:ph type="sldImg"/>
          </p:nvPr>
        </p:nvSpPr>
        <p:spPr>
          <a:xfrm>
            <a:off x="1187450" y="712788"/>
            <a:ext cx="4565650" cy="3425825"/>
          </a:xfrm>
          <a:ln w="12700" cap="flat">
            <a:solidFill>
              <a:schemeClr val="tx1"/>
            </a:solidFill>
          </a:ln>
        </p:spPr>
      </p:sp>
    </p:spTree>
    <p:extLst>
      <p:ext uri="{BB962C8B-B14F-4D97-AF65-F5344CB8AC3E}">
        <p14:creationId xmlns:p14="http://schemas.microsoft.com/office/powerpoint/2010/main" val="285850572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8"/>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949325"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949325"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949325"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949325"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r>
              <a:rPr lang="en-US" altLang="en-US" b="0" i="0">
                <a:solidFill>
                  <a:schemeClr val="tx1"/>
                </a:solidFill>
              </a:rPr>
              <a:t>© 2007 Carnegie Mellon University</a:t>
            </a:r>
          </a:p>
          <a:p>
            <a:pPr algn="l" eaLnBrk="1" hangingPunct="1"/>
            <a:r>
              <a:rPr lang="en-US" altLang="en-US" sz="800" b="0">
                <a:solidFill>
                  <a:schemeClr val="tx1"/>
                </a:solidFill>
                <a:latin typeface="Times New Roman" panose="02020603050405020304" pitchFamily="18" charset="0"/>
              </a:rPr>
              <a:t>  </a:t>
            </a:r>
          </a:p>
        </p:txBody>
      </p:sp>
      <p:sp>
        <p:nvSpPr>
          <p:cNvPr id="156675" name="Rectangle 2"/>
          <p:cNvSpPr>
            <a:spLocks noGrp="1" noRot="1" noChangeAspect="1" noChangeArrowheads="1" noTextEdit="1"/>
          </p:cNvSpPr>
          <p:nvPr>
            <p:ph type="sldImg"/>
          </p:nvPr>
        </p:nvSpPr>
        <p:spPr>
          <a:xfrm>
            <a:off x="-1519238" y="247650"/>
            <a:ext cx="7643813" cy="5734050"/>
          </a:xfrm>
          <a:ln/>
        </p:spPr>
      </p:sp>
      <p:sp>
        <p:nvSpPr>
          <p:cNvPr id="156676" name="Rectangle 3"/>
          <p:cNvSpPr>
            <a:spLocks noGrp="1" noChangeArrowheads="1"/>
          </p:cNvSpPr>
          <p:nvPr>
            <p:ph type="body" idx="1"/>
          </p:nvPr>
        </p:nvSpPr>
        <p:spPr>
          <a:xfrm>
            <a:off x="4700588" y="261938"/>
            <a:ext cx="2112962" cy="82756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139071535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8"/>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949325"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949325"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949325"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949325"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r>
              <a:rPr lang="en-US" altLang="en-US" b="0" i="0">
                <a:solidFill>
                  <a:schemeClr val="tx1"/>
                </a:solidFill>
              </a:rPr>
              <a:t>© 2007 Carnegie Mellon University</a:t>
            </a:r>
          </a:p>
          <a:p>
            <a:pPr algn="l" eaLnBrk="1" hangingPunct="1"/>
            <a:r>
              <a:rPr lang="en-US" altLang="en-US" sz="800" b="0">
                <a:solidFill>
                  <a:schemeClr val="tx1"/>
                </a:solidFill>
                <a:latin typeface="Times New Roman" panose="02020603050405020304" pitchFamily="18" charset="0"/>
              </a:rPr>
              <a:t>  </a:t>
            </a:r>
          </a:p>
        </p:txBody>
      </p:sp>
      <p:sp>
        <p:nvSpPr>
          <p:cNvPr id="157699" name="Rectangle 2"/>
          <p:cNvSpPr>
            <a:spLocks noGrp="1" noRot="1" noChangeAspect="1" noChangeArrowheads="1" noTextEdit="1"/>
          </p:cNvSpPr>
          <p:nvPr>
            <p:ph type="sldImg"/>
          </p:nvPr>
        </p:nvSpPr>
        <p:spPr>
          <a:xfrm>
            <a:off x="-1519238" y="247650"/>
            <a:ext cx="7643813" cy="5734050"/>
          </a:xfrm>
          <a:ln/>
        </p:spPr>
      </p:sp>
      <p:sp>
        <p:nvSpPr>
          <p:cNvPr id="157700" name="Rectangle 3"/>
          <p:cNvSpPr>
            <a:spLocks noGrp="1" noChangeArrowheads="1"/>
          </p:cNvSpPr>
          <p:nvPr>
            <p:ph type="body" idx="1"/>
          </p:nvPr>
        </p:nvSpPr>
        <p:spPr>
          <a:xfrm>
            <a:off x="4700588" y="261938"/>
            <a:ext cx="2112962" cy="82756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105842094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8"/>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949325"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949325"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949325"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949325"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r>
              <a:rPr lang="en-US" altLang="en-US" b="0" i="0">
                <a:solidFill>
                  <a:schemeClr val="tx1"/>
                </a:solidFill>
              </a:rPr>
              <a:t>© 2007 Carnegie Mellon University</a:t>
            </a:r>
          </a:p>
          <a:p>
            <a:pPr algn="l" eaLnBrk="1" hangingPunct="1"/>
            <a:r>
              <a:rPr lang="en-US" altLang="en-US" sz="800" b="0">
                <a:solidFill>
                  <a:schemeClr val="tx1"/>
                </a:solidFill>
                <a:latin typeface="Times New Roman" panose="02020603050405020304" pitchFamily="18" charset="0"/>
              </a:rPr>
              <a:t>  </a:t>
            </a:r>
          </a:p>
        </p:txBody>
      </p:sp>
      <p:sp>
        <p:nvSpPr>
          <p:cNvPr id="158723" name="Rectangle 2"/>
          <p:cNvSpPr>
            <a:spLocks noGrp="1" noRot="1" noChangeAspect="1" noChangeArrowheads="1" noTextEdit="1"/>
          </p:cNvSpPr>
          <p:nvPr>
            <p:ph type="sldImg"/>
          </p:nvPr>
        </p:nvSpPr>
        <p:spPr>
          <a:xfrm>
            <a:off x="-1519238" y="247650"/>
            <a:ext cx="7643813" cy="5734050"/>
          </a:xfrm>
          <a:ln/>
        </p:spPr>
      </p:sp>
      <p:sp>
        <p:nvSpPr>
          <p:cNvPr id="158724" name="Rectangle 3"/>
          <p:cNvSpPr>
            <a:spLocks noGrp="1" noChangeArrowheads="1"/>
          </p:cNvSpPr>
          <p:nvPr>
            <p:ph type="body" idx="1"/>
          </p:nvPr>
        </p:nvSpPr>
        <p:spPr>
          <a:xfrm>
            <a:off x="4700588" y="261938"/>
            <a:ext cx="2112962" cy="82756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246032968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8"/>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949325"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949325"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949325"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949325"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r>
              <a:rPr lang="en-US" altLang="en-US" b="0" i="0">
                <a:solidFill>
                  <a:schemeClr val="tx1"/>
                </a:solidFill>
              </a:rPr>
              <a:t>© 2007 Carnegie Mellon University</a:t>
            </a:r>
          </a:p>
          <a:p>
            <a:pPr algn="l" eaLnBrk="1" hangingPunct="1"/>
            <a:r>
              <a:rPr lang="en-US" altLang="en-US" sz="800" b="0">
                <a:solidFill>
                  <a:schemeClr val="tx1"/>
                </a:solidFill>
                <a:latin typeface="Times New Roman" panose="02020603050405020304" pitchFamily="18" charset="0"/>
              </a:rPr>
              <a:t>  </a:t>
            </a:r>
          </a:p>
        </p:txBody>
      </p:sp>
      <p:sp>
        <p:nvSpPr>
          <p:cNvPr id="159747" name="Rectangle 2"/>
          <p:cNvSpPr>
            <a:spLocks noGrp="1" noRot="1" noChangeAspect="1" noChangeArrowheads="1" noTextEdit="1"/>
          </p:cNvSpPr>
          <p:nvPr>
            <p:ph type="sldImg"/>
          </p:nvPr>
        </p:nvSpPr>
        <p:spPr>
          <a:xfrm>
            <a:off x="-1519238" y="247650"/>
            <a:ext cx="7643813" cy="5734050"/>
          </a:xfrm>
          <a:ln/>
        </p:spPr>
      </p:sp>
      <p:sp>
        <p:nvSpPr>
          <p:cNvPr id="159748" name="Rectangle 3"/>
          <p:cNvSpPr>
            <a:spLocks noGrp="1" noChangeArrowheads="1"/>
          </p:cNvSpPr>
          <p:nvPr>
            <p:ph type="body" idx="1"/>
          </p:nvPr>
        </p:nvSpPr>
        <p:spPr>
          <a:xfrm>
            <a:off x="4700588" y="261938"/>
            <a:ext cx="2112962" cy="82756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4363820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8"/>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949325"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949325"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949325"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949325"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r>
              <a:rPr lang="en-US" altLang="en-US" b="0" i="0">
                <a:solidFill>
                  <a:schemeClr val="tx1"/>
                </a:solidFill>
              </a:rPr>
              <a:t>© 2007 Carnegie Mellon University</a:t>
            </a:r>
          </a:p>
          <a:p>
            <a:pPr algn="l" eaLnBrk="1" hangingPunct="1"/>
            <a:r>
              <a:rPr lang="en-US" altLang="en-US" sz="800" b="0">
                <a:solidFill>
                  <a:schemeClr val="tx1"/>
                </a:solidFill>
                <a:latin typeface="Times New Roman" panose="02020603050405020304" pitchFamily="18" charset="0"/>
              </a:rPr>
              <a:t>  </a:t>
            </a:r>
          </a:p>
        </p:txBody>
      </p:sp>
      <p:sp>
        <p:nvSpPr>
          <p:cNvPr id="160771" name="Rectangle 2"/>
          <p:cNvSpPr>
            <a:spLocks noGrp="1" noRot="1" noChangeAspect="1" noChangeArrowheads="1" noTextEdit="1"/>
          </p:cNvSpPr>
          <p:nvPr>
            <p:ph type="sldImg"/>
          </p:nvPr>
        </p:nvSpPr>
        <p:spPr>
          <a:xfrm>
            <a:off x="-1519238" y="247650"/>
            <a:ext cx="7643813" cy="5734050"/>
          </a:xfrm>
          <a:ln/>
        </p:spPr>
      </p:sp>
      <p:sp>
        <p:nvSpPr>
          <p:cNvPr id="160772" name="Rectangle 3"/>
          <p:cNvSpPr>
            <a:spLocks noGrp="1" noChangeArrowheads="1"/>
          </p:cNvSpPr>
          <p:nvPr>
            <p:ph type="body" idx="1"/>
          </p:nvPr>
        </p:nvSpPr>
        <p:spPr>
          <a:xfrm>
            <a:off x="4700588" y="261938"/>
            <a:ext cx="2112962" cy="82756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48260050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8"/>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949325"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949325"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949325"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949325"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r>
              <a:rPr lang="en-US" altLang="en-US" b="0" i="0">
                <a:solidFill>
                  <a:schemeClr val="tx1"/>
                </a:solidFill>
              </a:rPr>
              <a:t>© 2007 Carnegie Mellon University</a:t>
            </a:r>
          </a:p>
          <a:p>
            <a:pPr algn="l" eaLnBrk="1" hangingPunct="1"/>
            <a:r>
              <a:rPr lang="en-US" altLang="en-US" sz="800" b="0">
                <a:solidFill>
                  <a:schemeClr val="tx1"/>
                </a:solidFill>
                <a:latin typeface="Times New Roman" panose="02020603050405020304" pitchFamily="18" charset="0"/>
              </a:rPr>
              <a:t>  </a:t>
            </a:r>
          </a:p>
        </p:txBody>
      </p:sp>
      <p:sp>
        <p:nvSpPr>
          <p:cNvPr id="161795" name="Rectangle 2"/>
          <p:cNvSpPr>
            <a:spLocks noGrp="1" noRot="1" noChangeAspect="1" noChangeArrowheads="1" noTextEdit="1"/>
          </p:cNvSpPr>
          <p:nvPr>
            <p:ph type="sldImg"/>
          </p:nvPr>
        </p:nvSpPr>
        <p:spPr>
          <a:ln/>
        </p:spPr>
      </p:sp>
      <p:sp>
        <p:nvSpPr>
          <p:cNvPr id="1617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36148038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Rectangle 8"/>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949325"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949325"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949325"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949325"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r>
              <a:rPr lang="en-US" altLang="en-US" b="0" i="0">
                <a:solidFill>
                  <a:schemeClr val="tx1"/>
                </a:solidFill>
              </a:rPr>
              <a:t>© 2007 Carnegie Mellon University</a:t>
            </a:r>
          </a:p>
          <a:p>
            <a:pPr algn="l" eaLnBrk="1" hangingPunct="1"/>
            <a:r>
              <a:rPr lang="en-US" altLang="en-US" sz="800" b="0">
                <a:solidFill>
                  <a:schemeClr val="tx1"/>
                </a:solidFill>
                <a:latin typeface="Times New Roman" panose="02020603050405020304" pitchFamily="18" charset="0"/>
              </a:rPr>
              <a:t>  </a:t>
            </a:r>
          </a:p>
        </p:txBody>
      </p:sp>
      <p:sp>
        <p:nvSpPr>
          <p:cNvPr id="162819" name="Rectangle 2"/>
          <p:cNvSpPr>
            <a:spLocks noGrp="1" noRot="1" noChangeAspect="1" noChangeArrowheads="1" noTextEdit="1"/>
          </p:cNvSpPr>
          <p:nvPr>
            <p:ph type="sldImg"/>
          </p:nvPr>
        </p:nvSpPr>
        <p:spPr>
          <a:xfrm>
            <a:off x="-1519238" y="247650"/>
            <a:ext cx="7643813" cy="5734050"/>
          </a:xfrm>
          <a:ln/>
        </p:spPr>
      </p:sp>
      <p:sp>
        <p:nvSpPr>
          <p:cNvPr id="162820" name="Rectangle 3"/>
          <p:cNvSpPr>
            <a:spLocks noGrp="1" noChangeArrowheads="1"/>
          </p:cNvSpPr>
          <p:nvPr>
            <p:ph type="body" idx="1"/>
          </p:nvPr>
        </p:nvSpPr>
        <p:spPr>
          <a:xfrm>
            <a:off x="4700588" y="261938"/>
            <a:ext cx="2112962" cy="82756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
        <p:nvSpPr>
          <p:cNvPr id="162821" name="Text Box 4"/>
          <p:cNvSpPr txBox="1">
            <a:spLocks noChangeArrowheads="1"/>
          </p:cNvSpPr>
          <p:nvPr/>
        </p:nvSpPr>
        <p:spPr bwMode="hidden">
          <a:xfrm>
            <a:off x="163513" y="6332538"/>
            <a:ext cx="4295775" cy="221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0" tIns="0" rIns="0" bIns="0">
            <a:spAutoFit/>
          </a:bodyPr>
          <a:lstStyle>
            <a:lvl1pPr defTabSz="752475"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752475"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752475"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752475"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752475"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75247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75247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75247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75247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0"/>
              </a:spcBef>
            </a:pPr>
            <a:r>
              <a:rPr lang="en-US" altLang="en-US" sz="1200" b="0">
                <a:solidFill>
                  <a:schemeClr val="tx1"/>
                </a:solidFill>
              </a:rPr>
              <a:t>Instructor:</a:t>
            </a:r>
          </a:p>
          <a:p>
            <a:pPr algn="l" eaLnBrk="1" hangingPunct="1">
              <a:spcBef>
                <a:spcPct val="0"/>
              </a:spcBef>
            </a:pPr>
            <a:r>
              <a:rPr lang="en-US" altLang="en-US" sz="1200" b="0">
                <a:solidFill>
                  <a:schemeClr val="tx1"/>
                </a:solidFill>
              </a:rPr>
              <a:t>Have students pull out their laminated color job aid and go over this matrix explaining how to use it.   Remind them that it will be used throughout the course.</a:t>
            </a:r>
          </a:p>
          <a:p>
            <a:pPr algn="l" eaLnBrk="1" hangingPunct="1">
              <a:spcBef>
                <a:spcPct val="0"/>
              </a:spcBef>
            </a:pPr>
            <a:endParaRPr lang="en-US" altLang="en-US" sz="1200" b="0">
              <a:solidFill>
                <a:schemeClr val="tx1"/>
              </a:solidFill>
            </a:endParaRPr>
          </a:p>
          <a:p>
            <a:pPr algn="l" eaLnBrk="1" hangingPunct="1">
              <a:spcBef>
                <a:spcPct val="0"/>
              </a:spcBef>
            </a:pPr>
            <a:r>
              <a:rPr lang="en-US" altLang="en-US" sz="1200" b="0">
                <a:solidFill>
                  <a:schemeClr val="tx1"/>
                </a:solidFill>
              </a:rPr>
              <a:t>Let them know that this course will not cover all aspects of this matrix.   For example, Logistic Regression, Chi-Square, Logit and MANOVA will be covered in MPDI-II.</a:t>
            </a:r>
          </a:p>
          <a:p>
            <a:pPr algn="l" eaLnBrk="1" hangingPunct="1">
              <a:spcBef>
                <a:spcPct val="0"/>
              </a:spcBef>
            </a:pPr>
            <a:endParaRPr lang="en-US" altLang="en-US" sz="1200" b="0">
              <a:solidFill>
                <a:schemeClr val="tx1"/>
              </a:solidFill>
            </a:endParaRPr>
          </a:p>
          <a:p>
            <a:pPr algn="l" eaLnBrk="1" hangingPunct="1">
              <a:spcBef>
                <a:spcPct val="0"/>
              </a:spcBef>
            </a:pPr>
            <a:r>
              <a:rPr lang="en-US" altLang="en-US" sz="1200" b="0">
                <a:solidFill>
                  <a:schemeClr val="tx1"/>
                </a:solidFill>
              </a:rPr>
              <a:t>Emphasize to students that the above modeling techniques embody the intent of the CMMI process-performance modeling and are used depending on the type of data for the x and y.</a:t>
            </a:r>
          </a:p>
        </p:txBody>
      </p:sp>
    </p:spTree>
    <p:extLst>
      <p:ext uri="{BB962C8B-B14F-4D97-AF65-F5344CB8AC3E}">
        <p14:creationId xmlns:p14="http://schemas.microsoft.com/office/powerpoint/2010/main" val="72574221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8"/>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949325"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949325"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949325"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949325"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r>
              <a:rPr lang="en-US" altLang="en-US" b="0" i="0">
                <a:solidFill>
                  <a:schemeClr val="tx1"/>
                </a:solidFill>
              </a:rPr>
              <a:t>© 2007 Carnegie Mellon University</a:t>
            </a:r>
          </a:p>
          <a:p>
            <a:pPr algn="l" eaLnBrk="1" hangingPunct="1"/>
            <a:r>
              <a:rPr lang="en-US" altLang="en-US" sz="800" b="0">
                <a:solidFill>
                  <a:schemeClr val="tx1"/>
                </a:solidFill>
                <a:latin typeface="Times New Roman" panose="02020603050405020304" pitchFamily="18" charset="0"/>
              </a:rPr>
              <a:t>  </a:t>
            </a:r>
          </a:p>
        </p:txBody>
      </p:sp>
      <p:sp>
        <p:nvSpPr>
          <p:cNvPr id="163843" name="Rectangle 2"/>
          <p:cNvSpPr>
            <a:spLocks noGrp="1" noRot="1" noChangeAspect="1" noChangeArrowheads="1" noTextEdit="1"/>
          </p:cNvSpPr>
          <p:nvPr>
            <p:ph type="sldImg"/>
          </p:nvPr>
        </p:nvSpPr>
        <p:spPr>
          <a:xfrm>
            <a:off x="-1516063" y="247650"/>
            <a:ext cx="7643813" cy="5734050"/>
          </a:xfrm>
          <a:ln/>
        </p:spPr>
      </p:sp>
      <p:sp>
        <p:nvSpPr>
          <p:cNvPr id="163844" name="Rectangle 3"/>
          <p:cNvSpPr>
            <a:spLocks noGrp="1" noChangeArrowheads="1"/>
          </p:cNvSpPr>
          <p:nvPr>
            <p:ph type="body" idx="1"/>
          </p:nvPr>
        </p:nvSpPr>
        <p:spPr>
          <a:xfrm>
            <a:off x="4700588" y="261938"/>
            <a:ext cx="2112962" cy="82756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264652315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8"/>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949325"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949325"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949325"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949325"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r>
              <a:rPr lang="en-US" altLang="en-US" b="0" i="0">
                <a:solidFill>
                  <a:schemeClr val="tx1"/>
                </a:solidFill>
              </a:rPr>
              <a:t>© 2007 Carnegie Mellon University</a:t>
            </a:r>
          </a:p>
          <a:p>
            <a:pPr algn="l" eaLnBrk="1" hangingPunct="1"/>
            <a:r>
              <a:rPr lang="en-US" altLang="en-US" sz="800" b="0">
                <a:solidFill>
                  <a:schemeClr val="tx1"/>
                </a:solidFill>
                <a:latin typeface="Times New Roman" panose="02020603050405020304" pitchFamily="18" charset="0"/>
              </a:rPr>
              <a:t>  </a:t>
            </a:r>
          </a:p>
        </p:txBody>
      </p:sp>
      <p:sp>
        <p:nvSpPr>
          <p:cNvPr id="164867" name="Rectangle 2"/>
          <p:cNvSpPr>
            <a:spLocks noGrp="1" noRot="1" noChangeAspect="1" noChangeArrowheads="1" noTextEdit="1"/>
          </p:cNvSpPr>
          <p:nvPr>
            <p:ph type="sldImg"/>
          </p:nvPr>
        </p:nvSpPr>
        <p:spPr>
          <a:xfrm>
            <a:off x="-1516063" y="247650"/>
            <a:ext cx="7643813" cy="5734050"/>
          </a:xfrm>
          <a:ln/>
        </p:spPr>
      </p:sp>
      <p:sp>
        <p:nvSpPr>
          <p:cNvPr id="164868" name="Rectangle 3"/>
          <p:cNvSpPr>
            <a:spLocks noGrp="1" noChangeArrowheads="1"/>
          </p:cNvSpPr>
          <p:nvPr>
            <p:ph type="body" idx="1"/>
          </p:nvPr>
        </p:nvSpPr>
        <p:spPr>
          <a:xfrm>
            <a:off x="4700588" y="261938"/>
            <a:ext cx="2112962" cy="82756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95708313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8"/>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949325"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949325"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949325"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949325"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r>
              <a:rPr lang="en-US" altLang="en-US" b="0" i="0">
                <a:solidFill>
                  <a:schemeClr val="tx1"/>
                </a:solidFill>
              </a:rPr>
              <a:t>© 2007 Carnegie Mellon University</a:t>
            </a:r>
          </a:p>
          <a:p>
            <a:pPr algn="l" eaLnBrk="1" hangingPunct="1"/>
            <a:r>
              <a:rPr lang="en-US" altLang="en-US" sz="800" b="0">
                <a:solidFill>
                  <a:schemeClr val="tx1"/>
                </a:solidFill>
                <a:latin typeface="Times New Roman" panose="02020603050405020304" pitchFamily="18" charset="0"/>
              </a:rPr>
              <a:t>  </a:t>
            </a:r>
          </a:p>
        </p:txBody>
      </p:sp>
      <p:sp>
        <p:nvSpPr>
          <p:cNvPr id="165891" name="Rectangle 2"/>
          <p:cNvSpPr>
            <a:spLocks noGrp="1" noRot="1" noChangeAspect="1" noChangeArrowheads="1" noTextEdit="1"/>
          </p:cNvSpPr>
          <p:nvPr>
            <p:ph type="sldImg"/>
          </p:nvPr>
        </p:nvSpPr>
        <p:spPr>
          <a:xfrm>
            <a:off x="-1516063" y="247650"/>
            <a:ext cx="7643813" cy="5734050"/>
          </a:xfrm>
          <a:ln/>
        </p:spPr>
      </p:sp>
      <p:sp>
        <p:nvSpPr>
          <p:cNvPr id="165892" name="Rectangle 3"/>
          <p:cNvSpPr>
            <a:spLocks noGrp="1" noChangeArrowheads="1"/>
          </p:cNvSpPr>
          <p:nvPr>
            <p:ph type="body" idx="1"/>
          </p:nvPr>
        </p:nvSpPr>
        <p:spPr>
          <a:xfrm>
            <a:off x="4700588" y="261938"/>
            <a:ext cx="2112962" cy="82756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2794080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8"/>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949325"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949325"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949325"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949325"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r>
              <a:rPr lang="en-US" altLang="en-US" b="0" i="0">
                <a:solidFill>
                  <a:schemeClr val="tx1"/>
                </a:solidFill>
              </a:rPr>
              <a:t>© 2007 Carnegie Mellon University</a:t>
            </a:r>
          </a:p>
          <a:p>
            <a:pPr algn="l" eaLnBrk="1" hangingPunct="1"/>
            <a:r>
              <a:rPr lang="en-US" altLang="en-US" sz="800" b="0">
                <a:solidFill>
                  <a:schemeClr val="tx1"/>
                </a:solidFill>
                <a:latin typeface="Times New Roman" panose="02020603050405020304" pitchFamily="18" charset="0"/>
              </a:rPr>
              <a:t>  </a:t>
            </a:r>
          </a:p>
        </p:txBody>
      </p:sp>
      <p:sp>
        <p:nvSpPr>
          <p:cNvPr id="129027" name="Rectangle 2"/>
          <p:cNvSpPr>
            <a:spLocks noGrp="1" noRot="1" noChangeAspect="1" noChangeArrowheads="1" noTextEdit="1"/>
          </p:cNvSpPr>
          <p:nvPr>
            <p:ph type="sldImg"/>
          </p:nvPr>
        </p:nvSpPr>
        <p:spPr>
          <a:ln/>
        </p:spPr>
      </p:sp>
      <p:sp>
        <p:nvSpPr>
          <p:cNvPr id="1290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197591656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8"/>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949325"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949325"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949325"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949325"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r>
              <a:rPr lang="en-US" altLang="en-US" b="0" i="0">
                <a:solidFill>
                  <a:schemeClr val="tx1"/>
                </a:solidFill>
              </a:rPr>
              <a:t>© 2007 Carnegie Mellon University</a:t>
            </a:r>
          </a:p>
          <a:p>
            <a:pPr algn="l" eaLnBrk="1" hangingPunct="1"/>
            <a:r>
              <a:rPr lang="en-US" altLang="en-US" sz="800" b="0">
                <a:solidFill>
                  <a:schemeClr val="tx1"/>
                </a:solidFill>
                <a:latin typeface="Times New Roman" panose="02020603050405020304" pitchFamily="18" charset="0"/>
              </a:rPr>
              <a:t>  </a:t>
            </a:r>
          </a:p>
        </p:txBody>
      </p:sp>
      <p:sp>
        <p:nvSpPr>
          <p:cNvPr id="166915" name="Rectangle 2"/>
          <p:cNvSpPr>
            <a:spLocks noGrp="1" noRot="1" noChangeAspect="1" noChangeArrowheads="1" noTextEdit="1"/>
          </p:cNvSpPr>
          <p:nvPr>
            <p:ph type="sldImg"/>
          </p:nvPr>
        </p:nvSpPr>
        <p:spPr>
          <a:xfrm>
            <a:off x="-1516063" y="247650"/>
            <a:ext cx="7643813" cy="5734050"/>
          </a:xfrm>
          <a:ln/>
        </p:spPr>
      </p:sp>
      <p:sp>
        <p:nvSpPr>
          <p:cNvPr id="166916" name="Rectangle 3"/>
          <p:cNvSpPr>
            <a:spLocks noGrp="1" noChangeArrowheads="1"/>
          </p:cNvSpPr>
          <p:nvPr>
            <p:ph type="body" idx="1"/>
          </p:nvPr>
        </p:nvSpPr>
        <p:spPr>
          <a:xfrm>
            <a:off x="4700588" y="261938"/>
            <a:ext cx="2112962" cy="82756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46485255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8"/>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949325"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949325"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949325"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949325"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r>
              <a:rPr lang="en-US" altLang="en-US" b="0" i="0">
                <a:solidFill>
                  <a:schemeClr val="tx1"/>
                </a:solidFill>
              </a:rPr>
              <a:t>© 2007 Carnegie Mellon University</a:t>
            </a:r>
          </a:p>
          <a:p>
            <a:pPr algn="l" eaLnBrk="1" hangingPunct="1"/>
            <a:r>
              <a:rPr lang="en-US" altLang="en-US" sz="800" b="0">
                <a:solidFill>
                  <a:schemeClr val="tx1"/>
                </a:solidFill>
                <a:latin typeface="Times New Roman" panose="02020603050405020304" pitchFamily="18" charset="0"/>
              </a:rPr>
              <a:t>  </a:t>
            </a:r>
          </a:p>
        </p:txBody>
      </p:sp>
      <p:sp>
        <p:nvSpPr>
          <p:cNvPr id="166915" name="Rectangle 2"/>
          <p:cNvSpPr>
            <a:spLocks noGrp="1" noRot="1" noChangeAspect="1" noChangeArrowheads="1" noTextEdit="1"/>
          </p:cNvSpPr>
          <p:nvPr>
            <p:ph type="sldImg"/>
          </p:nvPr>
        </p:nvSpPr>
        <p:spPr>
          <a:xfrm>
            <a:off x="-1516063" y="247650"/>
            <a:ext cx="7643813" cy="5734050"/>
          </a:xfrm>
          <a:ln/>
        </p:spPr>
      </p:sp>
      <p:sp>
        <p:nvSpPr>
          <p:cNvPr id="166916" name="Rectangle 3"/>
          <p:cNvSpPr>
            <a:spLocks noGrp="1" noChangeArrowheads="1"/>
          </p:cNvSpPr>
          <p:nvPr>
            <p:ph type="body" idx="1"/>
          </p:nvPr>
        </p:nvSpPr>
        <p:spPr>
          <a:xfrm>
            <a:off x="4700588" y="261938"/>
            <a:ext cx="2112962" cy="82756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a:t>Minitab estimates k</a:t>
            </a:r>
            <a:r>
              <a:rPr lang="en-US" sz="1000" kern="1200" dirty="0">
                <a:solidFill>
                  <a:schemeClr val="tx1"/>
                </a:solidFill>
                <a:effectLst/>
                <a:latin typeface="Arial" charset="0"/>
                <a:ea typeface="ＭＳ Ｐゴシック" pitchFamily="34" charset="-128"/>
                <a:cs typeface="+mn-cs"/>
              </a:rPr>
              <a:t>-</a:t>
            </a:r>
            <a:r>
              <a:rPr lang="en-US" dirty="0"/>
              <a:t>1 sets of parameter estimates, here labeled as Logit(1) , Logit(2), and Logit(3). These are the estimated differences in log odds or logits of Data,</a:t>
            </a:r>
            <a:r>
              <a:rPr lang="en-US" baseline="0" dirty="0"/>
              <a:t> Cosmetic,</a:t>
            </a:r>
            <a:r>
              <a:rPr lang="en-US" dirty="0"/>
              <a:t> and Algorithmic, respectively, compared to Logical as the reference event. Each set contains a constant and coefficients for the covariate, here Turnover. </a:t>
            </a:r>
            <a:endParaRPr lang="en-US" b="1" dirty="0">
              <a:effectLst/>
            </a:endParaRPr>
          </a:p>
          <a:p>
            <a:pPr eaLnBrk="1" hangingPunct="1"/>
            <a:endParaRPr lang="en-US" b="1" dirty="0">
              <a:effectLst/>
            </a:endParaRPr>
          </a:p>
          <a:p>
            <a:pPr eaLnBrk="1" hangingPunct="1"/>
            <a:r>
              <a:rPr lang="en-US" b="1" dirty="0">
                <a:effectLst/>
              </a:rPr>
              <a:t>Goodness-of-Fit Tests </a:t>
            </a:r>
            <a:r>
              <a:rPr lang="en-US" dirty="0"/>
              <a:t>displays Pearson and deviance goodness-of-fit tests. In our example, the p-value for the Pearson test is 0.544 and the p-value for the deviance test is 0.394, indicating that there is evidence to suggest the model fits the data. If the p-value is less than your selected </a:t>
            </a:r>
            <a:r>
              <a:rPr lang="en-US" sz="1000" kern="1200" dirty="0">
                <a:solidFill>
                  <a:schemeClr val="tx1"/>
                </a:solidFill>
                <a:effectLst/>
                <a:latin typeface="Arial" charset="0"/>
                <a:ea typeface="ＭＳ Ｐゴシック" pitchFamily="34" charset="-128"/>
                <a:cs typeface="+mn-cs"/>
              </a:rPr>
              <a:t>a-</a:t>
            </a:r>
            <a:r>
              <a:rPr lang="en-US" dirty="0"/>
              <a:t>level, the test would indicate that the model does not fit the data.</a:t>
            </a:r>
            <a:endParaRPr lang="en-US" altLang="en-US" dirty="0">
              <a:latin typeface="Arial" panose="020B0604020202020204" pitchFamily="34" charset="0"/>
            </a:endParaRPr>
          </a:p>
        </p:txBody>
      </p:sp>
    </p:spTree>
    <p:extLst>
      <p:ext uri="{BB962C8B-B14F-4D97-AF65-F5344CB8AC3E}">
        <p14:creationId xmlns:p14="http://schemas.microsoft.com/office/powerpoint/2010/main" val="312448048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Rectangle 8"/>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949325"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949325"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949325"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949325"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r>
              <a:rPr lang="en-US" altLang="en-US" b="0" i="0">
                <a:solidFill>
                  <a:schemeClr val="tx1"/>
                </a:solidFill>
              </a:rPr>
              <a:t>© 2007 Carnegie Mellon University</a:t>
            </a:r>
          </a:p>
          <a:p>
            <a:pPr algn="l" eaLnBrk="1" hangingPunct="1"/>
            <a:r>
              <a:rPr lang="en-US" altLang="en-US" sz="800" b="0">
                <a:solidFill>
                  <a:schemeClr val="tx1"/>
                </a:solidFill>
                <a:latin typeface="Times New Roman" panose="02020603050405020304" pitchFamily="18" charset="0"/>
              </a:rPr>
              <a:t>  </a:t>
            </a:r>
          </a:p>
        </p:txBody>
      </p:sp>
      <p:sp>
        <p:nvSpPr>
          <p:cNvPr id="167939" name="Rectangle 2"/>
          <p:cNvSpPr>
            <a:spLocks noGrp="1" noRot="1" noChangeAspect="1" noChangeArrowheads="1" noTextEdit="1"/>
          </p:cNvSpPr>
          <p:nvPr>
            <p:ph type="sldImg"/>
          </p:nvPr>
        </p:nvSpPr>
        <p:spPr>
          <a:xfrm>
            <a:off x="-1516063" y="247650"/>
            <a:ext cx="7643813" cy="5734050"/>
          </a:xfrm>
          <a:ln/>
        </p:spPr>
      </p:sp>
      <p:sp>
        <p:nvSpPr>
          <p:cNvPr id="167940" name="Rectangle 3"/>
          <p:cNvSpPr>
            <a:spLocks noGrp="1" noChangeArrowheads="1"/>
          </p:cNvSpPr>
          <p:nvPr>
            <p:ph type="body" idx="1"/>
          </p:nvPr>
        </p:nvSpPr>
        <p:spPr>
          <a:xfrm>
            <a:off x="4700588" y="261938"/>
            <a:ext cx="2112962" cy="82756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64713803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8"/>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949325"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949325"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949325"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949325"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r>
              <a:rPr lang="en-US" altLang="en-US" b="0" i="0">
                <a:solidFill>
                  <a:schemeClr val="tx1"/>
                </a:solidFill>
              </a:rPr>
              <a:t>© 2007 Carnegie Mellon University</a:t>
            </a:r>
          </a:p>
          <a:p>
            <a:pPr algn="l" eaLnBrk="1" hangingPunct="1"/>
            <a:r>
              <a:rPr lang="en-US" altLang="en-US" sz="800" b="0">
                <a:solidFill>
                  <a:schemeClr val="tx1"/>
                </a:solidFill>
                <a:latin typeface="Times New Roman" panose="02020603050405020304" pitchFamily="18" charset="0"/>
              </a:rPr>
              <a:t>  </a:t>
            </a:r>
          </a:p>
        </p:txBody>
      </p:sp>
      <p:sp>
        <p:nvSpPr>
          <p:cNvPr id="168963" name="Rectangle 2"/>
          <p:cNvSpPr>
            <a:spLocks noGrp="1" noRot="1" noChangeAspect="1" noChangeArrowheads="1" noTextEdit="1"/>
          </p:cNvSpPr>
          <p:nvPr>
            <p:ph type="sldImg"/>
          </p:nvPr>
        </p:nvSpPr>
        <p:spPr>
          <a:xfrm>
            <a:off x="-1516063" y="247650"/>
            <a:ext cx="7643813" cy="5734050"/>
          </a:xfrm>
          <a:ln/>
        </p:spPr>
      </p:sp>
      <p:sp>
        <p:nvSpPr>
          <p:cNvPr id="168964" name="Rectangle 3"/>
          <p:cNvSpPr>
            <a:spLocks noGrp="1" noChangeArrowheads="1"/>
          </p:cNvSpPr>
          <p:nvPr>
            <p:ph type="body" idx="1"/>
          </p:nvPr>
        </p:nvSpPr>
        <p:spPr>
          <a:xfrm>
            <a:off x="4700588" y="261938"/>
            <a:ext cx="2112962" cy="82756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253728883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8"/>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949325"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949325"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949325"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949325"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r>
              <a:rPr lang="en-US" altLang="en-US" b="0" i="0">
                <a:solidFill>
                  <a:schemeClr val="tx1"/>
                </a:solidFill>
              </a:rPr>
              <a:t>© 2007 Carnegie Mellon University</a:t>
            </a:r>
          </a:p>
          <a:p>
            <a:pPr algn="l" eaLnBrk="1" hangingPunct="1"/>
            <a:r>
              <a:rPr lang="en-US" altLang="en-US" sz="800" b="0">
                <a:solidFill>
                  <a:schemeClr val="tx1"/>
                </a:solidFill>
                <a:latin typeface="Times New Roman" panose="02020603050405020304" pitchFamily="18" charset="0"/>
              </a:rPr>
              <a:t>  </a:t>
            </a:r>
          </a:p>
        </p:txBody>
      </p:sp>
      <p:sp>
        <p:nvSpPr>
          <p:cNvPr id="169987" name="Rectangle 2"/>
          <p:cNvSpPr>
            <a:spLocks noGrp="1" noRot="1" noChangeAspect="1" noChangeArrowheads="1" noTextEdit="1"/>
          </p:cNvSpPr>
          <p:nvPr>
            <p:ph type="sldImg"/>
          </p:nvPr>
        </p:nvSpPr>
        <p:spPr>
          <a:xfrm>
            <a:off x="-1516063" y="247650"/>
            <a:ext cx="7643813" cy="5734050"/>
          </a:xfrm>
          <a:ln/>
        </p:spPr>
      </p:sp>
      <p:sp>
        <p:nvSpPr>
          <p:cNvPr id="169988" name="Rectangle 3"/>
          <p:cNvSpPr>
            <a:spLocks noGrp="1" noChangeArrowheads="1"/>
          </p:cNvSpPr>
          <p:nvPr>
            <p:ph type="body" idx="1"/>
          </p:nvPr>
        </p:nvSpPr>
        <p:spPr>
          <a:xfrm>
            <a:off x="4700588" y="261938"/>
            <a:ext cx="2112962" cy="82756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07566421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Rectangle 8"/>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949325"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949325"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949325"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949325"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r>
              <a:rPr lang="en-US" altLang="en-US" b="0" i="0">
                <a:solidFill>
                  <a:schemeClr val="tx1"/>
                </a:solidFill>
              </a:rPr>
              <a:t>© 2007 Carnegie Mellon University</a:t>
            </a:r>
          </a:p>
          <a:p>
            <a:pPr algn="l" eaLnBrk="1" hangingPunct="1"/>
            <a:r>
              <a:rPr lang="en-US" altLang="en-US" sz="800" b="0">
                <a:solidFill>
                  <a:schemeClr val="tx1"/>
                </a:solidFill>
                <a:latin typeface="Times New Roman" panose="02020603050405020304" pitchFamily="18" charset="0"/>
              </a:rPr>
              <a:t>  </a:t>
            </a:r>
          </a:p>
        </p:txBody>
      </p:sp>
      <p:sp>
        <p:nvSpPr>
          <p:cNvPr id="171011" name="Rectangle 2"/>
          <p:cNvSpPr>
            <a:spLocks noGrp="1" noRot="1" noChangeAspect="1" noChangeArrowheads="1" noTextEdit="1"/>
          </p:cNvSpPr>
          <p:nvPr>
            <p:ph type="sldImg"/>
          </p:nvPr>
        </p:nvSpPr>
        <p:spPr>
          <a:xfrm>
            <a:off x="-1516063" y="247650"/>
            <a:ext cx="7643813" cy="5734050"/>
          </a:xfrm>
          <a:ln/>
        </p:spPr>
      </p:sp>
      <p:sp>
        <p:nvSpPr>
          <p:cNvPr id="171012" name="Rectangle 3"/>
          <p:cNvSpPr>
            <a:spLocks noGrp="1" noChangeArrowheads="1"/>
          </p:cNvSpPr>
          <p:nvPr>
            <p:ph type="body" idx="1"/>
          </p:nvPr>
        </p:nvSpPr>
        <p:spPr>
          <a:xfrm>
            <a:off x="4700588" y="261938"/>
            <a:ext cx="2112962" cy="82756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43518658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8"/>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949325"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949325"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949325"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949325"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r>
              <a:rPr lang="en-US" altLang="en-US" b="0" i="0">
                <a:solidFill>
                  <a:schemeClr val="tx1"/>
                </a:solidFill>
              </a:rPr>
              <a:t>© 2007 Carnegie Mellon University</a:t>
            </a:r>
          </a:p>
          <a:p>
            <a:pPr algn="l" eaLnBrk="1" hangingPunct="1"/>
            <a:r>
              <a:rPr lang="en-US" altLang="en-US" sz="800" b="0">
                <a:solidFill>
                  <a:schemeClr val="tx1"/>
                </a:solidFill>
                <a:latin typeface="Times New Roman" panose="02020603050405020304" pitchFamily="18" charset="0"/>
              </a:rPr>
              <a:t>  </a:t>
            </a:r>
          </a:p>
        </p:txBody>
      </p:sp>
      <p:sp>
        <p:nvSpPr>
          <p:cNvPr id="172035" name="Rectangle 2"/>
          <p:cNvSpPr>
            <a:spLocks noGrp="1" noRot="1" noChangeAspect="1" noChangeArrowheads="1" noTextEdit="1"/>
          </p:cNvSpPr>
          <p:nvPr>
            <p:ph type="sldImg"/>
          </p:nvPr>
        </p:nvSpPr>
        <p:spPr>
          <a:xfrm>
            <a:off x="-1516063" y="247650"/>
            <a:ext cx="7643813" cy="5734050"/>
          </a:xfrm>
          <a:ln/>
        </p:spPr>
      </p:sp>
      <p:sp>
        <p:nvSpPr>
          <p:cNvPr id="172036" name="Rectangle 3"/>
          <p:cNvSpPr>
            <a:spLocks noGrp="1" noChangeArrowheads="1"/>
          </p:cNvSpPr>
          <p:nvPr>
            <p:ph type="body" idx="1"/>
          </p:nvPr>
        </p:nvSpPr>
        <p:spPr>
          <a:xfrm>
            <a:off x="4700588" y="261938"/>
            <a:ext cx="2112962" cy="82756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latin typeface="Arial" panose="020B0604020202020204" pitchFamily="34" charset="0"/>
              </a:rPr>
              <a:t>Goodness of Fit Tests are not always a killer...</a:t>
            </a:r>
            <a:r>
              <a:rPr lang="en-US" dirty="0"/>
              <a:t> down vote accepted </a:t>
            </a:r>
          </a:p>
          <a:p>
            <a:r>
              <a:rPr lang="en-US" dirty="0"/>
              <a:t>The goodness-of-fit test based on deviance is a likelihood-ratio test between the fitted model &amp; the saturated one (one in which each observation gets its own parameter). Pearson's is a score test; the expected value of the score (the first derivative of the log-likelihood function) is zero if the fitted model is correct, a greater difference from zero is evidence of lack of fit.</a:t>
            </a:r>
          </a:p>
          <a:p>
            <a:pPr eaLnBrk="1" hangingPunct="1"/>
            <a:endParaRPr lang="en-US" altLang="en-US" dirty="0">
              <a:latin typeface="Arial" panose="020B0604020202020204" pitchFamily="34" charset="0"/>
            </a:endParaRPr>
          </a:p>
        </p:txBody>
      </p:sp>
    </p:spTree>
    <p:extLst>
      <p:ext uri="{BB962C8B-B14F-4D97-AF65-F5344CB8AC3E}">
        <p14:creationId xmlns:p14="http://schemas.microsoft.com/office/powerpoint/2010/main" val="106407684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Rectangle 8"/>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949325"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949325"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949325"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949325"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r>
              <a:rPr lang="en-US" altLang="en-US" b="0" i="0">
                <a:solidFill>
                  <a:schemeClr val="tx1"/>
                </a:solidFill>
              </a:rPr>
              <a:t>© 2007 Carnegie Mellon University</a:t>
            </a:r>
          </a:p>
          <a:p>
            <a:pPr algn="l" eaLnBrk="1" hangingPunct="1"/>
            <a:r>
              <a:rPr lang="en-US" altLang="en-US" sz="800" b="0">
                <a:solidFill>
                  <a:schemeClr val="tx1"/>
                </a:solidFill>
                <a:latin typeface="Times New Roman" panose="02020603050405020304" pitchFamily="18" charset="0"/>
              </a:rPr>
              <a:t>  </a:t>
            </a:r>
          </a:p>
        </p:txBody>
      </p:sp>
      <p:sp>
        <p:nvSpPr>
          <p:cNvPr id="175107" name="Rectangle 2"/>
          <p:cNvSpPr>
            <a:spLocks noGrp="1" noRot="1" noChangeAspect="1" noChangeArrowheads="1" noTextEdit="1"/>
          </p:cNvSpPr>
          <p:nvPr>
            <p:ph type="sldImg"/>
          </p:nvPr>
        </p:nvSpPr>
        <p:spPr>
          <a:xfrm>
            <a:off x="-1516063" y="247650"/>
            <a:ext cx="7643813" cy="5734050"/>
          </a:xfrm>
          <a:ln/>
        </p:spPr>
      </p:sp>
      <p:sp>
        <p:nvSpPr>
          <p:cNvPr id="175108" name="Rectangle 3"/>
          <p:cNvSpPr>
            <a:spLocks noGrp="1" noChangeArrowheads="1"/>
          </p:cNvSpPr>
          <p:nvPr>
            <p:ph type="body" idx="1"/>
          </p:nvPr>
        </p:nvSpPr>
        <p:spPr>
          <a:xfrm>
            <a:off x="4700588" y="261938"/>
            <a:ext cx="2112962" cy="82756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26835656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a:defRPr/>
            </a:pPr>
            <a:r>
              <a:rPr lang="en-US"/>
              <a:t>© 2007 Carnegie Mellon University</a:t>
            </a:r>
          </a:p>
          <a:p>
            <a:pPr>
              <a:defRPr/>
            </a:pPr>
            <a:r>
              <a:rPr lang="en-US"/>
              <a:t>  </a:t>
            </a:r>
          </a:p>
        </p:txBody>
      </p:sp>
    </p:spTree>
    <p:extLst>
      <p:ext uri="{BB962C8B-B14F-4D97-AF65-F5344CB8AC3E}">
        <p14:creationId xmlns:p14="http://schemas.microsoft.com/office/powerpoint/2010/main" val="39675264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8"/>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949325"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949325"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949325"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949325"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r>
              <a:rPr lang="en-US" altLang="en-US" b="0" i="0">
                <a:solidFill>
                  <a:schemeClr val="tx1"/>
                </a:solidFill>
              </a:rPr>
              <a:t>© 2007 Carnegie Mellon University</a:t>
            </a:r>
          </a:p>
          <a:p>
            <a:pPr algn="l" eaLnBrk="1" hangingPunct="1"/>
            <a:r>
              <a:rPr lang="en-US" altLang="en-US" sz="800" b="0">
                <a:solidFill>
                  <a:schemeClr val="tx1"/>
                </a:solidFill>
                <a:latin typeface="Times New Roman" panose="02020603050405020304" pitchFamily="18" charset="0"/>
              </a:rPr>
              <a:t>  </a:t>
            </a:r>
          </a:p>
        </p:txBody>
      </p:sp>
      <p:sp>
        <p:nvSpPr>
          <p:cNvPr id="176131" name="Rectangle 2"/>
          <p:cNvSpPr>
            <a:spLocks noGrp="1" noRot="1" noChangeAspect="1" noChangeArrowheads="1" noTextEdit="1"/>
          </p:cNvSpPr>
          <p:nvPr>
            <p:ph type="sldImg"/>
          </p:nvPr>
        </p:nvSpPr>
        <p:spPr>
          <a:xfrm>
            <a:off x="-1516063" y="247650"/>
            <a:ext cx="7643813" cy="5734050"/>
          </a:xfrm>
          <a:ln/>
        </p:spPr>
      </p:sp>
      <p:sp>
        <p:nvSpPr>
          <p:cNvPr id="176132" name="Rectangle 3"/>
          <p:cNvSpPr>
            <a:spLocks noGrp="1" noChangeArrowheads="1"/>
          </p:cNvSpPr>
          <p:nvPr>
            <p:ph type="body" idx="1"/>
          </p:nvPr>
        </p:nvSpPr>
        <p:spPr>
          <a:xfrm>
            <a:off x="4700588" y="261938"/>
            <a:ext cx="2112962" cy="82756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17637176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8"/>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949325"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949325"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949325"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949325"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r>
              <a:rPr lang="en-US" altLang="en-US" b="0" i="0">
                <a:solidFill>
                  <a:schemeClr val="tx1"/>
                </a:solidFill>
              </a:rPr>
              <a:t>© 2007 Carnegie Mellon University</a:t>
            </a:r>
          </a:p>
          <a:p>
            <a:pPr algn="l" eaLnBrk="1" hangingPunct="1"/>
            <a:r>
              <a:rPr lang="en-US" altLang="en-US" sz="800" b="0">
                <a:solidFill>
                  <a:schemeClr val="tx1"/>
                </a:solidFill>
                <a:latin typeface="Times New Roman" panose="02020603050405020304" pitchFamily="18" charset="0"/>
              </a:rPr>
              <a:t>  </a:t>
            </a:r>
          </a:p>
        </p:txBody>
      </p:sp>
      <p:sp>
        <p:nvSpPr>
          <p:cNvPr id="130051" name="Rectangle 2"/>
          <p:cNvSpPr>
            <a:spLocks noGrp="1" noRot="1" noChangeAspect="1" noChangeArrowheads="1" noTextEdit="1"/>
          </p:cNvSpPr>
          <p:nvPr>
            <p:ph type="sldImg"/>
          </p:nvPr>
        </p:nvSpPr>
        <p:spPr>
          <a:ln/>
        </p:spPr>
      </p:sp>
      <p:sp>
        <p:nvSpPr>
          <p:cNvPr id="1300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2638753322"/>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Rectangle 8"/>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949325"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949325"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949325"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949325"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r>
              <a:rPr lang="en-US" altLang="en-US" b="0" i="0">
                <a:solidFill>
                  <a:schemeClr val="tx1"/>
                </a:solidFill>
              </a:rPr>
              <a:t>© 2007 Carnegie Mellon University</a:t>
            </a:r>
          </a:p>
          <a:p>
            <a:pPr algn="l" eaLnBrk="1" hangingPunct="1"/>
            <a:r>
              <a:rPr lang="en-US" altLang="en-US" sz="800" b="0">
                <a:solidFill>
                  <a:schemeClr val="tx1"/>
                </a:solidFill>
                <a:latin typeface="Times New Roman" panose="02020603050405020304" pitchFamily="18" charset="0"/>
              </a:rPr>
              <a:t>  </a:t>
            </a:r>
          </a:p>
        </p:txBody>
      </p:sp>
      <p:sp>
        <p:nvSpPr>
          <p:cNvPr id="177155" name="Rectangle 2"/>
          <p:cNvSpPr>
            <a:spLocks noGrp="1" noRot="1" noChangeAspect="1" noChangeArrowheads="1" noTextEdit="1"/>
          </p:cNvSpPr>
          <p:nvPr>
            <p:ph type="sldImg"/>
          </p:nvPr>
        </p:nvSpPr>
        <p:spPr>
          <a:xfrm>
            <a:off x="-1516063" y="247650"/>
            <a:ext cx="7643813" cy="5734050"/>
          </a:xfrm>
          <a:ln/>
        </p:spPr>
      </p:sp>
      <p:sp>
        <p:nvSpPr>
          <p:cNvPr id="177156" name="Rectangle 3"/>
          <p:cNvSpPr>
            <a:spLocks noGrp="1" noChangeArrowheads="1"/>
          </p:cNvSpPr>
          <p:nvPr>
            <p:ph type="body" idx="1"/>
          </p:nvPr>
        </p:nvSpPr>
        <p:spPr>
          <a:xfrm>
            <a:off x="4700588" y="261938"/>
            <a:ext cx="2112962" cy="82756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282615232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Rectangle 8"/>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949325"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949325"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949325"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949325"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r>
              <a:rPr lang="en-US" altLang="en-US" b="0" i="0">
                <a:solidFill>
                  <a:schemeClr val="tx1"/>
                </a:solidFill>
              </a:rPr>
              <a:t>© 2007 Carnegie Mellon University</a:t>
            </a:r>
          </a:p>
          <a:p>
            <a:pPr algn="l" eaLnBrk="1" hangingPunct="1"/>
            <a:r>
              <a:rPr lang="en-US" altLang="en-US" sz="800" b="0">
                <a:solidFill>
                  <a:schemeClr val="tx1"/>
                </a:solidFill>
                <a:latin typeface="Times New Roman" panose="02020603050405020304" pitchFamily="18" charset="0"/>
              </a:rPr>
              <a:t>  </a:t>
            </a:r>
          </a:p>
        </p:txBody>
      </p:sp>
      <p:sp>
        <p:nvSpPr>
          <p:cNvPr id="178179" name="Rectangle 2"/>
          <p:cNvSpPr>
            <a:spLocks noGrp="1" noRot="1" noChangeAspect="1" noChangeArrowheads="1" noTextEdit="1"/>
          </p:cNvSpPr>
          <p:nvPr>
            <p:ph type="sldImg"/>
          </p:nvPr>
        </p:nvSpPr>
        <p:spPr>
          <a:xfrm>
            <a:off x="-1516063" y="247650"/>
            <a:ext cx="7643813" cy="5734050"/>
          </a:xfrm>
          <a:ln/>
        </p:spPr>
      </p:sp>
      <p:sp>
        <p:nvSpPr>
          <p:cNvPr id="178180" name="Rectangle 3"/>
          <p:cNvSpPr>
            <a:spLocks noGrp="1" noChangeArrowheads="1"/>
          </p:cNvSpPr>
          <p:nvPr>
            <p:ph type="body" idx="1"/>
          </p:nvPr>
        </p:nvSpPr>
        <p:spPr>
          <a:xfrm>
            <a:off x="4700588" y="261938"/>
            <a:ext cx="2112962" cy="82756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latin typeface="Arial" panose="020B0604020202020204" pitchFamily="34" charset="0"/>
            </a:endParaRPr>
          </a:p>
        </p:txBody>
      </p:sp>
    </p:spTree>
    <p:extLst>
      <p:ext uri="{BB962C8B-B14F-4D97-AF65-F5344CB8AC3E}">
        <p14:creationId xmlns:p14="http://schemas.microsoft.com/office/powerpoint/2010/main" val="132143079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Rectangle 8"/>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949325"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949325"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949325"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949325"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r>
              <a:rPr lang="en-US" altLang="en-US" b="0" i="0">
                <a:solidFill>
                  <a:schemeClr val="tx1"/>
                </a:solidFill>
              </a:rPr>
              <a:t>© 2007 Carnegie Mellon University</a:t>
            </a:r>
          </a:p>
          <a:p>
            <a:pPr algn="l" eaLnBrk="1" hangingPunct="1"/>
            <a:r>
              <a:rPr lang="en-US" altLang="en-US" sz="800" b="0">
                <a:solidFill>
                  <a:schemeClr val="tx1"/>
                </a:solidFill>
                <a:latin typeface="Times New Roman" panose="02020603050405020304" pitchFamily="18" charset="0"/>
              </a:rPr>
              <a:t>  </a:t>
            </a:r>
          </a:p>
        </p:txBody>
      </p:sp>
      <p:sp>
        <p:nvSpPr>
          <p:cNvPr id="179203" name="Rectangle 2"/>
          <p:cNvSpPr>
            <a:spLocks noGrp="1" noRot="1" noChangeAspect="1" noChangeArrowheads="1" noTextEdit="1"/>
          </p:cNvSpPr>
          <p:nvPr>
            <p:ph type="sldImg"/>
          </p:nvPr>
        </p:nvSpPr>
        <p:spPr>
          <a:xfrm>
            <a:off x="-1516063" y="247650"/>
            <a:ext cx="7643813" cy="5734050"/>
          </a:xfrm>
          <a:ln/>
        </p:spPr>
      </p:sp>
      <p:sp>
        <p:nvSpPr>
          <p:cNvPr id="179204" name="Rectangle 3"/>
          <p:cNvSpPr>
            <a:spLocks noGrp="1" noChangeArrowheads="1"/>
          </p:cNvSpPr>
          <p:nvPr>
            <p:ph type="body" idx="1"/>
          </p:nvPr>
        </p:nvSpPr>
        <p:spPr>
          <a:xfrm>
            <a:off x="4700588" y="261938"/>
            <a:ext cx="2112962" cy="82756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latin typeface="Arial" panose="020B0604020202020204" pitchFamily="34" charset="0"/>
            </a:endParaRPr>
          </a:p>
        </p:txBody>
      </p:sp>
    </p:spTree>
    <p:extLst>
      <p:ext uri="{BB962C8B-B14F-4D97-AF65-F5344CB8AC3E}">
        <p14:creationId xmlns:p14="http://schemas.microsoft.com/office/powerpoint/2010/main" val="307909888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Rectangle 8"/>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949325"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949325"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949325"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949325"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r>
              <a:rPr lang="en-US" altLang="en-US" b="0" i="0">
                <a:solidFill>
                  <a:schemeClr val="tx1"/>
                </a:solidFill>
              </a:rPr>
              <a:t>© 2007 Carnegie Mellon University</a:t>
            </a:r>
          </a:p>
          <a:p>
            <a:pPr algn="l" eaLnBrk="1" hangingPunct="1"/>
            <a:r>
              <a:rPr lang="en-US" altLang="en-US" sz="800" b="0">
                <a:solidFill>
                  <a:schemeClr val="tx1"/>
                </a:solidFill>
                <a:latin typeface="Times New Roman" panose="02020603050405020304" pitchFamily="18" charset="0"/>
              </a:rPr>
              <a:t>  </a:t>
            </a:r>
          </a:p>
        </p:txBody>
      </p:sp>
      <p:sp>
        <p:nvSpPr>
          <p:cNvPr id="180227" name="Rectangle 2"/>
          <p:cNvSpPr>
            <a:spLocks noGrp="1" noRot="1" noChangeAspect="1" noChangeArrowheads="1" noTextEdit="1"/>
          </p:cNvSpPr>
          <p:nvPr>
            <p:ph type="sldImg"/>
          </p:nvPr>
        </p:nvSpPr>
        <p:spPr>
          <a:xfrm>
            <a:off x="-1516063" y="247650"/>
            <a:ext cx="7643813" cy="5734050"/>
          </a:xfrm>
          <a:ln/>
        </p:spPr>
      </p:sp>
      <p:sp>
        <p:nvSpPr>
          <p:cNvPr id="180228" name="Rectangle 3"/>
          <p:cNvSpPr>
            <a:spLocks noGrp="1" noChangeArrowheads="1"/>
          </p:cNvSpPr>
          <p:nvPr>
            <p:ph type="body" idx="1"/>
          </p:nvPr>
        </p:nvSpPr>
        <p:spPr>
          <a:xfrm>
            <a:off x="4700588" y="261938"/>
            <a:ext cx="2112962" cy="82756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276512299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Rectangle 8"/>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949325"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949325"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949325"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949325"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r>
              <a:rPr lang="en-US" altLang="en-US" b="0" i="0">
                <a:solidFill>
                  <a:schemeClr val="tx1"/>
                </a:solidFill>
              </a:rPr>
              <a:t>© 2007 Carnegie Mellon University</a:t>
            </a:r>
          </a:p>
          <a:p>
            <a:pPr algn="l" eaLnBrk="1" hangingPunct="1"/>
            <a:r>
              <a:rPr lang="en-US" altLang="en-US" sz="800" b="0">
                <a:solidFill>
                  <a:schemeClr val="tx1"/>
                </a:solidFill>
                <a:latin typeface="Times New Roman" panose="02020603050405020304" pitchFamily="18" charset="0"/>
              </a:rPr>
              <a:t>  </a:t>
            </a:r>
          </a:p>
        </p:txBody>
      </p:sp>
      <p:sp>
        <p:nvSpPr>
          <p:cNvPr id="181251" name="Rectangle 2"/>
          <p:cNvSpPr>
            <a:spLocks noGrp="1" noRot="1" noChangeAspect="1" noChangeArrowheads="1" noTextEdit="1"/>
          </p:cNvSpPr>
          <p:nvPr>
            <p:ph type="sldImg"/>
          </p:nvPr>
        </p:nvSpPr>
        <p:spPr>
          <a:xfrm>
            <a:off x="-1516063" y="247650"/>
            <a:ext cx="7643813" cy="5734050"/>
          </a:xfrm>
          <a:ln/>
        </p:spPr>
      </p:sp>
      <p:sp>
        <p:nvSpPr>
          <p:cNvPr id="181252" name="Rectangle 3"/>
          <p:cNvSpPr>
            <a:spLocks noGrp="1" noChangeArrowheads="1"/>
          </p:cNvSpPr>
          <p:nvPr>
            <p:ph type="body" idx="1"/>
          </p:nvPr>
        </p:nvSpPr>
        <p:spPr>
          <a:xfrm>
            <a:off x="4700588" y="261938"/>
            <a:ext cx="2112962" cy="82756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786808783"/>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8"/>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949325"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949325"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949325"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949325"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r>
              <a:rPr lang="en-US" altLang="en-US" b="0" i="0">
                <a:solidFill>
                  <a:schemeClr val="tx1"/>
                </a:solidFill>
              </a:rPr>
              <a:t>© 2007 Carnegie Mellon University</a:t>
            </a:r>
          </a:p>
          <a:p>
            <a:pPr algn="l" eaLnBrk="1" hangingPunct="1"/>
            <a:r>
              <a:rPr lang="en-US" altLang="en-US" sz="800" b="0">
                <a:solidFill>
                  <a:schemeClr val="tx1"/>
                </a:solidFill>
                <a:latin typeface="Times New Roman" panose="02020603050405020304" pitchFamily="18" charset="0"/>
              </a:rPr>
              <a:t>  </a:t>
            </a:r>
          </a:p>
        </p:txBody>
      </p:sp>
      <p:sp>
        <p:nvSpPr>
          <p:cNvPr id="182275" name="Rectangle 2"/>
          <p:cNvSpPr>
            <a:spLocks noGrp="1" noRot="1" noChangeAspect="1" noChangeArrowheads="1" noTextEdit="1"/>
          </p:cNvSpPr>
          <p:nvPr>
            <p:ph type="sldImg"/>
          </p:nvPr>
        </p:nvSpPr>
        <p:spPr>
          <a:xfrm>
            <a:off x="-1516063" y="247650"/>
            <a:ext cx="7643813" cy="5734050"/>
          </a:xfrm>
          <a:ln/>
        </p:spPr>
      </p:sp>
      <p:sp>
        <p:nvSpPr>
          <p:cNvPr id="182276" name="Rectangle 3"/>
          <p:cNvSpPr>
            <a:spLocks noGrp="1" noChangeArrowheads="1"/>
          </p:cNvSpPr>
          <p:nvPr>
            <p:ph type="body" idx="1"/>
          </p:nvPr>
        </p:nvSpPr>
        <p:spPr>
          <a:xfrm>
            <a:off x="4700588" y="261938"/>
            <a:ext cx="2112962" cy="82756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134117839"/>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8"/>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949325"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949325"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949325"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949325"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r>
              <a:rPr lang="en-US" altLang="en-US" b="0" i="0">
                <a:solidFill>
                  <a:schemeClr val="tx1"/>
                </a:solidFill>
              </a:rPr>
              <a:t>© 2007 Carnegie Mellon University</a:t>
            </a:r>
          </a:p>
          <a:p>
            <a:pPr algn="l" eaLnBrk="1" hangingPunct="1"/>
            <a:r>
              <a:rPr lang="en-US" altLang="en-US" sz="800" b="0">
                <a:solidFill>
                  <a:schemeClr val="tx1"/>
                </a:solidFill>
                <a:latin typeface="Times New Roman" panose="02020603050405020304" pitchFamily="18" charset="0"/>
              </a:rPr>
              <a:t>  </a:t>
            </a:r>
          </a:p>
        </p:txBody>
      </p:sp>
      <p:sp>
        <p:nvSpPr>
          <p:cNvPr id="182275" name="Rectangle 2"/>
          <p:cNvSpPr>
            <a:spLocks noGrp="1" noRot="1" noChangeAspect="1" noChangeArrowheads="1" noTextEdit="1"/>
          </p:cNvSpPr>
          <p:nvPr>
            <p:ph type="sldImg"/>
          </p:nvPr>
        </p:nvSpPr>
        <p:spPr>
          <a:xfrm>
            <a:off x="-1516063" y="247650"/>
            <a:ext cx="7643813" cy="5734050"/>
          </a:xfrm>
          <a:ln/>
        </p:spPr>
      </p:sp>
      <p:sp>
        <p:nvSpPr>
          <p:cNvPr id="182276" name="Rectangle 3"/>
          <p:cNvSpPr>
            <a:spLocks noGrp="1" noChangeArrowheads="1"/>
          </p:cNvSpPr>
          <p:nvPr>
            <p:ph type="body" idx="1"/>
          </p:nvPr>
        </p:nvSpPr>
        <p:spPr>
          <a:xfrm>
            <a:off x="4700588" y="261938"/>
            <a:ext cx="2112962" cy="82756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058991254"/>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Rectangle 8"/>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949325"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949325"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949325"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949325"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r>
              <a:rPr lang="en-US" altLang="en-US" b="0" i="0">
                <a:solidFill>
                  <a:schemeClr val="tx1"/>
                </a:solidFill>
              </a:rPr>
              <a:t>© 2007 Carnegie Mellon University</a:t>
            </a:r>
          </a:p>
          <a:p>
            <a:pPr algn="l" eaLnBrk="1" hangingPunct="1"/>
            <a:r>
              <a:rPr lang="en-US" altLang="en-US" sz="800" b="0">
                <a:solidFill>
                  <a:schemeClr val="tx1"/>
                </a:solidFill>
                <a:latin typeface="Times New Roman" panose="02020603050405020304" pitchFamily="18" charset="0"/>
              </a:rPr>
              <a:t>  </a:t>
            </a:r>
          </a:p>
        </p:txBody>
      </p:sp>
      <p:sp>
        <p:nvSpPr>
          <p:cNvPr id="183299" name="Rectangle 2"/>
          <p:cNvSpPr>
            <a:spLocks noGrp="1" noRot="1" noChangeAspect="1" noChangeArrowheads="1" noTextEdit="1"/>
          </p:cNvSpPr>
          <p:nvPr>
            <p:ph type="sldImg"/>
          </p:nvPr>
        </p:nvSpPr>
        <p:spPr>
          <a:xfrm>
            <a:off x="-1516063" y="247650"/>
            <a:ext cx="7643813" cy="5734050"/>
          </a:xfrm>
          <a:ln/>
        </p:spPr>
      </p:sp>
      <p:sp>
        <p:nvSpPr>
          <p:cNvPr id="183300" name="Rectangle 3"/>
          <p:cNvSpPr>
            <a:spLocks noGrp="1" noChangeArrowheads="1"/>
          </p:cNvSpPr>
          <p:nvPr>
            <p:ph type="body" idx="1"/>
          </p:nvPr>
        </p:nvSpPr>
        <p:spPr>
          <a:xfrm>
            <a:off x="4700588" y="261938"/>
            <a:ext cx="2112962" cy="82756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971883523"/>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8"/>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949325"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949325"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949325"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949325"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r>
              <a:rPr lang="en-US" altLang="en-US" b="0" i="0">
                <a:solidFill>
                  <a:schemeClr val="tx1"/>
                </a:solidFill>
              </a:rPr>
              <a:t>© 2007 Carnegie Mellon University</a:t>
            </a:r>
          </a:p>
          <a:p>
            <a:pPr algn="l" eaLnBrk="1" hangingPunct="1"/>
            <a:r>
              <a:rPr lang="en-US" altLang="en-US" sz="800" b="0">
                <a:solidFill>
                  <a:schemeClr val="tx1"/>
                </a:solidFill>
                <a:latin typeface="Times New Roman" panose="02020603050405020304" pitchFamily="18" charset="0"/>
              </a:rPr>
              <a:t>  </a:t>
            </a:r>
          </a:p>
        </p:txBody>
      </p:sp>
      <p:sp>
        <p:nvSpPr>
          <p:cNvPr id="184323" name="Rectangle 2"/>
          <p:cNvSpPr>
            <a:spLocks noGrp="1" noRot="1" noChangeAspect="1" noChangeArrowheads="1" noTextEdit="1"/>
          </p:cNvSpPr>
          <p:nvPr>
            <p:ph type="sldImg"/>
          </p:nvPr>
        </p:nvSpPr>
        <p:spPr>
          <a:xfrm>
            <a:off x="-1516063" y="247650"/>
            <a:ext cx="7643813" cy="5734050"/>
          </a:xfrm>
          <a:ln/>
        </p:spPr>
      </p:sp>
      <p:sp>
        <p:nvSpPr>
          <p:cNvPr id="184324" name="Rectangle 3"/>
          <p:cNvSpPr>
            <a:spLocks noGrp="1" noChangeArrowheads="1"/>
          </p:cNvSpPr>
          <p:nvPr>
            <p:ph type="body" idx="1"/>
          </p:nvPr>
        </p:nvSpPr>
        <p:spPr>
          <a:xfrm>
            <a:off x="4700588" y="261938"/>
            <a:ext cx="2112962" cy="82756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591577570"/>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Rectangle 8"/>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949325"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949325"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949325"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949325"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r>
              <a:rPr lang="en-US" altLang="en-US" b="0" i="0">
                <a:solidFill>
                  <a:schemeClr val="tx1"/>
                </a:solidFill>
              </a:rPr>
              <a:t>© 2007 Carnegie Mellon University</a:t>
            </a:r>
          </a:p>
          <a:p>
            <a:pPr algn="l" eaLnBrk="1" hangingPunct="1"/>
            <a:r>
              <a:rPr lang="en-US" altLang="en-US" sz="800" b="0">
                <a:solidFill>
                  <a:schemeClr val="tx1"/>
                </a:solidFill>
                <a:latin typeface="Times New Roman" panose="02020603050405020304" pitchFamily="18" charset="0"/>
              </a:rPr>
              <a:t>  </a:t>
            </a:r>
          </a:p>
        </p:txBody>
      </p:sp>
      <p:sp>
        <p:nvSpPr>
          <p:cNvPr id="185347" name="Rectangle 2"/>
          <p:cNvSpPr>
            <a:spLocks noGrp="1" noRot="1" noChangeAspect="1" noChangeArrowheads="1" noTextEdit="1"/>
          </p:cNvSpPr>
          <p:nvPr>
            <p:ph type="sldImg"/>
          </p:nvPr>
        </p:nvSpPr>
        <p:spPr>
          <a:xfrm>
            <a:off x="-1516063" y="247650"/>
            <a:ext cx="7643813" cy="5734050"/>
          </a:xfrm>
          <a:ln/>
        </p:spPr>
      </p:sp>
      <p:sp>
        <p:nvSpPr>
          <p:cNvPr id="185348" name="Rectangle 3"/>
          <p:cNvSpPr>
            <a:spLocks noGrp="1" noChangeArrowheads="1"/>
          </p:cNvSpPr>
          <p:nvPr>
            <p:ph type="body" idx="1"/>
          </p:nvPr>
        </p:nvSpPr>
        <p:spPr>
          <a:xfrm>
            <a:off x="4700588" y="261938"/>
            <a:ext cx="2112962" cy="82756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9458204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8"/>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949325"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949325"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949325"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949325"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r>
              <a:rPr lang="en-US" altLang="en-US" b="0" i="0">
                <a:solidFill>
                  <a:schemeClr val="tx1"/>
                </a:solidFill>
              </a:rPr>
              <a:t>© 2007 Carnegie Mellon University</a:t>
            </a:r>
          </a:p>
          <a:p>
            <a:pPr algn="l" eaLnBrk="1" hangingPunct="1"/>
            <a:r>
              <a:rPr lang="en-US" altLang="en-US" sz="800" b="0">
                <a:solidFill>
                  <a:schemeClr val="tx1"/>
                </a:solidFill>
                <a:latin typeface="Times New Roman" panose="02020603050405020304" pitchFamily="18" charset="0"/>
              </a:rPr>
              <a:t>  </a:t>
            </a:r>
          </a:p>
        </p:txBody>
      </p:sp>
      <p:sp>
        <p:nvSpPr>
          <p:cNvPr id="131075" name="Rectangle 2"/>
          <p:cNvSpPr>
            <a:spLocks noGrp="1" noRot="1" noChangeAspect="1" noChangeArrowheads="1" noTextEdit="1"/>
          </p:cNvSpPr>
          <p:nvPr>
            <p:ph type="sldImg"/>
          </p:nvPr>
        </p:nvSpPr>
        <p:spPr>
          <a:xfrm>
            <a:off x="-1519238" y="247650"/>
            <a:ext cx="7643813" cy="5734050"/>
          </a:xfrm>
          <a:ln/>
        </p:spPr>
      </p:sp>
      <p:sp>
        <p:nvSpPr>
          <p:cNvPr id="131076" name="Rectangle 3"/>
          <p:cNvSpPr>
            <a:spLocks noGrp="1" noChangeArrowheads="1"/>
          </p:cNvSpPr>
          <p:nvPr>
            <p:ph type="body" idx="1"/>
          </p:nvPr>
        </p:nvSpPr>
        <p:spPr>
          <a:xfrm>
            <a:off x="4700588" y="261938"/>
            <a:ext cx="2112962" cy="82756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1987469978"/>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Rectangle 8"/>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949325"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949325"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949325"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949325"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r>
              <a:rPr lang="en-US" altLang="en-US" b="0" i="0">
                <a:solidFill>
                  <a:schemeClr val="tx1"/>
                </a:solidFill>
              </a:rPr>
              <a:t>© 2007 Carnegie Mellon University</a:t>
            </a:r>
          </a:p>
          <a:p>
            <a:pPr algn="l" eaLnBrk="1" hangingPunct="1"/>
            <a:r>
              <a:rPr lang="en-US" altLang="en-US" sz="800" b="0">
                <a:solidFill>
                  <a:schemeClr val="tx1"/>
                </a:solidFill>
                <a:latin typeface="Times New Roman" panose="02020603050405020304" pitchFamily="18" charset="0"/>
              </a:rPr>
              <a:t>  </a:t>
            </a:r>
          </a:p>
        </p:txBody>
      </p:sp>
      <p:sp>
        <p:nvSpPr>
          <p:cNvPr id="186371" name="Rectangle 2"/>
          <p:cNvSpPr>
            <a:spLocks noGrp="1" noRot="1" noChangeAspect="1" noChangeArrowheads="1" noTextEdit="1"/>
          </p:cNvSpPr>
          <p:nvPr>
            <p:ph type="sldImg"/>
          </p:nvPr>
        </p:nvSpPr>
        <p:spPr>
          <a:xfrm>
            <a:off x="-1519238" y="247650"/>
            <a:ext cx="7643813" cy="5734050"/>
          </a:xfrm>
          <a:ln/>
        </p:spPr>
      </p:sp>
      <p:sp>
        <p:nvSpPr>
          <p:cNvPr id="186372" name="Rectangle 3"/>
          <p:cNvSpPr>
            <a:spLocks noGrp="1" noChangeArrowheads="1"/>
          </p:cNvSpPr>
          <p:nvPr>
            <p:ph type="body" idx="1"/>
          </p:nvPr>
        </p:nvSpPr>
        <p:spPr>
          <a:xfrm>
            <a:off x="4700588" y="261938"/>
            <a:ext cx="2112962" cy="82756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089180694"/>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Rectangle 8"/>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949325"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949325"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949325"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949325"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r>
              <a:rPr lang="en-US" altLang="en-US" b="0" i="0">
                <a:solidFill>
                  <a:schemeClr val="tx1"/>
                </a:solidFill>
              </a:rPr>
              <a:t>© 2007 Carnegie Mellon University</a:t>
            </a:r>
          </a:p>
          <a:p>
            <a:pPr algn="l" eaLnBrk="1" hangingPunct="1"/>
            <a:r>
              <a:rPr lang="en-US" altLang="en-US" sz="800" b="0">
                <a:solidFill>
                  <a:schemeClr val="tx1"/>
                </a:solidFill>
                <a:latin typeface="Times New Roman" panose="02020603050405020304" pitchFamily="18" charset="0"/>
              </a:rPr>
              <a:t>  </a:t>
            </a:r>
          </a:p>
        </p:txBody>
      </p:sp>
      <p:sp>
        <p:nvSpPr>
          <p:cNvPr id="187395" name="Rectangle 2"/>
          <p:cNvSpPr>
            <a:spLocks noGrp="1" noRot="1" noChangeAspect="1" noChangeArrowheads="1" noTextEdit="1"/>
          </p:cNvSpPr>
          <p:nvPr>
            <p:ph type="sldImg"/>
          </p:nvPr>
        </p:nvSpPr>
        <p:spPr>
          <a:xfrm>
            <a:off x="-1519238" y="247650"/>
            <a:ext cx="7643813" cy="5734050"/>
          </a:xfrm>
          <a:ln/>
        </p:spPr>
      </p:sp>
      <p:sp>
        <p:nvSpPr>
          <p:cNvPr id="187396" name="Rectangle 3"/>
          <p:cNvSpPr>
            <a:spLocks noGrp="1" noChangeArrowheads="1"/>
          </p:cNvSpPr>
          <p:nvPr>
            <p:ph type="body" idx="1"/>
          </p:nvPr>
        </p:nvSpPr>
        <p:spPr>
          <a:xfrm>
            <a:off x="4700588" y="261938"/>
            <a:ext cx="2112962" cy="82756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2954918297"/>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Rectangle 8"/>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949325"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949325"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949325"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949325"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r>
              <a:rPr lang="en-US" altLang="en-US" b="0" i="0">
                <a:solidFill>
                  <a:schemeClr val="tx1"/>
                </a:solidFill>
              </a:rPr>
              <a:t>© 2007 Carnegie Mellon University</a:t>
            </a:r>
          </a:p>
          <a:p>
            <a:pPr algn="l" eaLnBrk="1" hangingPunct="1"/>
            <a:r>
              <a:rPr lang="en-US" altLang="en-US" sz="800" b="0">
                <a:solidFill>
                  <a:schemeClr val="tx1"/>
                </a:solidFill>
                <a:latin typeface="Times New Roman" panose="02020603050405020304" pitchFamily="18" charset="0"/>
              </a:rPr>
              <a:t>  </a:t>
            </a:r>
          </a:p>
        </p:txBody>
      </p:sp>
      <p:sp>
        <p:nvSpPr>
          <p:cNvPr id="188419" name="Rectangle 2"/>
          <p:cNvSpPr>
            <a:spLocks noGrp="1" noRot="1" noChangeAspect="1" noChangeArrowheads="1" noTextEdit="1"/>
          </p:cNvSpPr>
          <p:nvPr>
            <p:ph type="sldImg"/>
          </p:nvPr>
        </p:nvSpPr>
        <p:spPr>
          <a:ln/>
        </p:spPr>
      </p:sp>
      <p:sp>
        <p:nvSpPr>
          <p:cNvPr id="1884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1803397363"/>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8"/>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949325"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949325"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949325"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949325"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r>
              <a:rPr lang="en-US" altLang="en-US" b="0" i="0">
                <a:solidFill>
                  <a:schemeClr val="tx1"/>
                </a:solidFill>
              </a:rPr>
              <a:t>© 2007 Carnegie Mellon University</a:t>
            </a:r>
          </a:p>
          <a:p>
            <a:pPr algn="l" eaLnBrk="1" hangingPunct="1"/>
            <a:r>
              <a:rPr lang="en-US" altLang="en-US" sz="800" b="0">
                <a:solidFill>
                  <a:schemeClr val="tx1"/>
                </a:solidFill>
                <a:latin typeface="Times New Roman" panose="02020603050405020304" pitchFamily="18" charset="0"/>
              </a:rPr>
              <a:t>  </a:t>
            </a:r>
          </a:p>
        </p:txBody>
      </p:sp>
      <p:sp>
        <p:nvSpPr>
          <p:cNvPr id="189443" name="Rectangle 2"/>
          <p:cNvSpPr>
            <a:spLocks noGrp="1" noRot="1" noChangeAspect="1" noChangeArrowheads="1" noTextEdit="1"/>
          </p:cNvSpPr>
          <p:nvPr>
            <p:ph type="sldImg"/>
          </p:nvPr>
        </p:nvSpPr>
        <p:spPr>
          <a:xfrm>
            <a:off x="-1516063" y="247650"/>
            <a:ext cx="7643813" cy="5734050"/>
          </a:xfrm>
          <a:ln/>
        </p:spPr>
      </p:sp>
      <p:sp>
        <p:nvSpPr>
          <p:cNvPr id="189444" name="Rectangle 3"/>
          <p:cNvSpPr>
            <a:spLocks noGrp="1" noChangeArrowheads="1"/>
          </p:cNvSpPr>
          <p:nvPr>
            <p:ph type="body" idx="1"/>
          </p:nvPr>
        </p:nvSpPr>
        <p:spPr>
          <a:xfrm>
            <a:off x="4700588" y="261938"/>
            <a:ext cx="2112962" cy="82756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4169784827"/>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Rectangle 8"/>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949325"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949325"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949325"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949325"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r>
              <a:rPr lang="en-US" altLang="en-US" b="0" i="0">
                <a:solidFill>
                  <a:schemeClr val="tx1"/>
                </a:solidFill>
              </a:rPr>
              <a:t>© 2007 Carnegie Mellon University</a:t>
            </a:r>
          </a:p>
          <a:p>
            <a:pPr algn="l" eaLnBrk="1" hangingPunct="1"/>
            <a:r>
              <a:rPr lang="en-US" altLang="en-US" sz="800" b="0">
                <a:solidFill>
                  <a:schemeClr val="tx1"/>
                </a:solidFill>
                <a:latin typeface="Times New Roman" panose="02020603050405020304" pitchFamily="18" charset="0"/>
              </a:rPr>
              <a:t>  </a:t>
            </a:r>
          </a:p>
        </p:txBody>
      </p:sp>
      <p:sp>
        <p:nvSpPr>
          <p:cNvPr id="190467" name="Rectangle 2"/>
          <p:cNvSpPr>
            <a:spLocks noGrp="1" noRot="1" noChangeAspect="1" noChangeArrowheads="1" noTextEdit="1"/>
          </p:cNvSpPr>
          <p:nvPr>
            <p:ph type="sldImg"/>
          </p:nvPr>
        </p:nvSpPr>
        <p:spPr>
          <a:xfrm>
            <a:off x="-1516063" y="247650"/>
            <a:ext cx="7643813" cy="5734050"/>
          </a:xfrm>
          <a:ln/>
        </p:spPr>
      </p:sp>
      <p:sp>
        <p:nvSpPr>
          <p:cNvPr id="190468" name="Rectangle 3"/>
          <p:cNvSpPr>
            <a:spLocks noGrp="1" noChangeArrowheads="1"/>
          </p:cNvSpPr>
          <p:nvPr>
            <p:ph type="body" idx="1"/>
          </p:nvPr>
        </p:nvSpPr>
        <p:spPr>
          <a:xfrm>
            <a:off x="4700588" y="261938"/>
            <a:ext cx="2112962" cy="82756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62527639"/>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Rectangle 8"/>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949325"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949325"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949325"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949325"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r>
              <a:rPr lang="en-US" altLang="en-US" b="0" i="0">
                <a:solidFill>
                  <a:schemeClr val="tx1"/>
                </a:solidFill>
              </a:rPr>
              <a:t>© 2007 Carnegie Mellon University</a:t>
            </a:r>
          </a:p>
          <a:p>
            <a:pPr algn="l" eaLnBrk="1" hangingPunct="1"/>
            <a:r>
              <a:rPr lang="en-US" altLang="en-US" sz="800" b="0">
                <a:solidFill>
                  <a:schemeClr val="tx1"/>
                </a:solidFill>
                <a:latin typeface="Times New Roman" panose="02020603050405020304" pitchFamily="18" charset="0"/>
              </a:rPr>
              <a:t>  </a:t>
            </a:r>
          </a:p>
        </p:txBody>
      </p:sp>
      <p:sp>
        <p:nvSpPr>
          <p:cNvPr id="190467" name="Rectangle 2"/>
          <p:cNvSpPr>
            <a:spLocks noGrp="1" noRot="1" noChangeAspect="1" noChangeArrowheads="1" noTextEdit="1"/>
          </p:cNvSpPr>
          <p:nvPr>
            <p:ph type="sldImg"/>
          </p:nvPr>
        </p:nvSpPr>
        <p:spPr>
          <a:xfrm>
            <a:off x="-1516063" y="247650"/>
            <a:ext cx="7643813" cy="5734050"/>
          </a:xfrm>
          <a:ln/>
        </p:spPr>
      </p:sp>
      <p:sp>
        <p:nvSpPr>
          <p:cNvPr id="190468" name="Rectangle 3"/>
          <p:cNvSpPr>
            <a:spLocks noGrp="1" noChangeArrowheads="1"/>
          </p:cNvSpPr>
          <p:nvPr>
            <p:ph type="body" idx="1"/>
          </p:nvPr>
        </p:nvSpPr>
        <p:spPr>
          <a:xfrm>
            <a:off x="4700588" y="261938"/>
            <a:ext cx="2112962" cy="82756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2955167487"/>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Rectangle 8"/>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949325"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949325"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949325"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949325"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r>
              <a:rPr lang="en-US" altLang="en-US" b="0" i="0">
                <a:solidFill>
                  <a:schemeClr val="tx1"/>
                </a:solidFill>
              </a:rPr>
              <a:t>© 2007 Carnegie Mellon University</a:t>
            </a:r>
          </a:p>
          <a:p>
            <a:pPr algn="l" eaLnBrk="1" hangingPunct="1"/>
            <a:r>
              <a:rPr lang="en-US" altLang="en-US" sz="800" b="0">
                <a:solidFill>
                  <a:schemeClr val="tx1"/>
                </a:solidFill>
                <a:latin typeface="Times New Roman" panose="02020603050405020304" pitchFamily="18" charset="0"/>
              </a:rPr>
              <a:t>  </a:t>
            </a:r>
          </a:p>
        </p:txBody>
      </p:sp>
      <p:sp>
        <p:nvSpPr>
          <p:cNvPr id="190467" name="Rectangle 2"/>
          <p:cNvSpPr>
            <a:spLocks noGrp="1" noRot="1" noChangeAspect="1" noChangeArrowheads="1" noTextEdit="1"/>
          </p:cNvSpPr>
          <p:nvPr>
            <p:ph type="sldImg"/>
          </p:nvPr>
        </p:nvSpPr>
        <p:spPr>
          <a:xfrm>
            <a:off x="-1516063" y="247650"/>
            <a:ext cx="7643813" cy="5734050"/>
          </a:xfrm>
          <a:ln/>
        </p:spPr>
      </p:sp>
      <p:sp>
        <p:nvSpPr>
          <p:cNvPr id="190468" name="Rectangle 3"/>
          <p:cNvSpPr>
            <a:spLocks noGrp="1" noChangeArrowheads="1"/>
          </p:cNvSpPr>
          <p:nvPr>
            <p:ph type="body" idx="1"/>
          </p:nvPr>
        </p:nvSpPr>
        <p:spPr>
          <a:xfrm>
            <a:off x="4700588" y="261938"/>
            <a:ext cx="2112962" cy="82756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2949746989"/>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Rectangle 8"/>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949325"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949325"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949325"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949325"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r>
              <a:rPr lang="en-US" altLang="en-US" b="0" i="0">
                <a:solidFill>
                  <a:schemeClr val="tx1"/>
                </a:solidFill>
              </a:rPr>
              <a:t>© 2007 Carnegie Mellon University</a:t>
            </a:r>
          </a:p>
          <a:p>
            <a:pPr algn="l" eaLnBrk="1" hangingPunct="1"/>
            <a:r>
              <a:rPr lang="en-US" altLang="en-US" sz="800" b="0">
                <a:solidFill>
                  <a:schemeClr val="tx1"/>
                </a:solidFill>
                <a:latin typeface="Times New Roman" panose="02020603050405020304" pitchFamily="18" charset="0"/>
              </a:rPr>
              <a:t>  </a:t>
            </a:r>
          </a:p>
        </p:txBody>
      </p:sp>
      <p:sp>
        <p:nvSpPr>
          <p:cNvPr id="190467" name="Rectangle 2"/>
          <p:cNvSpPr>
            <a:spLocks noGrp="1" noRot="1" noChangeAspect="1" noChangeArrowheads="1" noTextEdit="1"/>
          </p:cNvSpPr>
          <p:nvPr>
            <p:ph type="sldImg"/>
          </p:nvPr>
        </p:nvSpPr>
        <p:spPr>
          <a:xfrm>
            <a:off x="-1516063" y="247650"/>
            <a:ext cx="7643813" cy="5734050"/>
          </a:xfrm>
          <a:ln/>
        </p:spPr>
      </p:sp>
      <p:sp>
        <p:nvSpPr>
          <p:cNvPr id="190468" name="Rectangle 3"/>
          <p:cNvSpPr>
            <a:spLocks noGrp="1" noChangeArrowheads="1"/>
          </p:cNvSpPr>
          <p:nvPr>
            <p:ph type="body" idx="1"/>
          </p:nvPr>
        </p:nvSpPr>
        <p:spPr>
          <a:xfrm>
            <a:off x="4700588" y="261938"/>
            <a:ext cx="2112962" cy="82756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2248806035"/>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Rectangle 8"/>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949325"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949325"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949325"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949325"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r>
              <a:rPr lang="en-US" altLang="en-US" b="0" i="0">
                <a:solidFill>
                  <a:schemeClr val="tx1"/>
                </a:solidFill>
              </a:rPr>
              <a:t>© 2007 Carnegie Mellon University</a:t>
            </a:r>
          </a:p>
          <a:p>
            <a:pPr algn="l" eaLnBrk="1" hangingPunct="1"/>
            <a:r>
              <a:rPr lang="en-US" altLang="en-US" sz="800" b="0">
                <a:solidFill>
                  <a:schemeClr val="tx1"/>
                </a:solidFill>
                <a:latin typeface="Times New Roman" panose="02020603050405020304" pitchFamily="18" charset="0"/>
              </a:rPr>
              <a:t>  </a:t>
            </a:r>
          </a:p>
        </p:txBody>
      </p:sp>
      <p:sp>
        <p:nvSpPr>
          <p:cNvPr id="191491" name="Rectangle 2"/>
          <p:cNvSpPr>
            <a:spLocks noGrp="1" noRot="1" noChangeAspect="1" noChangeArrowheads="1" noTextEdit="1"/>
          </p:cNvSpPr>
          <p:nvPr>
            <p:ph type="sldImg"/>
          </p:nvPr>
        </p:nvSpPr>
        <p:spPr>
          <a:xfrm>
            <a:off x="-1516063" y="247650"/>
            <a:ext cx="7643813" cy="5734050"/>
          </a:xfrm>
          <a:ln/>
        </p:spPr>
      </p:sp>
      <p:sp>
        <p:nvSpPr>
          <p:cNvPr id="191492" name="Rectangle 3"/>
          <p:cNvSpPr>
            <a:spLocks noGrp="1" noChangeArrowheads="1"/>
          </p:cNvSpPr>
          <p:nvPr>
            <p:ph type="body" idx="1"/>
          </p:nvPr>
        </p:nvSpPr>
        <p:spPr>
          <a:xfrm>
            <a:off x="4700588" y="261938"/>
            <a:ext cx="2112962" cy="82756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a:latin typeface="Arial" panose="020B0604020202020204" pitchFamily="34" charset="0"/>
              </a:rPr>
              <a:t>In Minitab, the graphical output is presented horizontally.</a:t>
            </a:r>
          </a:p>
        </p:txBody>
      </p:sp>
    </p:spTree>
    <p:extLst>
      <p:ext uri="{BB962C8B-B14F-4D97-AF65-F5344CB8AC3E}">
        <p14:creationId xmlns:p14="http://schemas.microsoft.com/office/powerpoint/2010/main" val="4116790717"/>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Rectangle 8"/>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949325"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949325"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949325"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949325"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r>
              <a:rPr lang="en-US" altLang="en-US" b="0" i="0">
                <a:solidFill>
                  <a:schemeClr val="tx1"/>
                </a:solidFill>
              </a:rPr>
              <a:t>© 2007 Carnegie Mellon University</a:t>
            </a:r>
          </a:p>
          <a:p>
            <a:pPr algn="l" eaLnBrk="1" hangingPunct="1"/>
            <a:r>
              <a:rPr lang="en-US" altLang="en-US" sz="800" b="0">
                <a:solidFill>
                  <a:schemeClr val="tx1"/>
                </a:solidFill>
                <a:latin typeface="Times New Roman" panose="02020603050405020304" pitchFamily="18" charset="0"/>
              </a:rPr>
              <a:t>  </a:t>
            </a:r>
          </a:p>
        </p:txBody>
      </p:sp>
      <p:sp>
        <p:nvSpPr>
          <p:cNvPr id="194563" name="Rectangle 2"/>
          <p:cNvSpPr>
            <a:spLocks noGrp="1" noRot="1" noChangeAspect="1" noChangeArrowheads="1" noTextEdit="1"/>
          </p:cNvSpPr>
          <p:nvPr>
            <p:ph type="sldImg"/>
          </p:nvPr>
        </p:nvSpPr>
        <p:spPr>
          <a:xfrm>
            <a:off x="-1516063" y="247650"/>
            <a:ext cx="7643813" cy="5734050"/>
          </a:xfrm>
          <a:ln/>
        </p:spPr>
      </p:sp>
      <p:sp>
        <p:nvSpPr>
          <p:cNvPr id="194564" name="Rectangle 3"/>
          <p:cNvSpPr>
            <a:spLocks noGrp="1" noChangeArrowheads="1"/>
          </p:cNvSpPr>
          <p:nvPr>
            <p:ph type="body" idx="1"/>
          </p:nvPr>
        </p:nvSpPr>
        <p:spPr>
          <a:xfrm>
            <a:off x="4700588" y="261938"/>
            <a:ext cx="2112962" cy="82756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1996355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8"/>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949325"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949325"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949325"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949325"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r>
              <a:rPr lang="en-US" altLang="en-US" b="0" i="0">
                <a:solidFill>
                  <a:schemeClr val="tx1"/>
                </a:solidFill>
              </a:rPr>
              <a:t>© 2007 Carnegie Mellon University</a:t>
            </a:r>
          </a:p>
          <a:p>
            <a:pPr algn="l" eaLnBrk="1" hangingPunct="1"/>
            <a:r>
              <a:rPr lang="en-US" altLang="en-US" sz="800" b="0">
                <a:solidFill>
                  <a:schemeClr val="tx1"/>
                </a:solidFill>
                <a:latin typeface="Times New Roman" panose="02020603050405020304" pitchFamily="18" charset="0"/>
              </a:rPr>
              <a:t>  </a:t>
            </a:r>
          </a:p>
        </p:txBody>
      </p:sp>
      <p:sp>
        <p:nvSpPr>
          <p:cNvPr id="132099" name="Rectangle 2"/>
          <p:cNvSpPr>
            <a:spLocks noGrp="1" noRot="1" noChangeAspect="1" noChangeArrowheads="1" noTextEdit="1"/>
          </p:cNvSpPr>
          <p:nvPr>
            <p:ph type="sldImg"/>
          </p:nvPr>
        </p:nvSpPr>
        <p:spPr>
          <a:xfrm>
            <a:off x="-1516063" y="247650"/>
            <a:ext cx="7643813" cy="5734050"/>
          </a:xfrm>
          <a:ln/>
        </p:spPr>
      </p:sp>
      <p:sp>
        <p:nvSpPr>
          <p:cNvPr id="132100" name="Rectangle 3"/>
          <p:cNvSpPr>
            <a:spLocks noGrp="1" noChangeArrowheads="1"/>
          </p:cNvSpPr>
          <p:nvPr>
            <p:ph type="body" idx="1"/>
          </p:nvPr>
        </p:nvSpPr>
        <p:spPr>
          <a:xfrm>
            <a:off x="4700588" y="261938"/>
            <a:ext cx="2112962" cy="82756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190595305"/>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8"/>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949325"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949325"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949325"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949325"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r>
              <a:rPr lang="en-US" altLang="en-US" b="0" i="0">
                <a:solidFill>
                  <a:schemeClr val="tx1"/>
                </a:solidFill>
              </a:rPr>
              <a:t>© 2007 Carnegie Mellon University</a:t>
            </a:r>
          </a:p>
          <a:p>
            <a:pPr algn="l" eaLnBrk="1" hangingPunct="1"/>
            <a:r>
              <a:rPr lang="en-US" altLang="en-US" sz="800" b="0">
                <a:solidFill>
                  <a:schemeClr val="tx1"/>
                </a:solidFill>
                <a:latin typeface="Times New Roman" panose="02020603050405020304" pitchFamily="18" charset="0"/>
              </a:rPr>
              <a:t>  </a:t>
            </a:r>
          </a:p>
        </p:txBody>
      </p:sp>
      <p:sp>
        <p:nvSpPr>
          <p:cNvPr id="195587" name="Rectangle 2"/>
          <p:cNvSpPr>
            <a:spLocks noGrp="1" noRot="1" noChangeAspect="1" noChangeArrowheads="1" noTextEdit="1"/>
          </p:cNvSpPr>
          <p:nvPr>
            <p:ph type="sldImg"/>
          </p:nvPr>
        </p:nvSpPr>
        <p:spPr>
          <a:xfrm>
            <a:off x="-1516063" y="247650"/>
            <a:ext cx="7643813" cy="5734050"/>
          </a:xfrm>
          <a:ln/>
        </p:spPr>
      </p:sp>
      <p:sp>
        <p:nvSpPr>
          <p:cNvPr id="195588" name="Rectangle 3"/>
          <p:cNvSpPr>
            <a:spLocks noGrp="1" noChangeArrowheads="1"/>
          </p:cNvSpPr>
          <p:nvPr>
            <p:ph type="body" idx="1"/>
          </p:nvPr>
        </p:nvSpPr>
        <p:spPr>
          <a:xfrm>
            <a:off x="4700588" y="261938"/>
            <a:ext cx="2112962" cy="82756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latin typeface="Arial" panose="020B0604020202020204" pitchFamily="34" charset="0"/>
            </a:endParaRPr>
          </a:p>
        </p:txBody>
      </p:sp>
    </p:spTree>
    <p:extLst>
      <p:ext uri="{BB962C8B-B14F-4D97-AF65-F5344CB8AC3E}">
        <p14:creationId xmlns:p14="http://schemas.microsoft.com/office/powerpoint/2010/main" val="2404664628"/>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Rectangle 8"/>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949325"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949325"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949325"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949325"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r>
              <a:rPr lang="en-US" altLang="en-US" b="0" i="0">
                <a:solidFill>
                  <a:schemeClr val="tx1"/>
                </a:solidFill>
              </a:rPr>
              <a:t>© 2007 Carnegie Mellon University</a:t>
            </a:r>
          </a:p>
          <a:p>
            <a:pPr algn="l" eaLnBrk="1" hangingPunct="1"/>
            <a:r>
              <a:rPr lang="en-US" altLang="en-US" sz="800" b="0">
                <a:solidFill>
                  <a:schemeClr val="tx1"/>
                </a:solidFill>
                <a:latin typeface="Times New Roman" panose="02020603050405020304" pitchFamily="18" charset="0"/>
              </a:rPr>
              <a:t>  </a:t>
            </a:r>
          </a:p>
        </p:txBody>
      </p:sp>
      <p:sp>
        <p:nvSpPr>
          <p:cNvPr id="196611" name="Rectangle 2"/>
          <p:cNvSpPr>
            <a:spLocks noGrp="1" noRot="1" noChangeAspect="1" noChangeArrowheads="1" noTextEdit="1"/>
          </p:cNvSpPr>
          <p:nvPr>
            <p:ph type="sldImg"/>
          </p:nvPr>
        </p:nvSpPr>
        <p:spPr>
          <a:xfrm>
            <a:off x="-1516063" y="247650"/>
            <a:ext cx="7643813" cy="5734050"/>
          </a:xfrm>
          <a:ln/>
        </p:spPr>
      </p:sp>
      <p:sp>
        <p:nvSpPr>
          <p:cNvPr id="196612" name="Rectangle 3"/>
          <p:cNvSpPr>
            <a:spLocks noGrp="1" noChangeArrowheads="1"/>
          </p:cNvSpPr>
          <p:nvPr>
            <p:ph type="body" idx="1"/>
          </p:nvPr>
        </p:nvSpPr>
        <p:spPr>
          <a:xfrm>
            <a:off x="4700588" y="261938"/>
            <a:ext cx="2112962" cy="82756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218946830"/>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Rectangle 8"/>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949325"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949325"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949325"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949325"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r>
              <a:rPr lang="en-US" altLang="en-US" b="0" i="0">
                <a:solidFill>
                  <a:schemeClr val="tx1"/>
                </a:solidFill>
              </a:rPr>
              <a:t>© 2007 Carnegie Mellon University</a:t>
            </a:r>
          </a:p>
          <a:p>
            <a:pPr algn="l" eaLnBrk="1" hangingPunct="1"/>
            <a:r>
              <a:rPr lang="en-US" altLang="en-US" sz="800" b="0">
                <a:solidFill>
                  <a:schemeClr val="tx1"/>
                </a:solidFill>
                <a:latin typeface="Times New Roman" panose="02020603050405020304" pitchFamily="18" charset="0"/>
              </a:rPr>
              <a:t>  </a:t>
            </a:r>
          </a:p>
        </p:txBody>
      </p:sp>
      <p:sp>
        <p:nvSpPr>
          <p:cNvPr id="196611" name="Rectangle 2"/>
          <p:cNvSpPr>
            <a:spLocks noGrp="1" noRot="1" noChangeAspect="1" noChangeArrowheads="1" noTextEdit="1"/>
          </p:cNvSpPr>
          <p:nvPr>
            <p:ph type="sldImg"/>
          </p:nvPr>
        </p:nvSpPr>
        <p:spPr>
          <a:xfrm>
            <a:off x="-1516063" y="247650"/>
            <a:ext cx="7643813" cy="5734050"/>
          </a:xfrm>
          <a:ln/>
        </p:spPr>
      </p:sp>
      <p:sp>
        <p:nvSpPr>
          <p:cNvPr id="196612" name="Rectangle 3"/>
          <p:cNvSpPr>
            <a:spLocks noGrp="1" noChangeArrowheads="1"/>
          </p:cNvSpPr>
          <p:nvPr>
            <p:ph type="body" idx="1"/>
          </p:nvPr>
        </p:nvSpPr>
        <p:spPr>
          <a:xfrm>
            <a:off x="4700588" y="261938"/>
            <a:ext cx="2112962" cy="82756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2246161496"/>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Rectangle 8"/>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949325"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949325"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949325"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949325"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r>
              <a:rPr lang="en-US" altLang="en-US" b="0" i="0">
                <a:solidFill>
                  <a:schemeClr val="tx1"/>
                </a:solidFill>
              </a:rPr>
              <a:t>© 2007 Carnegie Mellon University</a:t>
            </a:r>
          </a:p>
          <a:p>
            <a:pPr algn="l" eaLnBrk="1" hangingPunct="1"/>
            <a:r>
              <a:rPr lang="en-US" altLang="en-US" sz="800" b="0">
                <a:solidFill>
                  <a:schemeClr val="tx1"/>
                </a:solidFill>
                <a:latin typeface="Times New Roman" panose="02020603050405020304" pitchFamily="18" charset="0"/>
              </a:rPr>
              <a:t>  </a:t>
            </a:r>
          </a:p>
        </p:txBody>
      </p:sp>
      <p:sp>
        <p:nvSpPr>
          <p:cNvPr id="196611" name="Rectangle 2"/>
          <p:cNvSpPr>
            <a:spLocks noGrp="1" noRot="1" noChangeAspect="1" noChangeArrowheads="1" noTextEdit="1"/>
          </p:cNvSpPr>
          <p:nvPr>
            <p:ph type="sldImg"/>
          </p:nvPr>
        </p:nvSpPr>
        <p:spPr>
          <a:xfrm>
            <a:off x="-1516063" y="247650"/>
            <a:ext cx="7643813" cy="5734050"/>
          </a:xfrm>
          <a:ln/>
        </p:spPr>
      </p:sp>
      <p:sp>
        <p:nvSpPr>
          <p:cNvPr id="196612" name="Rectangle 3"/>
          <p:cNvSpPr>
            <a:spLocks noGrp="1" noChangeArrowheads="1"/>
          </p:cNvSpPr>
          <p:nvPr>
            <p:ph type="body" idx="1"/>
          </p:nvPr>
        </p:nvSpPr>
        <p:spPr>
          <a:xfrm>
            <a:off x="4700588" y="261938"/>
            <a:ext cx="2112962" cy="82756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158111741"/>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Rectangle 8"/>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949325"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949325"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949325"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949325"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r>
              <a:rPr lang="en-US" altLang="en-US" b="0" i="0">
                <a:solidFill>
                  <a:schemeClr val="tx1"/>
                </a:solidFill>
              </a:rPr>
              <a:t>© 2007 Carnegie Mellon University</a:t>
            </a:r>
          </a:p>
          <a:p>
            <a:pPr algn="l" eaLnBrk="1" hangingPunct="1"/>
            <a:r>
              <a:rPr lang="en-US" altLang="en-US" sz="800" b="0">
                <a:solidFill>
                  <a:schemeClr val="tx1"/>
                </a:solidFill>
                <a:latin typeface="Times New Roman" panose="02020603050405020304" pitchFamily="18" charset="0"/>
              </a:rPr>
              <a:t>  </a:t>
            </a:r>
          </a:p>
        </p:txBody>
      </p:sp>
      <p:sp>
        <p:nvSpPr>
          <p:cNvPr id="196611" name="Rectangle 2"/>
          <p:cNvSpPr>
            <a:spLocks noGrp="1" noRot="1" noChangeAspect="1" noChangeArrowheads="1" noTextEdit="1"/>
          </p:cNvSpPr>
          <p:nvPr>
            <p:ph type="sldImg"/>
          </p:nvPr>
        </p:nvSpPr>
        <p:spPr>
          <a:xfrm>
            <a:off x="-1516063" y="247650"/>
            <a:ext cx="7643813" cy="5734050"/>
          </a:xfrm>
          <a:ln/>
        </p:spPr>
      </p:sp>
      <p:sp>
        <p:nvSpPr>
          <p:cNvPr id="196612" name="Rectangle 3"/>
          <p:cNvSpPr>
            <a:spLocks noGrp="1" noChangeArrowheads="1"/>
          </p:cNvSpPr>
          <p:nvPr>
            <p:ph type="body" idx="1"/>
          </p:nvPr>
        </p:nvSpPr>
        <p:spPr>
          <a:xfrm>
            <a:off x="4700588" y="261938"/>
            <a:ext cx="2112962" cy="82756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074554616"/>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Rectangle 8"/>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949325"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949325"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949325"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949325"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r>
              <a:rPr lang="en-US" altLang="en-US" b="0" i="0">
                <a:solidFill>
                  <a:schemeClr val="tx1"/>
                </a:solidFill>
              </a:rPr>
              <a:t>© 2007 Carnegie Mellon University</a:t>
            </a:r>
          </a:p>
          <a:p>
            <a:pPr algn="l" eaLnBrk="1" hangingPunct="1"/>
            <a:r>
              <a:rPr lang="en-US" altLang="en-US" sz="800" b="0">
                <a:solidFill>
                  <a:schemeClr val="tx1"/>
                </a:solidFill>
                <a:latin typeface="Times New Roman" panose="02020603050405020304" pitchFamily="18" charset="0"/>
              </a:rPr>
              <a:t>  </a:t>
            </a:r>
          </a:p>
        </p:txBody>
      </p:sp>
      <p:sp>
        <p:nvSpPr>
          <p:cNvPr id="196611" name="Rectangle 2"/>
          <p:cNvSpPr>
            <a:spLocks noGrp="1" noRot="1" noChangeAspect="1" noChangeArrowheads="1" noTextEdit="1"/>
          </p:cNvSpPr>
          <p:nvPr>
            <p:ph type="sldImg"/>
          </p:nvPr>
        </p:nvSpPr>
        <p:spPr>
          <a:xfrm>
            <a:off x="-1516063" y="247650"/>
            <a:ext cx="7643813" cy="5734050"/>
          </a:xfrm>
          <a:ln/>
        </p:spPr>
      </p:sp>
      <p:sp>
        <p:nvSpPr>
          <p:cNvPr id="196612" name="Rectangle 3"/>
          <p:cNvSpPr>
            <a:spLocks noGrp="1" noChangeArrowheads="1"/>
          </p:cNvSpPr>
          <p:nvPr>
            <p:ph type="body" idx="1"/>
          </p:nvPr>
        </p:nvSpPr>
        <p:spPr>
          <a:xfrm>
            <a:off x="4700588" y="261938"/>
            <a:ext cx="2112962" cy="82756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2464510380"/>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Rectangle 8"/>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949325"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949325"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949325"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949325"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r>
              <a:rPr lang="en-US" altLang="en-US" b="0" i="0">
                <a:solidFill>
                  <a:schemeClr val="tx1"/>
                </a:solidFill>
              </a:rPr>
              <a:t>© 2007 Carnegie Mellon University</a:t>
            </a:r>
          </a:p>
          <a:p>
            <a:pPr algn="l" eaLnBrk="1" hangingPunct="1"/>
            <a:r>
              <a:rPr lang="en-US" altLang="en-US" sz="800" b="0">
                <a:solidFill>
                  <a:schemeClr val="tx1"/>
                </a:solidFill>
                <a:latin typeface="Times New Roman" panose="02020603050405020304" pitchFamily="18" charset="0"/>
              </a:rPr>
              <a:t>  </a:t>
            </a:r>
          </a:p>
        </p:txBody>
      </p:sp>
      <p:sp>
        <p:nvSpPr>
          <p:cNvPr id="196611" name="Rectangle 2"/>
          <p:cNvSpPr>
            <a:spLocks noGrp="1" noRot="1" noChangeAspect="1" noChangeArrowheads="1" noTextEdit="1"/>
          </p:cNvSpPr>
          <p:nvPr>
            <p:ph type="sldImg"/>
          </p:nvPr>
        </p:nvSpPr>
        <p:spPr>
          <a:xfrm>
            <a:off x="-1516063" y="247650"/>
            <a:ext cx="7643813" cy="5734050"/>
          </a:xfrm>
          <a:ln/>
        </p:spPr>
      </p:sp>
      <p:sp>
        <p:nvSpPr>
          <p:cNvPr id="196612" name="Rectangle 3"/>
          <p:cNvSpPr>
            <a:spLocks noGrp="1" noChangeArrowheads="1"/>
          </p:cNvSpPr>
          <p:nvPr>
            <p:ph type="body" idx="1"/>
          </p:nvPr>
        </p:nvSpPr>
        <p:spPr>
          <a:xfrm>
            <a:off x="4700588" y="261938"/>
            <a:ext cx="2112962" cy="82756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516327294"/>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Rectangle 8"/>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949325"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949325"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949325"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949325"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r>
              <a:rPr lang="en-US" altLang="en-US" b="0" i="0">
                <a:solidFill>
                  <a:schemeClr val="tx1"/>
                </a:solidFill>
              </a:rPr>
              <a:t>© 2007 Carnegie Mellon University</a:t>
            </a:r>
          </a:p>
          <a:p>
            <a:pPr algn="l" eaLnBrk="1" hangingPunct="1"/>
            <a:r>
              <a:rPr lang="en-US" altLang="en-US" sz="800" b="0">
                <a:solidFill>
                  <a:schemeClr val="tx1"/>
                </a:solidFill>
                <a:latin typeface="Times New Roman" panose="02020603050405020304" pitchFamily="18" charset="0"/>
              </a:rPr>
              <a:t>  </a:t>
            </a:r>
          </a:p>
        </p:txBody>
      </p:sp>
      <p:sp>
        <p:nvSpPr>
          <p:cNvPr id="197635" name="Rectangle 2"/>
          <p:cNvSpPr>
            <a:spLocks noGrp="1" noRot="1" noChangeAspect="1" noChangeArrowheads="1" noTextEdit="1"/>
          </p:cNvSpPr>
          <p:nvPr>
            <p:ph type="sldImg"/>
          </p:nvPr>
        </p:nvSpPr>
        <p:spPr>
          <a:xfrm>
            <a:off x="-1516063" y="247650"/>
            <a:ext cx="7643813" cy="5734050"/>
          </a:xfrm>
          <a:ln/>
        </p:spPr>
      </p:sp>
      <p:sp>
        <p:nvSpPr>
          <p:cNvPr id="197636" name="Rectangle 3"/>
          <p:cNvSpPr>
            <a:spLocks noGrp="1" noChangeArrowheads="1"/>
          </p:cNvSpPr>
          <p:nvPr>
            <p:ph type="body" idx="1"/>
          </p:nvPr>
        </p:nvSpPr>
        <p:spPr>
          <a:xfrm>
            <a:off x="4700588" y="261938"/>
            <a:ext cx="2112962" cy="82756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280185047"/>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Rectangle 8"/>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949325"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949325"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949325"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949325"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r>
              <a:rPr lang="en-US" altLang="en-US" b="0" i="0">
                <a:solidFill>
                  <a:schemeClr val="tx1"/>
                </a:solidFill>
              </a:rPr>
              <a:t>© 2007 Carnegie Mellon University</a:t>
            </a:r>
          </a:p>
          <a:p>
            <a:pPr algn="l" eaLnBrk="1" hangingPunct="1"/>
            <a:r>
              <a:rPr lang="en-US" altLang="en-US" sz="800" b="0">
                <a:solidFill>
                  <a:schemeClr val="tx1"/>
                </a:solidFill>
                <a:latin typeface="Times New Roman" panose="02020603050405020304" pitchFamily="18" charset="0"/>
              </a:rPr>
              <a:t>  </a:t>
            </a:r>
          </a:p>
        </p:txBody>
      </p:sp>
      <p:sp>
        <p:nvSpPr>
          <p:cNvPr id="198659" name="Rectangle 2"/>
          <p:cNvSpPr>
            <a:spLocks noGrp="1" noRot="1" noChangeAspect="1" noChangeArrowheads="1" noTextEdit="1"/>
          </p:cNvSpPr>
          <p:nvPr>
            <p:ph type="sldImg"/>
          </p:nvPr>
        </p:nvSpPr>
        <p:spPr>
          <a:xfrm>
            <a:off x="-1516063" y="247650"/>
            <a:ext cx="7643813" cy="5734050"/>
          </a:xfrm>
          <a:ln/>
        </p:spPr>
      </p:sp>
      <p:sp>
        <p:nvSpPr>
          <p:cNvPr id="198660" name="Rectangle 3"/>
          <p:cNvSpPr>
            <a:spLocks noGrp="1" noChangeArrowheads="1"/>
          </p:cNvSpPr>
          <p:nvPr>
            <p:ph type="body" idx="1"/>
          </p:nvPr>
        </p:nvSpPr>
        <p:spPr>
          <a:xfrm>
            <a:off x="4700588" y="261938"/>
            <a:ext cx="2112962" cy="82756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1883257306"/>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8"/>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949325"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949325"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949325"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949325"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r>
              <a:rPr lang="en-US" altLang="en-US" b="0" i="0">
                <a:solidFill>
                  <a:schemeClr val="tx1"/>
                </a:solidFill>
              </a:rPr>
              <a:t>© 2007 Carnegie Mellon University</a:t>
            </a:r>
          </a:p>
          <a:p>
            <a:pPr algn="l" eaLnBrk="1" hangingPunct="1"/>
            <a:r>
              <a:rPr lang="en-US" altLang="en-US" sz="800" b="0">
                <a:solidFill>
                  <a:schemeClr val="tx1"/>
                </a:solidFill>
                <a:latin typeface="Times New Roman" panose="02020603050405020304" pitchFamily="18" charset="0"/>
              </a:rPr>
              <a:t>  </a:t>
            </a:r>
          </a:p>
        </p:txBody>
      </p:sp>
      <p:sp>
        <p:nvSpPr>
          <p:cNvPr id="195587" name="Rectangle 2"/>
          <p:cNvSpPr>
            <a:spLocks noGrp="1" noRot="1" noChangeAspect="1" noChangeArrowheads="1" noTextEdit="1"/>
          </p:cNvSpPr>
          <p:nvPr>
            <p:ph type="sldImg"/>
          </p:nvPr>
        </p:nvSpPr>
        <p:spPr>
          <a:xfrm>
            <a:off x="-1516063" y="247650"/>
            <a:ext cx="7643813" cy="5734050"/>
          </a:xfrm>
          <a:ln/>
        </p:spPr>
      </p:sp>
      <p:sp>
        <p:nvSpPr>
          <p:cNvPr id="195588" name="Rectangle 3"/>
          <p:cNvSpPr>
            <a:spLocks noGrp="1" noChangeArrowheads="1"/>
          </p:cNvSpPr>
          <p:nvPr>
            <p:ph type="body" idx="1"/>
          </p:nvPr>
        </p:nvSpPr>
        <p:spPr>
          <a:xfrm>
            <a:off x="4700588" y="261938"/>
            <a:ext cx="2112962" cy="82756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latin typeface="Arial" panose="020B0604020202020204" pitchFamily="34" charset="0"/>
            </a:endParaRPr>
          </a:p>
        </p:txBody>
      </p:sp>
    </p:spTree>
    <p:extLst>
      <p:ext uri="{BB962C8B-B14F-4D97-AF65-F5344CB8AC3E}">
        <p14:creationId xmlns:p14="http://schemas.microsoft.com/office/powerpoint/2010/main" val="11596776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8"/>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949325"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949325"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949325"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949325"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r>
              <a:rPr lang="en-US" altLang="en-US" b="0" i="0">
                <a:solidFill>
                  <a:schemeClr val="tx1"/>
                </a:solidFill>
              </a:rPr>
              <a:t>© 2007 Carnegie Mellon University</a:t>
            </a:r>
          </a:p>
          <a:p>
            <a:pPr algn="l" eaLnBrk="1" hangingPunct="1"/>
            <a:r>
              <a:rPr lang="en-US" altLang="en-US" sz="800" b="0">
                <a:solidFill>
                  <a:schemeClr val="tx1"/>
                </a:solidFill>
                <a:latin typeface="Times New Roman" panose="02020603050405020304" pitchFamily="18" charset="0"/>
              </a:rPr>
              <a:t>  </a:t>
            </a:r>
          </a:p>
        </p:txBody>
      </p:sp>
      <p:sp>
        <p:nvSpPr>
          <p:cNvPr id="133123" name="Rectangle 2"/>
          <p:cNvSpPr>
            <a:spLocks noGrp="1" noRot="1" noChangeAspect="1" noChangeArrowheads="1" noTextEdit="1"/>
          </p:cNvSpPr>
          <p:nvPr>
            <p:ph type="sldImg"/>
          </p:nvPr>
        </p:nvSpPr>
        <p:spPr>
          <a:xfrm>
            <a:off x="-1519238" y="247650"/>
            <a:ext cx="7643813" cy="5734050"/>
          </a:xfrm>
          <a:ln/>
        </p:spPr>
      </p:sp>
      <p:sp>
        <p:nvSpPr>
          <p:cNvPr id="133124" name="Rectangle 3"/>
          <p:cNvSpPr>
            <a:spLocks noGrp="1" noChangeArrowheads="1"/>
          </p:cNvSpPr>
          <p:nvPr>
            <p:ph type="body" idx="1"/>
          </p:nvPr>
        </p:nvSpPr>
        <p:spPr>
          <a:xfrm>
            <a:off x="4700588" y="261938"/>
            <a:ext cx="2112962" cy="82756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4130395525"/>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30" name="Rectangle 8"/>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949325"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949325"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949325"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949325"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r>
              <a:rPr lang="en-US" altLang="en-US" b="0" i="0">
                <a:solidFill>
                  <a:schemeClr val="tx1"/>
                </a:solidFill>
              </a:rPr>
              <a:t>© 2007 Carnegie Mellon University</a:t>
            </a:r>
          </a:p>
          <a:p>
            <a:pPr algn="l" eaLnBrk="1" hangingPunct="1"/>
            <a:r>
              <a:rPr lang="en-US" altLang="en-US" sz="800" b="0">
                <a:solidFill>
                  <a:schemeClr val="tx1"/>
                </a:solidFill>
                <a:latin typeface="Times New Roman" panose="02020603050405020304" pitchFamily="18" charset="0"/>
              </a:rPr>
              <a:t>  </a:t>
            </a:r>
          </a:p>
        </p:txBody>
      </p:sp>
      <p:sp>
        <p:nvSpPr>
          <p:cNvPr id="201731" name="Rectangle 2"/>
          <p:cNvSpPr>
            <a:spLocks noGrp="1" noRot="1" noChangeAspect="1" noChangeArrowheads="1" noTextEdit="1"/>
          </p:cNvSpPr>
          <p:nvPr>
            <p:ph type="sldImg"/>
          </p:nvPr>
        </p:nvSpPr>
        <p:spPr>
          <a:xfrm>
            <a:off x="-1516063" y="247650"/>
            <a:ext cx="7643813" cy="5734050"/>
          </a:xfrm>
          <a:ln/>
        </p:spPr>
      </p:sp>
      <p:sp>
        <p:nvSpPr>
          <p:cNvPr id="201732" name="Rectangle 3"/>
          <p:cNvSpPr>
            <a:spLocks noGrp="1" noChangeArrowheads="1"/>
          </p:cNvSpPr>
          <p:nvPr>
            <p:ph type="body" idx="1"/>
          </p:nvPr>
        </p:nvSpPr>
        <p:spPr>
          <a:xfrm>
            <a:off x="4700588" y="261938"/>
            <a:ext cx="2112962" cy="82756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4100794021"/>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8" name="Rectangle 8"/>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949325"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949325"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949325"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949325"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r>
              <a:rPr lang="en-US" altLang="en-US" b="0" i="0">
                <a:solidFill>
                  <a:schemeClr val="tx1"/>
                </a:solidFill>
              </a:rPr>
              <a:t>© 2007 Carnegie Mellon University</a:t>
            </a:r>
          </a:p>
          <a:p>
            <a:pPr algn="l" eaLnBrk="1" hangingPunct="1"/>
            <a:r>
              <a:rPr lang="en-US" altLang="en-US" sz="800" b="0">
                <a:solidFill>
                  <a:schemeClr val="tx1"/>
                </a:solidFill>
                <a:latin typeface="Times New Roman" panose="02020603050405020304" pitchFamily="18" charset="0"/>
              </a:rPr>
              <a:t>  </a:t>
            </a:r>
          </a:p>
        </p:txBody>
      </p:sp>
      <p:sp>
        <p:nvSpPr>
          <p:cNvPr id="203779" name="Rectangle 2"/>
          <p:cNvSpPr>
            <a:spLocks noGrp="1" noRot="1" noChangeAspect="1" noChangeArrowheads="1" noTextEdit="1"/>
          </p:cNvSpPr>
          <p:nvPr>
            <p:ph type="sldImg"/>
          </p:nvPr>
        </p:nvSpPr>
        <p:spPr>
          <a:xfrm>
            <a:off x="-1516063" y="247650"/>
            <a:ext cx="7643813" cy="5734050"/>
          </a:xfrm>
          <a:ln/>
        </p:spPr>
      </p:sp>
      <p:sp>
        <p:nvSpPr>
          <p:cNvPr id="203780" name="Rectangle 3"/>
          <p:cNvSpPr>
            <a:spLocks noGrp="1" noChangeArrowheads="1"/>
          </p:cNvSpPr>
          <p:nvPr>
            <p:ph type="body" idx="1"/>
          </p:nvPr>
        </p:nvSpPr>
        <p:spPr>
          <a:xfrm>
            <a:off x="4700588" y="261938"/>
            <a:ext cx="2112962" cy="82756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211140554"/>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Rectangle 8"/>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949325"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949325"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949325"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949325"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r>
              <a:rPr lang="en-US" altLang="en-US" b="0" i="0">
                <a:solidFill>
                  <a:schemeClr val="tx1"/>
                </a:solidFill>
              </a:rPr>
              <a:t>© 2007 Carnegie Mellon University</a:t>
            </a:r>
          </a:p>
          <a:p>
            <a:pPr algn="l" eaLnBrk="1" hangingPunct="1"/>
            <a:r>
              <a:rPr lang="en-US" altLang="en-US" sz="800" b="0">
                <a:solidFill>
                  <a:schemeClr val="tx1"/>
                </a:solidFill>
                <a:latin typeface="Times New Roman" panose="02020603050405020304" pitchFamily="18" charset="0"/>
              </a:rPr>
              <a:t>  </a:t>
            </a:r>
          </a:p>
        </p:txBody>
      </p:sp>
      <p:sp>
        <p:nvSpPr>
          <p:cNvPr id="204803" name="Rectangle 2"/>
          <p:cNvSpPr>
            <a:spLocks noGrp="1" noRot="1" noChangeAspect="1" noChangeArrowheads="1" noTextEdit="1"/>
          </p:cNvSpPr>
          <p:nvPr>
            <p:ph type="sldImg"/>
          </p:nvPr>
        </p:nvSpPr>
        <p:spPr>
          <a:xfrm>
            <a:off x="-1516063" y="247650"/>
            <a:ext cx="7643813" cy="5734050"/>
          </a:xfrm>
          <a:ln/>
        </p:spPr>
      </p:sp>
      <p:sp>
        <p:nvSpPr>
          <p:cNvPr id="204804" name="Rectangle 3"/>
          <p:cNvSpPr>
            <a:spLocks noGrp="1" noChangeArrowheads="1"/>
          </p:cNvSpPr>
          <p:nvPr>
            <p:ph type="body" idx="1"/>
          </p:nvPr>
        </p:nvSpPr>
        <p:spPr>
          <a:xfrm>
            <a:off x="4700588" y="261938"/>
            <a:ext cx="2112962" cy="82756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1349325674"/>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6" name="Rectangle 8"/>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949325"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949325"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949325"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949325"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r>
              <a:rPr lang="en-US" altLang="en-US" b="0" i="0">
                <a:solidFill>
                  <a:schemeClr val="tx1"/>
                </a:solidFill>
              </a:rPr>
              <a:t>© 2007 Carnegie Mellon University</a:t>
            </a:r>
          </a:p>
          <a:p>
            <a:pPr algn="l" eaLnBrk="1" hangingPunct="1"/>
            <a:r>
              <a:rPr lang="en-US" altLang="en-US" sz="800" b="0">
                <a:solidFill>
                  <a:schemeClr val="tx1"/>
                </a:solidFill>
                <a:latin typeface="Times New Roman" panose="02020603050405020304" pitchFamily="18" charset="0"/>
              </a:rPr>
              <a:t>  </a:t>
            </a:r>
          </a:p>
        </p:txBody>
      </p:sp>
      <p:sp>
        <p:nvSpPr>
          <p:cNvPr id="205827" name="Rectangle 2"/>
          <p:cNvSpPr>
            <a:spLocks noGrp="1" noRot="1" noChangeAspect="1" noChangeArrowheads="1" noTextEdit="1"/>
          </p:cNvSpPr>
          <p:nvPr>
            <p:ph type="sldImg"/>
          </p:nvPr>
        </p:nvSpPr>
        <p:spPr>
          <a:xfrm>
            <a:off x="-1516063" y="247650"/>
            <a:ext cx="7643813" cy="5734050"/>
          </a:xfrm>
          <a:ln/>
        </p:spPr>
      </p:sp>
      <p:sp>
        <p:nvSpPr>
          <p:cNvPr id="205828" name="Rectangle 3"/>
          <p:cNvSpPr>
            <a:spLocks noGrp="1" noChangeArrowheads="1"/>
          </p:cNvSpPr>
          <p:nvPr>
            <p:ph type="body" idx="1"/>
          </p:nvPr>
        </p:nvSpPr>
        <p:spPr>
          <a:xfrm>
            <a:off x="4700588" y="261938"/>
            <a:ext cx="2112962" cy="82756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165046656"/>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6" name="Rectangle 8"/>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949325"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949325"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949325"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949325"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r>
              <a:rPr lang="en-US" altLang="en-US" b="0" i="0">
                <a:solidFill>
                  <a:schemeClr val="tx1"/>
                </a:solidFill>
              </a:rPr>
              <a:t>© 2007 Carnegie Mellon University</a:t>
            </a:r>
          </a:p>
          <a:p>
            <a:pPr algn="l" eaLnBrk="1" hangingPunct="1"/>
            <a:r>
              <a:rPr lang="en-US" altLang="en-US" sz="800" b="0">
                <a:solidFill>
                  <a:schemeClr val="tx1"/>
                </a:solidFill>
                <a:latin typeface="Times New Roman" panose="02020603050405020304" pitchFamily="18" charset="0"/>
              </a:rPr>
              <a:t>  </a:t>
            </a:r>
          </a:p>
        </p:txBody>
      </p:sp>
      <p:sp>
        <p:nvSpPr>
          <p:cNvPr id="205827" name="Rectangle 2"/>
          <p:cNvSpPr>
            <a:spLocks noGrp="1" noRot="1" noChangeAspect="1" noChangeArrowheads="1" noTextEdit="1"/>
          </p:cNvSpPr>
          <p:nvPr>
            <p:ph type="sldImg"/>
          </p:nvPr>
        </p:nvSpPr>
        <p:spPr>
          <a:xfrm>
            <a:off x="-1516063" y="247650"/>
            <a:ext cx="7643813" cy="5734050"/>
          </a:xfrm>
          <a:ln/>
        </p:spPr>
      </p:sp>
      <p:sp>
        <p:nvSpPr>
          <p:cNvPr id="205828" name="Rectangle 3"/>
          <p:cNvSpPr>
            <a:spLocks noGrp="1" noChangeArrowheads="1"/>
          </p:cNvSpPr>
          <p:nvPr>
            <p:ph type="body" idx="1"/>
          </p:nvPr>
        </p:nvSpPr>
        <p:spPr>
          <a:xfrm>
            <a:off x="4700588" y="261938"/>
            <a:ext cx="2112962" cy="82756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466823997"/>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8"/>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949325"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949325"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949325"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949325"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r>
              <a:rPr lang="en-US" altLang="en-US" b="0" i="0">
                <a:solidFill>
                  <a:schemeClr val="tx1"/>
                </a:solidFill>
              </a:rPr>
              <a:t>© 2007 Carnegie Mellon University</a:t>
            </a:r>
          </a:p>
          <a:p>
            <a:pPr algn="l" eaLnBrk="1" hangingPunct="1"/>
            <a:r>
              <a:rPr lang="en-US" altLang="en-US" sz="800" b="0">
                <a:solidFill>
                  <a:schemeClr val="tx1"/>
                </a:solidFill>
                <a:latin typeface="Times New Roman" panose="02020603050405020304" pitchFamily="18" charset="0"/>
              </a:rPr>
              <a:t>  </a:t>
            </a:r>
          </a:p>
        </p:txBody>
      </p:sp>
      <p:sp>
        <p:nvSpPr>
          <p:cNvPr id="207875" name="Rectangle 2"/>
          <p:cNvSpPr>
            <a:spLocks noGrp="1" noRot="1" noChangeAspect="1" noChangeArrowheads="1" noTextEdit="1"/>
          </p:cNvSpPr>
          <p:nvPr>
            <p:ph type="sldImg"/>
          </p:nvPr>
        </p:nvSpPr>
        <p:spPr>
          <a:xfrm>
            <a:off x="-1516063" y="247650"/>
            <a:ext cx="7643813" cy="5734050"/>
          </a:xfrm>
          <a:ln/>
        </p:spPr>
      </p:sp>
      <p:sp>
        <p:nvSpPr>
          <p:cNvPr id="207876" name="Rectangle 3"/>
          <p:cNvSpPr>
            <a:spLocks noGrp="1" noChangeArrowheads="1"/>
          </p:cNvSpPr>
          <p:nvPr>
            <p:ph type="body" idx="1"/>
          </p:nvPr>
        </p:nvSpPr>
        <p:spPr>
          <a:xfrm>
            <a:off x="4700588" y="261938"/>
            <a:ext cx="2112962" cy="82756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1055497966"/>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Rectangle 8"/>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949325"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949325"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949325"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949325"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r>
              <a:rPr lang="en-US" altLang="en-US" b="0" i="0">
                <a:solidFill>
                  <a:schemeClr val="tx1"/>
                </a:solidFill>
              </a:rPr>
              <a:t>© 2007 Carnegie Mellon University</a:t>
            </a:r>
          </a:p>
          <a:p>
            <a:pPr algn="l" eaLnBrk="1" hangingPunct="1"/>
            <a:r>
              <a:rPr lang="en-US" altLang="en-US" sz="800" b="0">
                <a:solidFill>
                  <a:schemeClr val="tx1"/>
                </a:solidFill>
                <a:latin typeface="Times New Roman" panose="02020603050405020304" pitchFamily="18" charset="0"/>
              </a:rPr>
              <a:t>  </a:t>
            </a:r>
          </a:p>
        </p:txBody>
      </p:sp>
      <p:sp>
        <p:nvSpPr>
          <p:cNvPr id="208899" name="Rectangle 2"/>
          <p:cNvSpPr>
            <a:spLocks noGrp="1" noRot="1" noChangeAspect="1" noChangeArrowheads="1" noTextEdit="1"/>
          </p:cNvSpPr>
          <p:nvPr>
            <p:ph type="sldImg"/>
          </p:nvPr>
        </p:nvSpPr>
        <p:spPr>
          <a:xfrm>
            <a:off x="-1516063" y="247650"/>
            <a:ext cx="7643813" cy="5734050"/>
          </a:xfrm>
          <a:ln/>
        </p:spPr>
      </p:sp>
      <p:sp>
        <p:nvSpPr>
          <p:cNvPr id="208900" name="Rectangle 3"/>
          <p:cNvSpPr>
            <a:spLocks noGrp="1" noChangeArrowheads="1"/>
          </p:cNvSpPr>
          <p:nvPr>
            <p:ph type="body" idx="1"/>
          </p:nvPr>
        </p:nvSpPr>
        <p:spPr>
          <a:xfrm>
            <a:off x="4700588" y="261938"/>
            <a:ext cx="2112962" cy="82756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965820864"/>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Of all the models for D/KSLOC presented here, which would you use for prediction? This would require an assessment of the adjusted</a:t>
            </a:r>
            <a:r>
              <a:rPr lang="en-US" baseline="0" dirty="0"/>
              <a:t> R-</a:t>
            </a:r>
            <a:r>
              <a:rPr lang="en-US" baseline="0" dirty="0" err="1"/>
              <a:t>squareds</a:t>
            </a:r>
            <a:r>
              <a:rPr lang="en-US" baseline="0" dirty="0"/>
              <a:t> and </a:t>
            </a:r>
            <a:r>
              <a:rPr lang="en-US" dirty="0"/>
              <a:t> the prediction interval plots for the continuous variables</a:t>
            </a:r>
            <a:r>
              <a:rPr lang="en-US" baseline="0" dirty="0"/>
              <a:t> </a:t>
            </a:r>
            <a:r>
              <a:rPr lang="en-US" dirty="0"/>
              <a:t>(not the confidence</a:t>
            </a:r>
            <a:r>
              <a:rPr lang="en-US" baseline="0" dirty="0"/>
              <a:t> interval plots) - </a:t>
            </a:r>
            <a:r>
              <a:rPr lang="en-US" dirty="0"/>
              <a:t>which are most easily</a:t>
            </a:r>
            <a:r>
              <a:rPr lang="en-US" baseline="0" dirty="0"/>
              <a:t> generated using Stat &gt; Regression &gt; Fitted Line Plot. You can store the predicted Ys and their residuals.</a:t>
            </a:r>
          </a:p>
          <a:p>
            <a:r>
              <a:rPr lang="en-US" baseline="0"/>
              <a:t>Also remember to use the Predict subcommand on the Fit Regression Model menu.</a:t>
            </a:r>
            <a:endParaRPr lang="en-US" dirty="0"/>
          </a:p>
        </p:txBody>
      </p:sp>
      <p:sp>
        <p:nvSpPr>
          <p:cNvPr id="4" name="Footer Placeholder 3"/>
          <p:cNvSpPr>
            <a:spLocks noGrp="1"/>
          </p:cNvSpPr>
          <p:nvPr>
            <p:ph type="ftr" sz="quarter" idx="10"/>
          </p:nvPr>
        </p:nvSpPr>
        <p:spPr/>
        <p:txBody>
          <a:bodyPr/>
          <a:lstStyle/>
          <a:p>
            <a:pPr>
              <a:defRPr/>
            </a:pPr>
            <a:r>
              <a:rPr lang="en-US"/>
              <a:t>© 2007 Carnegie Mellon University</a:t>
            </a:r>
          </a:p>
          <a:p>
            <a:pPr>
              <a:defRPr/>
            </a:pPr>
            <a:r>
              <a:rPr lang="en-US"/>
              <a:t>  </a:t>
            </a:r>
          </a:p>
        </p:txBody>
      </p:sp>
    </p:spTree>
    <p:extLst>
      <p:ext uri="{BB962C8B-B14F-4D97-AF65-F5344CB8AC3E}">
        <p14:creationId xmlns:p14="http://schemas.microsoft.com/office/powerpoint/2010/main" val="4086953209"/>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4" name="Rectangle 8"/>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949325"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949325"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949325"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949325"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r>
              <a:rPr lang="en-US" altLang="en-US" b="0" i="0">
                <a:solidFill>
                  <a:schemeClr val="tx1"/>
                </a:solidFill>
              </a:rPr>
              <a:t>© 2007 Carnegie Mellon University</a:t>
            </a:r>
          </a:p>
          <a:p>
            <a:pPr algn="l" eaLnBrk="1" hangingPunct="1"/>
            <a:r>
              <a:rPr lang="en-US" altLang="en-US" sz="800" b="0">
                <a:solidFill>
                  <a:schemeClr val="tx1"/>
                </a:solidFill>
                <a:latin typeface="Times New Roman" panose="02020603050405020304" pitchFamily="18" charset="0"/>
              </a:rPr>
              <a:t>  </a:t>
            </a:r>
          </a:p>
        </p:txBody>
      </p:sp>
      <p:sp>
        <p:nvSpPr>
          <p:cNvPr id="212995" name="Rectangle 2"/>
          <p:cNvSpPr>
            <a:spLocks noGrp="1" noRot="1" noChangeAspect="1" noChangeArrowheads="1" noTextEdit="1"/>
          </p:cNvSpPr>
          <p:nvPr>
            <p:ph type="sldImg"/>
          </p:nvPr>
        </p:nvSpPr>
        <p:spPr>
          <a:ln/>
        </p:spPr>
      </p:sp>
      <p:sp>
        <p:nvSpPr>
          <p:cNvPr id="2129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692492993"/>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Rectangle 8"/>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949325"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949325"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949325"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949325"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r>
              <a:rPr lang="en-US" altLang="en-US" b="0" i="0">
                <a:solidFill>
                  <a:schemeClr val="tx1"/>
                </a:solidFill>
              </a:rPr>
              <a:t>© 2007 Carnegie Mellon University</a:t>
            </a:r>
          </a:p>
          <a:p>
            <a:pPr algn="l" eaLnBrk="1" hangingPunct="1"/>
            <a:r>
              <a:rPr lang="en-US" altLang="en-US" sz="800" b="0">
                <a:solidFill>
                  <a:schemeClr val="tx1"/>
                </a:solidFill>
                <a:latin typeface="Times New Roman" panose="02020603050405020304" pitchFamily="18" charset="0"/>
              </a:rPr>
              <a:t>  </a:t>
            </a:r>
          </a:p>
        </p:txBody>
      </p:sp>
      <p:sp>
        <p:nvSpPr>
          <p:cNvPr id="214019" name="Rectangle 2"/>
          <p:cNvSpPr>
            <a:spLocks noGrp="1" noRot="1" noChangeAspect="1" noChangeArrowheads="1" noTextEdit="1"/>
          </p:cNvSpPr>
          <p:nvPr>
            <p:ph type="sldImg"/>
          </p:nvPr>
        </p:nvSpPr>
        <p:spPr>
          <a:ln/>
        </p:spPr>
      </p:sp>
      <p:sp>
        <p:nvSpPr>
          <p:cNvPr id="2140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16872996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8"/>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325"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949325"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949325"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949325"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949325"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949325"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r>
              <a:rPr lang="en-US" altLang="en-US" b="0" i="0">
                <a:solidFill>
                  <a:schemeClr val="tx1"/>
                </a:solidFill>
              </a:rPr>
              <a:t>© 2007 Carnegie Mellon University</a:t>
            </a:r>
          </a:p>
          <a:p>
            <a:pPr algn="l" eaLnBrk="1" hangingPunct="1"/>
            <a:r>
              <a:rPr lang="en-US" altLang="en-US" sz="800" b="0">
                <a:solidFill>
                  <a:schemeClr val="tx1"/>
                </a:solidFill>
                <a:latin typeface="Times New Roman" panose="02020603050405020304" pitchFamily="18" charset="0"/>
              </a:rPr>
              <a:t>  </a:t>
            </a:r>
          </a:p>
        </p:txBody>
      </p:sp>
      <p:sp>
        <p:nvSpPr>
          <p:cNvPr id="134147" name="Rectangle 2"/>
          <p:cNvSpPr>
            <a:spLocks noGrp="1" noRot="1" noChangeAspect="1" noChangeArrowheads="1" noTextEdit="1"/>
          </p:cNvSpPr>
          <p:nvPr>
            <p:ph type="sldImg"/>
          </p:nvPr>
        </p:nvSpPr>
        <p:spPr>
          <a:xfrm>
            <a:off x="-1519238" y="247650"/>
            <a:ext cx="7643813" cy="5734050"/>
          </a:xfrm>
          <a:ln/>
        </p:spPr>
      </p:sp>
      <p:sp>
        <p:nvSpPr>
          <p:cNvPr id="134148" name="Rectangle 3"/>
          <p:cNvSpPr>
            <a:spLocks noGrp="1" noChangeArrowheads="1"/>
          </p:cNvSpPr>
          <p:nvPr>
            <p:ph type="body" idx="1"/>
          </p:nvPr>
        </p:nvSpPr>
        <p:spPr>
          <a:xfrm>
            <a:off x="4700588" y="261938"/>
            <a:ext cx="2112962" cy="82756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60071295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bwMode="gray">
      <p:bgPr>
        <a:solidFill>
          <a:schemeClr val="bg1"/>
        </a:solidFill>
        <a:effectLst/>
      </p:bgPr>
    </p:bg>
    <p:spTree>
      <p:nvGrpSpPr>
        <p:cNvPr id="1" name=""/>
        <p:cNvGrpSpPr/>
        <p:nvPr/>
      </p:nvGrpSpPr>
      <p:grpSpPr>
        <a:xfrm>
          <a:off x="0" y="0"/>
          <a:ext cx="0" cy="0"/>
          <a:chOff x="0" y="0"/>
          <a:chExt cx="0" cy="0"/>
        </a:xfrm>
      </p:grpSpPr>
      <p:grpSp>
        <p:nvGrpSpPr>
          <p:cNvPr id="4" name="Group 64"/>
          <p:cNvGrpSpPr>
            <a:grpSpLocks noChangeAspect="1"/>
          </p:cNvGrpSpPr>
          <p:nvPr/>
        </p:nvGrpSpPr>
        <p:grpSpPr bwMode="auto">
          <a:xfrm>
            <a:off x="20638" y="17463"/>
            <a:ext cx="2687637" cy="4040187"/>
            <a:chOff x="13" y="15"/>
            <a:chExt cx="2741" cy="3858"/>
          </a:xfrm>
        </p:grpSpPr>
        <p:sp>
          <p:nvSpPr>
            <p:cNvPr id="5" name="Freeform 26"/>
            <p:cNvSpPr>
              <a:spLocks noChangeAspect="1"/>
            </p:cNvSpPr>
            <p:nvPr userDrawn="1"/>
          </p:nvSpPr>
          <p:spPr bwMode="auto">
            <a:xfrm>
              <a:off x="13" y="2190"/>
              <a:ext cx="1009" cy="97"/>
            </a:xfrm>
            <a:custGeom>
              <a:avLst/>
              <a:gdLst/>
              <a:ahLst/>
              <a:cxnLst>
                <a:cxn ang="0">
                  <a:pos x="1004" y="0"/>
                </a:cxn>
                <a:cxn ang="0">
                  <a:pos x="0" y="0"/>
                </a:cxn>
                <a:cxn ang="0">
                  <a:pos x="0" y="98"/>
                </a:cxn>
                <a:cxn ang="0">
                  <a:pos x="906" y="98"/>
                </a:cxn>
                <a:cxn ang="0">
                  <a:pos x="1004" y="0"/>
                </a:cxn>
              </a:cxnLst>
              <a:rect l="0" t="0" r="r" b="b"/>
              <a:pathLst>
                <a:path w="1004" h="98">
                  <a:moveTo>
                    <a:pt x="1004" y="0"/>
                  </a:moveTo>
                  <a:lnTo>
                    <a:pt x="0" y="0"/>
                  </a:lnTo>
                  <a:lnTo>
                    <a:pt x="0" y="98"/>
                  </a:lnTo>
                  <a:lnTo>
                    <a:pt x="906" y="98"/>
                  </a:lnTo>
                  <a:lnTo>
                    <a:pt x="1004" y="0"/>
                  </a:lnTo>
                  <a:close/>
                </a:path>
              </a:pathLst>
            </a:custGeom>
            <a:solidFill>
              <a:srgbClr val="3A4E84"/>
            </a:solidFill>
            <a:ln w="14351">
              <a:noFill/>
              <a:prstDash val="solid"/>
              <a:round/>
              <a:headEnd/>
              <a:tailEnd/>
            </a:ln>
          </p:spPr>
          <p:txBody>
            <a:bodyPr/>
            <a:lstStyle/>
            <a:p>
              <a:pPr>
                <a:defRPr/>
              </a:pPr>
              <a:endParaRPr lang="en-US">
                <a:latin typeface="Arial" charset="0"/>
              </a:endParaRPr>
            </a:p>
          </p:txBody>
        </p:sp>
        <p:sp>
          <p:nvSpPr>
            <p:cNvPr id="6" name="Freeform 27"/>
            <p:cNvSpPr>
              <a:spLocks noChangeAspect="1"/>
            </p:cNvSpPr>
            <p:nvPr userDrawn="1"/>
          </p:nvSpPr>
          <p:spPr bwMode="auto">
            <a:xfrm>
              <a:off x="13" y="1016"/>
              <a:ext cx="411" cy="100"/>
            </a:xfrm>
            <a:custGeom>
              <a:avLst/>
              <a:gdLst/>
              <a:ahLst/>
              <a:cxnLst>
                <a:cxn ang="0">
                  <a:pos x="311" y="0"/>
                </a:cxn>
                <a:cxn ang="0">
                  <a:pos x="0" y="0"/>
                </a:cxn>
                <a:cxn ang="0">
                  <a:pos x="0" y="98"/>
                </a:cxn>
                <a:cxn ang="0">
                  <a:pos x="409" y="98"/>
                </a:cxn>
                <a:cxn ang="0">
                  <a:pos x="311" y="0"/>
                </a:cxn>
              </a:cxnLst>
              <a:rect l="0" t="0" r="r" b="b"/>
              <a:pathLst>
                <a:path w="409" h="98">
                  <a:moveTo>
                    <a:pt x="311" y="0"/>
                  </a:moveTo>
                  <a:lnTo>
                    <a:pt x="0" y="0"/>
                  </a:lnTo>
                  <a:lnTo>
                    <a:pt x="0" y="98"/>
                  </a:lnTo>
                  <a:lnTo>
                    <a:pt x="409" y="98"/>
                  </a:lnTo>
                  <a:lnTo>
                    <a:pt x="311" y="0"/>
                  </a:lnTo>
                  <a:close/>
                </a:path>
              </a:pathLst>
            </a:custGeom>
            <a:solidFill>
              <a:srgbClr val="3A4E84"/>
            </a:solidFill>
            <a:ln w="14351">
              <a:noFill/>
              <a:prstDash val="solid"/>
              <a:round/>
              <a:headEnd/>
              <a:tailEnd/>
            </a:ln>
          </p:spPr>
          <p:txBody>
            <a:bodyPr/>
            <a:lstStyle/>
            <a:p>
              <a:pPr>
                <a:defRPr/>
              </a:pPr>
              <a:endParaRPr lang="en-US">
                <a:latin typeface="Arial" charset="0"/>
              </a:endParaRPr>
            </a:p>
          </p:txBody>
        </p:sp>
        <p:sp>
          <p:nvSpPr>
            <p:cNvPr id="7" name="Freeform 28"/>
            <p:cNvSpPr>
              <a:spLocks noChangeAspect="1"/>
            </p:cNvSpPr>
            <p:nvPr userDrawn="1"/>
          </p:nvSpPr>
          <p:spPr bwMode="auto">
            <a:xfrm>
              <a:off x="13" y="2789"/>
              <a:ext cx="419" cy="108"/>
            </a:xfrm>
            <a:custGeom>
              <a:avLst/>
              <a:gdLst/>
              <a:ahLst/>
              <a:cxnLst>
                <a:cxn ang="0">
                  <a:pos x="418" y="0"/>
                </a:cxn>
                <a:cxn ang="0">
                  <a:pos x="0" y="0"/>
                </a:cxn>
                <a:cxn ang="0">
                  <a:pos x="0" y="107"/>
                </a:cxn>
                <a:cxn ang="0">
                  <a:pos x="311" y="107"/>
                </a:cxn>
                <a:cxn ang="0">
                  <a:pos x="418" y="0"/>
                </a:cxn>
              </a:cxnLst>
              <a:rect l="0" t="0" r="r" b="b"/>
              <a:pathLst>
                <a:path w="418" h="107">
                  <a:moveTo>
                    <a:pt x="418" y="0"/>
                  </a:moveTo>
                  <a:lnTo>
                    <a:pt x="0" y="0"/>
                  </a:lnTo>
                  <a:lnTo>
                    <a:pt x="0" y="107"/>
                  </a:lnTo>
                  <a:lnTo>
                    <a:pt x="311" y="107"/>
                  </a:lnTo>
                  <a:lnTo>
                    <a:pt x="418" y="0"/>
                  </a:lnTo>
                  <a:close/>
                </a:path>
              </a:pathLst>
            </a:custGeom>
            <a:solidFill>
              <a:srgbClr val="3A4E84"/>
            </a:solidFill>
            <a:ln w="14351">
              <a:noFill/>
              <a:prstDash val="solid"/>
              <a:round/>
              <a:headEnd/>
              <a:tailEnd/>
            </a:ln>
          </p:spPr>
          <p:txBody>
            <a:bodyPr/>
            <a:lstStyle/>
            <a:p>
              <a:pPr>
                <a:defRPr/>
              </a:pPr>
              <a:endParaRPr lang="en-US">
                <a:latin typeface="Arial" charset="0"/>
              </a:endParaRPr>
            </a:p>
          </p:txBody>
        </p:sp>
        <p:sp>
          <p:nvSpPr>
            <p:cNvPr id="8" name="Freeform 29"/>
            <p:cNvSpPr>
              <a:spLocks noChangeAspect="1"/>
            </p:cNvSpPr>
            <p:nvPr userDrawn="1"/>
          </p:nvSpPr>
          <p:spPr bwMode="auto">
            <a:xfrm>
              <a:off x="13" y="1599"/>
              <a:ext cx="1009" cy="99"/>
            </a:xfrm>
            <a:custGeom>
              <a:avLst/>
              <a:gdLst/>
              <a:ahLst/>
              <a:cxnLst>
                <a:cxn ang="0">
                  <a:pos x="906" y="0"/>
                </a:cxn>
                <a:cxn ang="0">
                  <a:pos x="0" y="0"/>
                </a:cxn>
                <a:cxn ang="0">
                  <a:pos x="0" y="98"/>
                </a:cxn>
                <a:cxn ang="0">
                  <a:pos x="1004" y="98"/>
                </a:cxn>
                <a:cxn ang="0">
                  <a:pos x="906" y="0"/>
                </a:cxn>
              </a:cxnLst>
              <a:rect l="0" t="0" r="r" b="b"/>
              <a:pathLst>
                <a:path w="1004" h="98">
                  <a:moveTo>
                    <a:pt x="906" y="0"/>
                  </a:moveTo>
                  <a:lnTo>
                    <a:pt x="0" y="0"/>
                  </a:lnTo>
                  <a:lnTo>
                    <a:pt x="0" y="98"/>
                  </a:lnTo>
                  <a:lnTo>
                    <a:pt x="1004" y="98"/>
                  </a:lnTo>
                  <a:lnTo>
                    <a:pt x="906" y="0"/>
                  </a:lnTo>
                  <a:close/>
                </a:path>
              </a:pathLst>
            </a:custGeom>
            <a:solidFill>
              <a:srgbClr val="3A4E84"/>
            </a:solidFill>
            <a:ln w="14351">
              <a:noFill/>
              <a:prstDash val="solid"/>
              <a:round/>
              <a:headEnd/>
              <a:tailEnd/>
            </a:ln>
          </p:spPr>
          <p:txBody>
            <a:bodyPr/>
            <a:lstStyle/>
            <a:p>
              <a:pPr>
                <a:defRPr/>
              </a:pPr>
              <a:endParaRPr lang="en-US">
                <a:latin typeface="Arial" charset="0"/>
              </a:endParaRPr>
            </a:p>
          </p:txBody>
        </p:sp>
        <p:sp>
          <p:nvSpPr>
            <p:cNvPr id="9" name="Freeform 30"/>
            <p:cNvSpPr>
              <a:spLocks noChangeAspect="1"/>
            </p:cNvSpPr>
            <p:nvPr userDrawn="1"/>
          </p:nvSpPr>
          <p:spPr bwMode="auto">
            <a:xfrm>
              <a:off x="13" y="1222"/>
              <a:ext cx="2276" cy="288"/>
            </a:xfrm>
            <a:custGeom>
              <a:avLst/>
              <a:gdLst/>
              <a:ahLst/>
              <a:cxnLst>
                <a:cxn ang="0">
                  <a:pos x="0" y="285"/>
                </a:cxn>
                <a:cxn ang="0">
                  <a:pos x="2266" y="285"/>
                </a:cxn>
                <a:cxn ang="0">
                  <a:pos x="1982" y="0"/>
                </a:cxn>
                <a:cxn ang="0">
                  <a:pos x="0" y="0"/>
                </a:cxn>
                <a:cxn ang="0">
                  <a:pos x="0" y="285"/>
                </a:cxn>
              </a:cxnLst>
              <a:rect l="0" t="0" r="r" b="b"/>
              <a:pathLst>
                <a:path w="2266" h="285">
                  <a:moveTo>
                    <a:pt x="0" y="285"/>
                  </a:moveTo>
                  <a:lnTo>
                    <a:pt x="2266" y="285"/>
                  </a:lnTo>
                  <a:lnTo>
                    <a:pt x="1982" y="0"/>
                  </a:lnTo>
                  <a:lnTo>
                    <a:pt x="0" y="0"/>
                  </a:lnTo>
                  <a:lnTo>
                    <a:pt x="0" y="285"/>
                  </a:lnTo>
                  <a:close/>
                </a:path>
              </a:pathLst>
            </a:custGeom>
            <a:solidFill>
              <a:srgbClr val="3A4E84"/>
            </a:solidFill>
            <a:ln w="14351">
              <a:noFill/>
              <a:prstDash val="solid"/>
              <a:round/>
              <a:headEnd/>
              <a:tailEnd/>
            </a:ln>
          </p:spPr>
          <p:txBody>
            <a:bodyPr/>
            <a:lstStyle/>
            <a:p>
              <a:pPr>
                <a:defRPr/>
              </a:pPr>
              <a:endParaRPr lang="en-US">
                <a:latin typeface="Arial" charset="0"/>
              </a:endParaRPr>
            </a:p>
          </p:txBody>
        </p:sp>
        <p:sp>
          <p:nvSpPr>
            <p:cNvPr id="10" name="Freeform 31"/>
            <p:cNvSpPr>
              <a:spLocks noChangeAspect="1"/>
            </p:cNvSpPr>
            <p:nvPr userDrawn="1"/>
          </p:nvSpPr>
          <p:spPr bwMode="auto">
            <a:xfrm>
              <a:off x="13" y="2395"/>
              <a:ext cx="2286" cy="287"/>
            </a:xfrm>
            <a:custGeom>
              <a:avLst/>
              <a:gdLst/>
              <a:ahLst/>
              <a:cxnLst>
                <a:cxn ang="0">
                  <a:pos x="0" y="285"/>
                </a:cxn>
                <a:cxn ang="0">
                  <a:pos x="1991" y="285"/>
                </a:cxn>
                <a:cxn ang="0">
                  <a:pos x="2275" y="0"/>
                </a:cxn>
                <a:cxn ang="0">
                  <a:pos x="0" y="0"/>
                </a:cxn>
                <a:cxn ang="0">
                  <a:pos x="0" y="285"/>
                </a:cxn>
              </a:cxnLst>
              <a:rect l="0" t="0" r="r" b="b"/>
              <a:pathLst>
                <a:path w="2275" h="285">
                  <a:moveTo>
                    <a:pt x="0" y="285"/>
                  </a:moveTo>
                  <a:lnTo>
                    <a:pt x="1991" y="285"/>
                  </a:lnTo>
                  <a:lnTo>
                    <a:pt x="2275" y="0"/>
                  </a:lnTo>
                  <a:lnTo>
                    <a:pt x="0" y="0"/>
                  </a:lnTo>
                  <a:lnTo>
                    <a:pt x="0" y="285"/>
                  </a:lnTo>
                  <a:close/>
                </a:path>
              </a:pathLst>
            </a:custGeom>
            <a:solidFill>
              <a:srgbClr val="3A4E84"/>
            </a:solidFill>
            <a:ln w="14351">
              <a:noFill/>
              <a:prstDash val="solid"/>
              <a:round/>
              <a:headEnd/>
              <a:tailEnd/>
            </a:ln>
          </p:spPr>
          <p:txBody>
            <a:bodyPr/>
            <a:lstStyle/>
            <a:p>
              <a:pPr>
                <a:defRPr/>
              </a:pPr>
              <a:endParaRPr lang="en-US">
                <a:latin typeface="Arial" charset="0"/>
              </a:endParaRPr>
            </a:p>
          </p:txBody>
        </p:sp>
        <p:sp>
          <p:nvSpPr>
            <p:cNvPr id="11" name="Freeform 32"/>
            <p:cNvSpPr>
              <a:spLocks noChangeAspect="1"/>
            </p:cNvSpPr>
            <p:nvPr userDrawn="1"/>
          </p:nvSpPr>
          <p:spPr bwMode="auto">
            <a:xfrm>
              <a:off x="13" y="1805"/>
              <a:ext cx="2741" cy="285"/>
            </a:xfrm>
            <a:custGeom>
              <a:avLst/>
              <a:gdLst/>
              <a:ahLst/>
              <a:cxnLst>
                <a:cxn ang="0">
                  <a:pos x="2586" y="0"/>
                </a:cxn>
                <a:cxn ang="0">
                  <a:pos x="0" y="0"/>
                </a:cxn>
                <a:cxn ang="0">
                  <a:pos x="0" y="285"/>
                </a:cxn>
                <a:cxn ang="0">
                  <a:pos x="2586" y="285"/>
                </a:cxn>
                <a:cxn ang="0">
                  <a:pos x="2728" y="142"/>
                </a:cxn>
                <a:cxn ang="0">
                  <a:pos x="2586" y="0"/>
                </a:cxn>
              </a:cxnLst>
              <a:rect l="0" t="0" r="r" b="b"/>
              <a:pathLst>
                <a:path w="2728" h="285">
                  <a:moveTo>
                    <a:pt x="2586" y="0"/>
                  </a:moveTo>
                  <a:lnTo>
                    <a:pt x="0" y="0"/>
                  </a:lnTo>
                  <a:lnTo>
                    <a:pt x="0" y="285"/>
                  </a:lnTo>
                  <a:lnTo>
                    <a:pt x="2586" y="285"/>
                  </a:lnTo>
                  <a:lnTo>
                    <a:pt x="2728" y="142"/>
                  </a:lnTo>
                  <a:lnTo>
                    <a:pt x="2586" y="0"/>
                  </a:lnTo>
                  <a:close/>
                </a:path>
              </a:pathLst>
            </a:custGeom>
            <a:solidFill>
              <a:srgbClr val="3A4E84"/>
            </a:solidFill>
            <a:ln w="14351">
              <a:noFill/>
              <a:prstDash val="solid"/>
              <a:round/>
              <a:headEnd/>
              <a:tailEnd/>
            </a:ln>
          </p:spPr>
          <p:txBody>
            <a:bodyPr/>
            <a:lstStyle/>
            <a:p>
              <a:pPr>
                <a:defRPr/>
              </a:pPr>
              <a:endParaRPr lang="en-US">
                <a:latin typeface="Arial" charset="0"/>
              </a:endParaRPr>
            </a:p>
          </p:txBody>
        </p:sp>
        <p:sp>
          <p:nvSpPr>
            <p:cNvPr id="12" name="Freeform 33"/>
            <p:cNvSpPr>
              <a:spLocks noChangeAspect="1"/>
            </p:cNvSpPr>
            <p:nvPr userDrawn="1"/>
          </p:nvSpPr>
          <p:spPr bwMode="auto">
            <a:xfrm>
              <a:off x="13" y="2994"/>
              <a:ext cx="1679" cy="287"/>
            </a:xfrm>
            <a:custGeom>
              <a:avLst/>
              <a:gdLst/>
              <a:ahLst/>
              <a:cxnLst>
                <a:cxn ang="0">
                  <a:pos x="0" y="285"/>
                </a:cxn>
                <a:cxn ang="0">
                  <a:pos x="1386" y="285"/>
                </a:cxn>
                <a:cxn ang="0">
                  <a:pos x="1671" y="0"/>
                </a:cxn>
                <a:cxn ang="0">
                  <a:pos x="0" y="0"/>
                </a:cxn>
                <a:cxn ang="0">
                  <a:pos x="0" y="285"/>
                </a:cxn>
              </a:cxnLst>
              <a:rect l="0" t="0" r="r" b="b"/>
              <a:pathLst>
                <a:path w="1671" h="285">
                  <a:moveTo>
                    <a:pt x="0" y="285"/>
                  </a:moveTo>
                  <a:lnTo>
                    <a:pt x="1386" y="285"/>
                  </a:lnTo>
                  <a:lnTo>
                    <a:pt x="1671" y="0"/>
                  </a:lnTo>
                  <a:lnTo>
                    <a:pt x="0" y="0"/>
                  </a:lnTo>
                  <a:lnTo>
                    <a:pt x="0" y="285"/>
                  </a:lnTo>
                  <a:close/>
                </a:path>
              </a:pathLst>
            </a:custGeom>
            <a:solidFill>
              <a:srgbClr val="3A4E84"/>
            </a:solidFill>
            <a:ln w="14351">
              <a:noFill/>
              <a:prstDash val="solid"/>
              <a:round/>
              <a:headEnd/>
              <a:tailEnd/>
            </a:ln>
          </p:spPr>
          <p:txBody>
            <a:bodyPr/>
            <a:lstStyle/>
            <a:p>
              <a:pPr>
                <a:defRPr/>
              </a:pPr>
              <a:endParaRPr lang="en-US">
                <a:latin typeface="Arial" charset="0"/>
              </a:endParaRPr>
            </a:p>
          </p:txBody>
        </p:sp>
        <p:sp>
          <p:nvSpPr>
            <p:cNvPr id="13" name="Freeform 34"/>
            <p:cNvSpPr>
              <a:spLocks noChangeAspect="1"/>
            </p:cNvSpPr>
            <p:nvPr userDrawn="1"/>
          </p:nvSpPr>
          <p:spPr bwMode="auto">
            <a:xfrm>
              <a:off x="13" y="3588"/>
              <a:ext cx="1072" cy="285"/>
            </a:xfrm>
            <a:custGeom>
              <a:avLst/>
              <a:gdLst/>
              <a:ahLst/>
              <a:cxnLst>
                <a:cxn ang="0">
                  <a:pos x="0" y="284"/>
                </a:cxn>
                <a:cxn ang="0">
                  <a:pos x="782" y="284"/>
                </a:cxn>
                <a:cxn ang="0">
                  <a:pos x="1066" y="0"/>
                </a:cxn>
                <a:cxn ang="0">
                  <a:pos x="0" y="0"/>
                </a:cxn>
                <a:cxn ang="0">
                  <a:pos x="0" y="284"/>
                </a:cxn>
              </a:cxnLst>
              <a:rect l="0" t="0" r="r" b="b"/>
              <a:pathLst>
                <a:path w="1066" h="284">
                  <a:moveTo>
                    <a:pt x="0" y="284"/>
                  </a:moveTo>
                  <a:lnTo>
                    <a:pt x="782" y="284"/>
                  </a:lnTo>
                  <a:lnTo>
                    <a:pt x="1066" y="0"/>
                  </a:lnTo>
                  <a:lnTo>
                    <a:pt x="0" y="0"/>
                  </a:lnTo>
                  <a:lnTo>
                    <a:pt x="0" y="284"/>
                  </a:lnTo>
                  <a:close/>
                </a:path>
              </a:pathLst>
            </a:custGeom>
            <a:solidFill>
              <a:srgbClr val="3A4E84"/>
            </a:solidFill>
            <a:ln w="14351">
              <a:noFill/>
              <a:prstDash val="solid"/>
              <a:round/>
              <a:headEnd/>
              <a:tailEnd/>
            </a:ln>
          </p:spPr>
          <p:txBody>
            <a:bodyPr/>
            <a:lstStyle/>
            <a:p>
              <a:pPr>
                <a:defRPr/>
              </a:pPr>
              <a:endParaRPr lang="en-US">
                <a:latin typeface="Arial" charset="0"/>
              </a:endParaRPr>
            </a:p>
          </p:txBody>
        </p:sp>
        <p:sp>
          <p:nvSpPr>
            <p:cNvPr id="14" name="Freeform 35"/>
            <p:cNvSpPr>
              <a:spLocks noChangeAspect="1"/>
            </p:cNvSpPr>
            <p:nvPr userDrawn="1"/>
          </p:nvSpPr>
          <p:spPr bwMode="auto">
            <a:xfrm>
              <a:off x="13" y="15"/>
              <a:ext cx="1090" cy="287"/>
            </a:xfrm>
            <a:custGeom>
              <a:avLst/>
              <a:gdLst/>
              <a:ahLst/>
              <a:cxnLst>
                <a:cxn ang="0">
                  <a:pos x="0" y="285"/>
                </a:cxn>
                <a:cxn ang="0">
                  <a:pos x="1084" y="285"/>
                </a:cxn>
                <a:cxn ang="0">
                  <a:pos x="800" y="0"/>
                </a:cxn>
                <a:cxn ang="0">
                  <a:pos x="0" y="0"/>
                </a:cxn>
                <a:cxn ang="0">
                  <a:pos x="0" y="285"/>
                </a:cxn>
              </a:cxnLst>
              <a:rect l="0" t="0" r="r" b="b"/>
              <a:pathLst>
                <a:path w="1084" h="285">
                  <a:moveTo>
                    <a:pt x="0" y="285"/>
                  </a:moveTo>
                  <a:lnTo>
                    <a:pt x="1084" y="285"/>
                  </a:lnTo>
                  <a:lnTo>
                    <a:pt x="800" y="0"/>
                  </a:lnTo>
                  <a:lnTo>
                    <a:pt x="0" y="0"/>
                  </a:lnTo>
                  <a:lnTo>
                    <a:pt x="0" y="285"/>
                  </a:lnTo>
                  <a:close/>
                </a:path>
              </a:pathLst>
            </a:custGeom>
            <a:solidFill>
              <a:srgbClr val="3A4E84"/>
            </a:solidFill>
            <a:ln w="14351">
              <a:noFill/>
              <a:prstDash val="solid"/>
              <a:round/>
              <a:headEnd/>
              <a:tailEnd/>
            </a:ln>
          </p:spPr>
          <p:txBody>
            <a:bodyPr/>
            <a:lstStyle/>
            <a:p>
              <a:pPr>
                <a:defRPr/>
              </a:pPr>
              <a:endParaRPr lang="en-US">
                <a:latin typeface="Arial" charset="0"/>
              </a:endParaRPr>
            </a:p>
          </p:txBody>
        </p:sp>
        <p:sp>
          <p:nvSpPr>
            <p:cNvPr id="15" name="Freeform 36"/>
            <p:cNvSpPr>
              <a:spLocks noChangeAspect="1"/>
            </p:cNvSpPr>
            <p:nvPr userDrawn="1"/>
          </p:nvSpPr>
          <p:spPr bwMode="auto">
            <a:xfrm>
              <a:off x="13" y="614"/>
              <a:ext cx="1689" cy="287"/>
            </a:xfrm>
            <a:custGeom>
              <a:avLst/>
              <a:gdLst/>
              <a:ahLst/>
              <a:cxnLst>
                <a:cxn ang="0">
                  <a:pos x="0" y="285"/>
                </a:cxn>
                <a:cxn ang="0">
                  <a:pos x="1680" y="285"/>
                </a:cxn>
                <a:cxn ang="0">
                  <a:pos x="1395" y="0"/>
                </a:cxn>
                <a:cxn ang="0">
                  <a:pos x="0" y="0"/>
                </a:cxn>
                <a:cxn ang="0">
                  <a:pos x="0" y="285"/>
                </a:cxn>
              </a:cxnLst>
              <a:rect l="0" t="0" r="r" b="b"/>
              <a:pathLst>
                <a:path w="1680" h="285">
                  <a:moveTo>
                    <a:pt x="0" y="285"/>
                  </a:moveTo>
                  <a:lnTo>
                    <a:pt x="1680" y="285"/>
                  </a:lnTo>
                  <a:lnTo>
                    <a:pt x="1395" y="0"/>
                  </a:lnTo>
                  <a:lnTo>
                    <a:pt x="0" y="0"/>
                  </a:lnTo>
                  <a:lnTo>
                    <a:pt x="0" y="285"/>
                  </a:lnTo>
                  <a:close/>
                </a:path>
              </a:pathLst>
            </a:custGeom>
            <a:solidFill>
              <a:srgbClr val="3A4E84"/>
            </a:solidFill>
            <a:ln w="14351">
              <a:noFill/>
              <a:prstDash val="solid"/>
              <a:round/>
              <a:headEnd/>
              <a:tailEnd/>
            </a:ln>
          </p:spPr>
          <p:txBody>
            <a:bodyPr/>
            <a:lstStyle/>
            <a:p>
              <a:pPr>
                <a:defRPr/>
              </a:pPr>
              <a:endParaRPr lang="en-US">
                <a:latin typeface="Arial" charset="0"/>
              </a:endParaRPr>
            </a:p>
          </p:txBody>
        </p:sp>
      </p:grpSp>
      <p:sp>
        <p:nvSpPr>
          <p:cNvPr id="16" name="Line 40"/>
          <p:cNvSpPr>
            <a:spLocks noChangeShapeType="1"/>
          </p:cNvSpPr>
          <p:nvPr/>
        </p:nvSpPr>
        <p:spPr bwMode="auto">
          <a:xfrm>
            <a:off x="0" y="6475413"/>
            <a:ext cx="9144000" cy="1587"/>
          </a:xfrm>
          <a:prstGeom prst="line">
            <a:avLst/>
          </a:prstGeom>
          <a:noFill/>
          <a:ln w="6350">
            <a:solidFill>
              <a:schemeClr val="bg2"/>
            </a:solidFill>
            <a:round/>
            <a:headEnd/>
            <a:tailEnd/>
          </a:ln>
          <a:effectLst/>
        </p:spPr>
        <p:txBody>
          <a:bodyPr wrap="none" lIns="0" tIns="0" anchor="ctr"/>
          <a:lstStyle/>
          <a:p>
            <a:pPr>
              <a:defRPr/>
            </a:pPr>
            <a:endParaRPr lang="en-US">
              <a:latin typeface="Arial" charset="0"/>
            </a:endParaRPr>
          </a:p>
        </p:txBody>
      </p:sp>
      <p:sp>
        <p:nvSpPr>
          <p:cNvPr id="17" name="Line 65"/>
          <p:cNvSpPr>
            <a:spLocks noChangeShapeType="1"/>
          </p:cNvSpPr>
          <p:nvPr/>
        </p:nvSpPr>
        <p:spPr bwMode="auto">
          <a:xfrm>
            <a:off x="0" y="4075113"/>
            <a:ext cx="9144000" cy="1587"/>
          </a:xfrm>
          <a:prstGeom prst="line">
            <a:avLst/>
          </a:prstGeom>
          <a:noFill/>
          <a:ln w="6350">
            <a:solidFill>
              <a:schemeClr val="bg2"/>
            </a:solidFill>
            <a:round/>
            <a:headEnd/>
            <a:tailEnd/>
          </a:ln>
          <a:effectLst/>
        </p:spPr>
        <p:txBody>
          <a:bodyPr wrap="none" lIns="0" tIns="0" anchor="ctr"/>
          <a:lstStyle/>
          <a:p>
            <a:pPr>
              <a:defRPr/>
            </a:pPr>
            <a:endParaRPr lang="en-US">
              <a:latin typeface="Arial" charset="0"/>
            </a:endParaRPr>
          </a:p>
        </p:txBody>
      </p:sp>
      <p:sp>
        <p:nvSpPr>
          <p:cNvPr id="18" name="Rectangle 70"/>
          <p:cNvSpPr>
            <a:spLocks noChangeArrowheads="1"/>
          </p:cNvSpPr>
          <p:nvPr/>
        </p:nvSpPr>
        <p:spPr bwMode="auto">
          <a:xfrm>
            <a:off x="228600" y="6477000"/>
            <a:ext cx="8305800" cy="401638"/>
          </a:xfrm>
          <a:prstGeom prst="rect">
            <a:avLst/>
          </a:prstGeom>
          <a:noFill/>
          <a:ln w="9525">
            <a:noFill/>
            <a:miter lim="800000"/>
            <a:headEnd/>
            <a:tailEnd/>
          </a:ln>
          <a:effectLst/>
        </p:spPr>
        <p:txBody>
          <a:bodyPr lIns="92685" tIns="46342" rIns="92685" bIns="46342">
            <a:spAutoFit/>
          </a:bodyPr>
          <a:lstStyle/>
          <a:p>
            <a:pPr algn="l" defTabSz="811213" eaLnBrk="0" hangingPunct="0">
              <a:spcBef>
                <a:spcPct val="0"/>
              </a:spcBef>
              <a:defRPr/>
            </a:pPr>
            <a:r>
              <a:rPr lang="en-US" altLang="en-US" sz="1000" dirty="0">
                <a:solidFill>
                  <a:schemeClr val="tx1"/>
                </a:solidFill>
                <a:latin typeface="Arial" charset="0"/>
              </a:rPr>
              <a:t>Designing Products and Processes Using Six Sigma</a:t>
            </a:r>
            <a:r>
              <a:rPr lang="en-US" sz="1000" dirty="0">
                <a:solidFill>
                  <a:schemeClr val="tx1"/>
                </a:solidFill>
                <a:latin typeface="Arial" charset="0"/>
              </a:rPr>
              <a:t>, Module 3 Process Performance Modeling Using Spearman’s Correlation Coefficient, Chi-Square and Logistic Regression– v037</a:t>
            </a:r>
          </a:p>
        </p:txBody>
      </p:sp>
      <p:sp>
        <p:nvSpPr>
          <p:cNvPr id="19" name="Rectangle 72"/>
          <p:cNvSpPr>
            <a:spLocks noChangeArrowheads="1"/>
          </p:cNvSpPr>
          <p:nvPr/>
        </p:nvSpPr>
        <p:spPr bwMode="auto">
          <a:xfrm>
            <a:off x="495300" y="5584825"/>
            <a:ext cx="7491413" cy="663575"/>
          </a:xfrm>
          <a:prstGeom prst="rect">
            <a:avLst/>
          </a:prstGeom>
          <a:noFill/>
          <a:ln w="6350">
            <a:noFill/>
            <a:miter lim="800000"/>
            <a:headEnd/>
            <a:tailEnd/>
          </a:ln>
          <a:effectLst/>
        </p:spPr>
        <p:txBody>
          <a:bodyPr wrap="none" anchor="ctr">
            <a:spAutoFit/>
          </a:bodyPr>
          <a:lstStyle/>
          <a:p>
            <a:pPr marL="177800" indent="-177800" algn="l" eaLnBrk="0" hangingPunct="0">
              <a:lnSpc>
                <a:spcPct val="110000"/>
              </a:lnSpc>
              <a:spcBef>
                <a:spcPct val="0"/>
              </a:spcBef>
              <a:defRPr/>
            </a:pPr>
            <a:r>
              <a:rPr lang="en-US" sz="1200" dirty="0">
                <a:solidFill>
                  <a:schemeClr val="tx1"/>
                </a:solidFill>
                <a:latin typeface="Arial" charset="0"/>
              </a:rPr>
              <a:t>	Sponsored by the U.S. Department of Defense</a:t>
            </a:r>
          </a:p>
          <a:p>
            <a:pPr marL="177800" indent="-177800" algn="l" eaLnBrk="0" hangingPunct="0">
              <a:lnSpc>
                <a:spcPct val="110000"/>
              </a:lnSpc>
              <a:spcBef>
                <a:spcPct val="0"/>
              </a:spcBef>
              <a:defRPr/>
            </a:pPr>
            <a:r>
              <a:rPr lang="en-US" sz="1200" dirty="0">
                <a:solidFill>
                  <a:schemeClr val="tx1"/>
                </a:solidFill>
                <a:latin typeface="Arial" charset="0"/>
              </a:rPr>
              <a:t>© 	2015 by Carnegie Mellon University</a:t>
            </a:r>
            <a:endParaRPr lang="en-US" sz="1400" dirty="0">
              <a:solidFill>
                <a:schemeClr val="tx1"/>
              </a:solidFill>
              <a:latin typeface="Arial" charset="0"/>
            </a:endParaRPr>
          </a:p>
          <a:p>
            <a:pPr marL="177800" indent="-177800" algn="l" eaLnBrk="0" hangingPunct="0">
              <a:lnSpc>
                <a:spcPct val="110000"/>
              </a:lnSpc>
              <a:spcBef>
                <a:spcPct val="0"/>
              </a:spcBef>
              <a:defRPr/>
            </a:pPr>
            <a:r>
              <a:rPr lang="en-US" sz="1000" dirty="0">
                <a:solidFill>
                  <a:schemeClr val="tx1"/>
                </a:solidFill>
                <a:latin typeface="Arial" charset="0"/>
              </a:rPr>
              <a:t>	This material is approved  for public release.  Distribution is limited by the Software Engineering Institute to attendees.</a:t>
            </a:r>
            <a:endParaRPr lang="en-US" sz="2000" b="0" dirty="0">
              <a:solidFill>
                <a:schemeClr val="tx1"/>
              </a:solidFill>
              <a:latin typeface="Arial" charset="0"/>
            </a:endParaRPr>
          </a:p>
        </p:txBody>
      </p:sp>
      <p:pic>
        <p:nvPicPr>
          <p:cNvPr id="20" name="Picture 76" descr="SEI_CMU_1Line_Blk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67000" y="685800"/>
            <a:ext cx="5522913" cy="33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4" name="Rectangle 12"/>
          <p:cNvSpPr>
            <a:spLocks noGrp="1" noChangeArrowheads="1"/>
          </p:cNvSpPr>
          <p:nvPr>
            <p:ph type="ctrTitle"/>
          </p:nvPr>
        </p:nvSpPr>
        <p:spPr>
          <a:xfrm>
            <a:off x="3225800" y="1358900"/>
            <a:ext cx="5003800" cy="1690688"/>
          </a:xfrm>
        </p:spPr>
        <p:txBody>
          <a:bodyPr lIns="91440" tIns="45720" rIns="91440" bIns="45720"/>
          <a:lstStyle>
            <a:lvl1pPr>
              <a:lnSpc>
                <a:spcPct val="100000"/>
              </a:lnSpc>
              <a:defRPr sz="2600"/>
            </a:lvl1pPr>
          </a:lstStyle>
          <a:p>
            <a:r>
              <a:rPr lang="en-US"/>
              <a:t>Click to edit Master title style</a:t>
            </a:r>
          </a:p>
        </p:txBody>
      </p:sp>
      <p:sp>
        <p:nvSpPr>
          <p:cNvPr id="3145" name="Rectangle 73"/>
          <p:cNvSpPr>
            <a:spLocks noGrp="1" noChangeArrowheads="1"/>
          </p:cNvSpPr>
          <p:nvPr>
            <p:ph type="subTitle" sz="quarter" idx="1"/>
          </p:nvPr>
        </p:nvSpPr>
        <p:spPr bwMode="auto">
          <a:xfrm>
            <a:off x="3213100" y="3176588"/>
            <a:ext cx="5016500" cy="298450"/>
          </a:xfrm>
          <a:ln w="6350"/>
        </p:spPr>
        <p:txBody>
          <a:bodyPr lIns="91440" tIns="45720" rIns="91440" bIns="45720" anchor="ctr">
            <a:spAutoFit/>
          </a:bodyPr>
          <a:lstStyle>
            <a:lvl1pPr>
              <a:spcAft>
                <a:spcPct val="0"/>
              </a:spcAft>
              <a:tabLst>
                <a:tab pos="2463800" algn="l"/>
              </a:tabLst>
              <a:defRPr sz="1500" b="1"/>
            </a:lvl1pPr>
          </a:lstStyle>
          <a:p>
            <a:r>
              <a:rPr lang="en-US"/>
              <a:t>Click to edit Master subtitle style</a:t>
            </a:r>
          </a:p>
        </p:txBody>
      </p:sp>
    </p:spTree>
    <p:extLst>
      <p:ext uri="{BB962C8B-B14F-4D97-AF65-F5344CB8AC3E}">
        <p14:creationId xmlns:p14="http://schemas.microsoft.com/office/powerpoint/2010/main" val="2524180773"/>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77327619"/>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34163" y="546100"/>
            <a:ext cx="2125662" cy="55499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57175" y="546100"/>
            <a:ext cx="6224588" cy="55499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241761249"/>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72505132"/>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56109453"/>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04800" y="1447800"/>
            <a:ext cx="4151313"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08513" y="1447800"/>
            <a:ext cx="4151312"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84103265"/>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375888335"/>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3054435"/>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840819800"/>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841118994"/>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4084290622"/>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ltGray">
      <p:bgPr>
        <a:solidFill>
          <a:schemeClr val="bg1"/>
        </a:solidFill>
        <a:effectLst/>
      </p:bgPr>
    </p:bg>
    <p:spTree>
      <p:nvGrpSpPr>
        <p:cNvPr id="1" name=""/>
        <p:cNvGrpSpPr/>
        <p:nvPr/>
      </p:nvGrpSpPr>
      <p:grpSpPr>
        <a:xfrm>
          <a:off x="0" y="0"/>
          <a:ext cx="0" cy="0"/>
          <a:chOff x="0" y="0"/>
          <a:chExt cx="0" cy="0"/>
        </a:xfrm>
      </p:grpSpPr>
      <p:sp>
        <p:nvSpPr>
          <p:cNvPr id="1026" name="Rectangle 9"/>
          <p:cNvSpPr>
            <a:spLocks noGrp="1" noChangeArrowheads="1"/>
          </p:cNvSpPr>
          <p:nvPr>
            <p:ph type="body" idx="1"/>
          </p:nvPr>
        </p:nvSpPr>
        <p:spPr bwMode="gray">
          <a:xfrm>
            <a:off x="304800" y="1447800"/>
            <a:ext cx="8455025"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7" name="Rectangle 10"/>
          <p:cNvSpPr>
            <a:spLocks noGrp="1" noChangeArrowheads="1"/>
          </p:cNvSpPr>
          <p:nvPr>
            <p:ph type="title"/>
          </p:nvPr>
        </p:nvSpPr>
        <p:spPr bwMode="auto">
          <a:xfrm>
            <a:off x="257175" y="546100"/>
            <a:ext cx="8031163" cy="56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a:t>Click to edit Master title style</a:t>
            </a:r>
          </a:p>
        </p:txBody>
      </p:sp>
      <p:sp>
        <p:nvSpPr>
          <p:cNvPr id="1036" name="Line 12"/>
          <p:cNvSpPr>
            <a:spLocks noChangeShapeType="1"/>
          </p:cNvSpPr>
          <p:nvPr/>
        </p:nvSpPr>
        <p:spPr bwMode="auto">
          <a:xfrm>
            <a:off x="0" y="406400"/>
            <a:ext cx="9144000" cy="1588"/>
          </a:xfrm>
          <a:prstGeom prst="line">
            <a:avLst/>
          </a:prstGeom>
          <a:noFill/>
          <a:ln w="6350">
            <a:solidFill>
              <a:schemeClr val="bg2"/>
            </a:solidFill>
            <a:round/>
            <a:headEnd/>
            <a:tailEnd/>
          </a:ln>
          <a:effectLst/>
        </p:spPr>
        <p:txBody>
          <a:bodyPr wrap="none" lIns="0" tIns="0" anchor="ctr"/>
          <a:lstStyle/>
          <a:p>
            <a:pPr>
              <a:defRPr/>
            </a:pPr>
            <a:endParaRPr lang="en-US">
              <a:latin typeface="Arial" charset="0"/>
            </a:endParaRPr>
          </a:p>
        </p:txBody>
      </p:sp>
      <p:sp>
        <p:nvSpPr>
          <p:cNvPr id="1039" name="Rectangle 15"/>
          <p:cNvSpPr>
            <a:spLocks noChangeArrowheads="1"/>
          </p:cNvSpPr>
          <p:nvPr/>
        </p:nvSpPr>
        <p:spPr bwMode="ltGray">
          <a:xfrm>
            <a:off x="6248400" y="6575425"/>
            <a:ext cx="2355850" cy="214313"/>
          </a:xfrm>
          <a:prstGeom prst="rect">
            <a:avLst/>
          </a:prstGeom>
          <a:noFill/>
          <a:ln w="9525">
            <a:noFill/>
            <a:miter lim="800000"/>
            <a:headEnd/>
            <a:tailEnd/>
          </a:ln>
          <a:effectLst/>
        </p:spPr>
        <p:txBody>
          <a:bodyPr lIns="45720" rIns="45720" anchor="ctr">
            <a:spAutoFit/>
          </a:bodyPr>
          <a:lstStyle/>
          <a:p>
            <a:pPr algn="r" eaLnBrk="0" hangingPunct="0">
              <a:spcBef>
                <a:spcPct val="0"/>
              </a:spcBef>
              <a:defRPr/>
            </a:pPr>
            <a:r>
              <a:rPr lang="en-US" sz="800" dirty="0">
                <a:solidFill>
                  <a:schemeClr val="tx1"/>
                </a:solidFill>
                <a:latin typeface="Arial" charset="0"/>
              </a:rPr>
              <a:t>© 2015 Carnegie Mellon University</a:t>
            </a:r>
            <a:endParaRPr lang="en-US" sz="800" b="0" dirty="0">
              <a:solidFill>
                <a:schemeClr val="tx1"/>
              </a:solidFill>
              <a:latin typeface="Arial" charset="0"/>
            </a:endParaRPr>
          </a:p>
        </p:txBody>
      </p:sp>
      <p:sp>
        <p:nvSpPr>
          <p:cNvPr id="1104" name="Rectangle 80"/>
          <p:cNvSpPr>
            <a:spLocks noChangeArrowheads="1"/>
          </p:cNvSpPr>
          <p:nvPr/>
        </p:nvSpPr>
        <p:spPr bwMode="auto">
          <a:xfrm>
            <a:off x="152400" y="60325"/>
            <a:ext cx="5969000" cy="401638"/>
          </a:xfrm>
          <a:prstGeom prst="rect">
            <a:avLst/>
          </a:prstGeom>
          <a:noFill/>
          <a:ln w="9525">
            <a:noFill/>
            <a:miter lim="800000"/>
            <a:headEnd/>
            <a:tailEnd/>
          </a:ln>
          <a:effectLst/>
        </p:spPr>
        <p:txBody>
          <a:bodyPr lIns="92685" tIns="46342" rIns="92685" bIns="46342">
            <a:spAutoFit/>
          </a:bodyPr>
          <a:lstStyle/>
          <a:p>
            <a:pPr algn="l" defTabSz="811213" eaLnBrk="0" hangingPunct="0">
              <a:spcBef>
                <a:spcPct val="0"/>
              </a:spcBef>
              <a:defRPr/>
            </a:pPr>
            <a:r>
              <a:rPr lang="en-US" sz="1000" dirty="0">
                <a:solidFill>
                  <a:schemeClr val="tx1"/>
                </a:solidFill>
                <a:latin typeface="Arial" charset="0"/>
              </a:rPr>
              <a:t>Designing Products and Processes Using Six Sigma, Module 3 Process Performance Modeling Using Spearman’s Correlation Coefficient, Chi-Square and Logistic Regression– v037</a:t>
            </a:r>
          </a:p>
        </p:txBody>
      </p:sp>
      <p:sp>
        <p:nvSpPr>
          <p:cNvPr id="1107" name="Rectangle 83"/>
          <p:cNvSpPr>
            <a:spLocks noChangeArrowheads="1"/>
          </p:cNvSpPr>
          <p:nvPr/>
        </p:nvSpPr>
        <p:spPr bwMode="auto">
          <a:xfrm>
            <a:off x="8643938" y="6565900"/>
            <a:ext cx="323850" cy="228600"/>
          </a:xfrm>
          <a:prstGeom prst="rect">
            <a:avLst/>
          </a:prstGeom>
          <a:noFill/>
          <a:ln w="6350">
            <a:noFill/>
            <a:miter lim="800000"/>
            <a:headEnd/>
            <a:tailEnd/>
          </a:ln>
          <a:effectLst/>
        </p:spPr>
        <p:txBody>
          <a:bodyPr wrap="none" anchor="ctr">
            <a:spAutoFit/>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spcBef>
                <a:spcPct val="0"/>
              </a:spcBef>
            </a:pPr>
            <a:fld id="{3A5468D9-5E72-4BE4-911F-81B0D1D6A6A3}" type="slidenum">
              <a:rPr lang="en-US" altLang="en-US" sz="900">
                <a:solidFill>
                  <a:schemeClr val="tx1"/>
                </a:solidFill>
              </a:rPr>
              <a:pPr>
                <a:spcBef>
                  <a:spcPct val="0"/>
                </a:spcBef>
              </a:pPr>
              <a:t>‹#›</a:t>
            </a:fld>
            <a:endParaRPr lang="en-US" altLang="en-US" sz="900">
              <a:solidFill>
                <a:schemeClr val="tx1"/>
              </a:solidFill>
            </a:endParaRPr>
          </a:p>
        </p:txBody>
      </p:sp>
      <p:sp>
        <p:nvSpPr>
          <p:cNvPr id="1108" name="Line 84"/>
          <p:cNvSpPr>
            <a:spLocks noChangeShapeType="1"/>
          </p:cNvSpPr>
          <p:nvPr/>
        </p:nvSpPr>
        <p:spPr bwMode="auto">
          <a:xfrm>
            <a:off x="304800" y="1295400"/>
            <a:ext cx="8458200" cy="1588"/>
          </a:xfrm>
          <a:prstGeom prst="line">
            <a:avLst/>
          </a:prstGeom>
          <a:noFill/>
          <a:ln w="12700" cap="rnd">
            <a:solidFill>
              <a:schemeClr val="bg2"/>
            </a:solidFill>
            <a:prstDash val="sysDot"/>
            <a:round/>
            <a:headEnd/>
            <a:tailEnd/>
          </a:ln>
          <a:effectLst/>
        </p:spPr>
        <p:txBody>
          <a:bodyPr wrap="none" lIns="0" tIns="0" anchor="ctr"/>
          <a:lstStyle/>
          <a:p>
            <a:pPr>
              <a:defRPr/>
            </a:pPr>
            <a:endParaRPr lang="en-US">
              <a:latin typeface="Arial" charset="0"/>
            </a:endParaRPr>
          </a:p>
        </p:txBody>
      </p:sp>
    </p:spTree>
  </p:cSld>
  <p:clrMap bg1="lt1" tx1="dk1" bg2="lt2" tx2="dk2" accent1="accent1" accent2="accent2" accent3="accent3" accent4="accent4" accent5="accent5" accent6="accent6" hlink="hlink" folHlink="folHlink"/>
  <p:sldLayoutIdLst>
    <p:sldLayoutId id="2147483683"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transition/>
  <p:txStyles>
    <p:titleStyle>
      <a:lvl1pPr algn="l" rtl="0" eaLnBrk="0" fontAlgn="base" hangingPunct="0">
        <a:lnSpc>
          <a:spcPct val="80000"/>
        </a:lnSpc>
        <a:spcBef>
          <a:spcPct val="0"/>
        </a:spcBef>
        <a:spcAft>
          <a:spcPct val="0"/>
        </a:spcAft>
        <a:defRPr sz="2800" b="1">
          <a:solidFill>
            <a:schemeClr val="tx1"/>
          </a:solidFill>
          <a:latin typeface="+mj-lt"/>
          <a:ea typeface="+mj-ea"/>
          <a:cs typeface="+mj-cs"/>
        </a:defRPr>
      </a:lvl1pPr>
      <a:lvl2pPr algn="l" rtl="0" eaLnBrk="0" fontAlgn="base" hangingPunct="0">
        <a:lnSpc>
          <a:spcPct val="80000"/>
        </a:lnSpc>
        <a:spcBef>
          <a:spcPct val="0"/>
        </a:spcBef>
        <a:spcAft>
          <a:spcPct val="0"/>
        </a:spcAft>
        <a:defRPr sz="2800" b="1">
          <a:solidFill>
            <a:schemeClr val="tx1"/>
          </a:solidFill>
          <a:latin typeface="Arial" charset="0"/>
        </a:defRPr>
      </a:lvl2pPr>
      <a:lvl3pPr algn="l" rtl="0" eaLnBrk="0" fontAlgn="base" hangingPunct="0">
        <a:lnSpc>
          <a:spcPct val="80000"/>
        </a:lnSpc>
        <a:spcBef>
          <a:spcPct val="0"/>
        </a:spcBef>
        <a:spcAft>
          <a:spcPct val="0"/>
        </a:spcAft>
        <a:defRPr sz="2800" b="1">
          <a:solidFill>
            <a:schemeClr val="tx1"/>
          </a:solidFill>
          <a:latin typeface="Arial" charset="0"/>
        </a:defRPr>
      </a:lvl3pPr>
      <a:lvl4pPr algn="l" rtl="0" eaLnBrk="0" fontAlgn="base" hangingPunct="0">
        <a:lnSpc>
          <a:spcPct val="80000"/>
        </a:lnSpc>
        <a:spcBef>
          <a:spcPct val="0"/>
        </a:spcBef>
        <a:spcAft>
          <a:spcPct val="0"/>
        </a:spcAft>
        <a:defRPr sz="2800" b="1">
          <a:solidFill>
            <a:schemeClr val="tx1"/>
          </a:solidFill>
          <a:latin typeface="Arial" charset="0"/>
        </a:defRPr>
      </a:lvl4pPr>
      <a:lvl5pPr algn="l" rtl="0" eaLnBrk="0" fontAlgn="base" hangingPunct="0">
        <a:lnSpc>
          <a:spcPct val="80000"/>
        </a:lnSpc>
        <a:spcBef>
          <a:spcPct val="0"/>
        </a:spcBef>
        <a:spcAft>
          <a:spcPct val="0"/>
        </a:spcAft>
        <a:defRPr sz="2800" b="1">
          <a:solidFill>
            <a:schemeClr val="tx1"/>
          </a:solidFill>
          <a:latin typeface="Arial" charset="0"/>
        </a:defRPr>
      </a:lvl5pPr>
      <a:lvl6pPr marL="457200" algn="l" rtl="0" fontAlgn="base">
        <a:lnSpc>
          <a:spcPct val="80000"/>
        </a:lnSpc>
        <a:spcBef>
          <a:spcPct val="0"/>
        </a:spcBef>
        <a:spcAft>
          <a:spcPct val="0"/>
        </a:spcAft>
        <a:defRPr sz="2800" b="1">
          <a:solidFill>
            <a:schemeClr val="tx1"/>
          </a:solidFill>
          <a:latin typeface="Arial" charset="0"/>
        </a:defRPr>
      </a:lvl6pPr>
      <a:lvl7pPr marL="914400" algn="l" rtl="0" fontAlgn="base">
        <a:lnSpc>
          <a:spcPct val="80000"/>
        </a:lnSpc>
        <a:spcBef>
          <a:spcPct val="0"/>
        </a:spcBef>
        <a:spcAft>
          <a:spcPct val="0"/>
        </a:spcAft>
        <a:defRPr sz="2800" b="1">
          <a:solidFill>
            <a:schemeClr val="tx1"/>
          </a:solidFill>
          <a:latin typeface="Arial" charset="0"/>
        </a:defRPr>
      </a:lvl7pPr>
      <a:lvl8pPr marL="1371600" algn="l" rtl="0" fontAlgn="base">
        <a:lnSpc>
          <a:spcPct val="80000"/>
        </a:lnSpc>
        <a:spcBef>
          <a:spcPct val="0"/>
        </a:spcBef>
        <a:spcAft>
          <a:spcPct val="0"/>
        </a:spcAft>
        <a:defRPr sz="2800" b="1">
          <a:solidFill>
            <a:schemeClr val="tx1"/>
          </a:solidFill>
          <a:latin typeface="Arial" charset="0"/>
        </a:defRPr>
      </a:lvl8pPr>
      <a:lvl9pPr marL="1828800" algn="l" rtl="0" fontAlgn="base">
        <a:lnSpc>
          <a:spcPct val="80000"/>
        </a:lnSpc>
        <a:spcBef>
          <a:spcPct val="0"/>
        </a:spcBef>
        <a:spcAft>
          <a:spcPct val="0"/>
        </a:spcAft>
        <a:defRPr sz="2800" b="1">
          <a:solidFill>
            <a:schemeClr val="tx1"/>
          </a:solidFill>
          <a:latin typeface="Arial" charset="0"/>
        </a:defRPr>
      </a:lvl9pPr>
    </p:titleStyle>
    <p:bodyStyle>
      <a:lvl1pPr marL="342900" indent="-342900" algn="l" rtl="0" eaLnBrk="0" fontAlgn="base" hangingPunct="0">
        <a:lnSpc>
          <a:spcPct val="90000"/>
        </a:lnSpc>
        <a:spcBef>
          <a:spcPct val="0"/>
        </a:spcBef>
        <a:spcAft>
          <a:spcPct val="30000"/>
        </a:spcAft>
        <a:buSzPct val="70000"/>
        <a:defRPr sz="2100">
          <a:solidFill>
            <a:schemeClr val="tx1"/>
          </a:solidFill>
          <a:latin typeface="+mn-lt"/>
          <a:ea typeface="+mn-ea"/>
          <a:cs typeface="+mn-cs"/>
        </a:defRPr>
      </a:lvl1pPr>
      <a:lvl2pPr marL="742950" indent="-285750" algn="l" rtl="0" eaLnBrk="0" fontAlgn="base" hangingPunct="0">
        <a:lnSpc>
          <a:spcPct val="90000"/>
        </a:lnSpc>
        <a:spcBef>
          <a:spcPct val="0"/>
        </a:spcBef>
        <a:spcAft>
          <a:spcPct val="30000"/>
        </a:spcAft>
        <a:buSzPct val="90000"/>
        <a:buFont typeface="Times" panose="02020603050405020304" pitchFamily="18" charset="0"/>
        <a:buChar char="•"/>
        <a:defRPr sz="2100">
          <a:solidFill>
            <a:schemeClr val="tx1"/>
          </a:solidFill>
          <a:latin typeface="+mn-lt"/>
        </a:defRPr>
      </a:lvl2pPr>
      <a:lvl3pPr marL="1143000" indent="-228600" algn="l" rtl="0" eaLnBrk="0" fontAlgn="base" hangingPunct="0">
        <a:lnSpc>
          <a:spcPct val="90000"/>
        </a:lnSpc>
        <a:spcBef>
          <a:spcPct val="0"/>
        </a:spcBef>
        <a:spcAft>
          <a:spcPct val="30000"/>
        </a:spcAft>
        <a:buSzPct val="70000"/>
        <a:buFont typeface="Times" panose="02020603050405020304" pitchFamily="18" charset="0"/>
        <a:buChar char="—"/>
        <a:defRPr sz="2100">
          <a:solidFill>
            <a:schemeClr val="tx1"/>
          </a:solidFill>
          <a:latin typeface="+mn-lt"/>
        </a:defRPr>
      </a:lvl3pPr>
      <a:lvl4pPr marL="1600200" indent="-228600" algn="l" rtl="0" eaLnBrk="0" fontAlgn="base" hangingPunct="0">
        <a:lnSpc>
          <a:spcPct val="90000"/>
        </a:lnSpc>
        <a:spcBef>
          <a:spcPct val="0"/>
        </a:spcBef>
        <a:spcAft>
          <a:spcPct val="30000"/>
        </a:spcAft>
        <a:buSzPct val="70000"/>
        <a:buChar char="o"/>
        <a:defRPr sz="2100">
          <a:solidFill>
            <a:schemeClr val="tx1"/>
          </a:solidFill>
          <a:latin typeface="+mn-lt"/>
        </a:defRPr>
      </a:lvl4pPr>
      <a:lvl5pPr marL="2057400" indent="-228600" algn="l" rtl="0" eaLnBrk="0" fontAlgn="base" hangingPunct="0">
        <a:lnSpc>
          <a:spcPct val="90000"/>
        </a:lnSpc>
        <a:spcBef>
          <a:spcPct val="0"/>
        </a:spcBef>
        <a:spcAft>
          <a:spcPct val="30000"/>
        </a:spcAft>
        <a:buSzPct val="70000"/>
        <a:buFont typeface="Times" panose="02020603050405020304" pitchFamily="18" charset="0"/>
        <a:buChar char="–"/>
        <a:defRPr sz="2100">
          <a:solidFill>
            <a:schemeClr val="tx1"/>
          </a:solidFill>
          <a:latin typeface="+mn-lt"/>
        </a:defRPr>
      </a:lvl5pPr>
      <a:lvl6pPr marL="2514600" indent="-228600" algn="l" rtl="0" fontAlgn="base">
        <a:lnSpc>
          <a:spcPct val="90000"/>
        </a:lnSpc>
        <a:spcBef>
          <a:spcPct val="0"/>
        </a:spcBef>
        <a:spcAft>
          <a:spcPct val="30000"/>
        </a:spcAft>
        <a:buSzPct val="70000"/>
        <a:buFont typeface="Times" pitchFamily="18" charset="0"/>
        <a:buChar char="–"/>
        <a:defRPr sz="2100">
          <a:solidFill>
            <a:schemeClr val="tx1"/>
          </a:solidFill>
          <a:latin typeface="+mn-lt"/>
        </a:defRPr>
      </a:lvl6pPr>
      <a:lvl7pPr marL="2971800" indent="-228600" algn="l" rtl="0" fontAlgn="base">
        <a:lnSpc>
          <a:spcPct val="90000"/>
        </a:lnSpc>
        <a:spcBef>
          <a:spcPct val="0"/>
        </a:spcBef>
        <a:spcAft>
          <a:spcPct val="30000"/>
        </a:spcAft>
        <a:buSzPct val="70000"/>
        <a:buFont typeface="Times" pitchFamily="18" charset="0"/>
        <a:buChar char="–"/>
        <a:defRPr sz="2100">
          <a:solidFill>
            <a:schemeClr val="tx1"/>
          </a:solidFill>
          <a:latin typeface="+mn-lt"/>
        </a:defRPr>
      </a:lvl7pPr>
      <a:lvl8pPr marL="3429000" indent="-228600" algn="l" rtl="0" fontAlgn="base">
        <a:lnSpc>
          <a:spcPct val="90000"/>
        </a:lnSpc>
        <a:spcBef>
          <a:spcPct val="0"/>
        </a:spcBef>
        <a:spcAft>
          <a:spcPct val="30000"/>
        </a:spcAft>
        <a:buSzPct val="70000"/>
        <a:buFont typeface="Times" pitchFamily="18" charset="0"/>
        <a:buChar char="–"/>
        <a:defRPr sz="2100">
          <a:solidFill>
            <a:schemeClr val="tx1"/>
          </a:solidFill>
          <a:latin typeface="+mn-lt"/>
        </a:defRPr>
      </a:lvl8pPr>
      <a:lvl9pPr marL="3886200" indent="-228600" algn="l" rtl="0" fontAlgn="base">
        <a:lnSpc>
          <a:spcPct val="90000"/>
        </a:lnSpc>
        <a:spcBef>
          <a:spcPct val="0"/>
        </a:spcBef>
        <a:spcAft>
          <a:spcPct val="30000"/>
        </a:spcAft>
        <a:buSzPct val="70000"/>
        <a:buFont typeface="Times" pitchFamily="18" charset="0"/>
        <a:buChar char="–"/>
        <a:defRPr sz="21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sei.cmu.edu/about/legal-trademarks.html"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87.xml"/><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7.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43.xml"/><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44.xml"/><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5.xml"/><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6.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49.xml"/><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54.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55.xml"/><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56.xml"/><Relationship Id="rId1" Type="http://schemas.openxmlformats.org/officeDocument/2006/relationships/slideLayout" Target="../slideLayouts/slideLayout6.xml"/></Relationships>
</file>

<file path=ppt/slides/_rels/slide7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57.xml"/><Relationship Id="rId1" Type="http://schemas.openxmlformats.org/officeDocument/2006/relationships/slideLayout" Target="../slideLayouts/slideLayout6.xml"/></Relationships>
</file>

<file path=ppt/slides/_rels/slide7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58.xml"/><Relationship Id="rId1" Type="http://schemas.openxmlformats.org/officeDocument/2006/relationships/slideLayout" Target="../slideLayouts/slideLayout6.xml"/></Relationships>
</file>

<file path=ppt/slides/_rels/slide7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59.xml"/><Relationship Id="rId1" Type="http://schemas.openxmlformats.org/officeDocument/2006/relationships/slideLayout" Target="../slideLayouts/slideLayout6.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2"/>
          <p:cNvSpPr>
            <a:spLocks noChangeArrowheads="1"/>
          </p:cNvSpPr>
          <p:nvPr/>
        </p:nvSpPr>
        <p:spPr bwMode="auto">
          <a:xfrm>
            <a:off x="4181475" y="5726113"/>
            <a:ext cx="1841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wrap="none" anchor="ctr">
            <a:spAutoFit/>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sz="2000" b="0">
              <a:solidFill>
                <a:schemeClr val="tx1"/>
              </a:solidFill>
            </a:endParaRPr>
          </a:p>
        </p:txBody>
      </p:sp>
      <p:sp>
        <p:nvSpPr>
          <p:cNvPr id="3075" name="Rectangle 49"/>
          <p:cNvSpPr>
            <a:spLocks noGrp="1" noChangeArrowheads="1"/>
          </p:cNvSpPr>
          <p:nvPr>
            <p:ph type="ctrTitle"/>
          </p:nvPr>
        </p:nvSpPr>
        <p:spPr/>
        <p:txBody>
          <a:bodyPr/>
          <a:lstStyle/>
          <a:p>
            <a:pPr eaLnBrk="1" hangingPunct="1"/>
            <a:r>
              <a:rPr lang="en-US" altLang="en-US">
                <a:latin typeface="Arial Narrow" panose="020B0606020202030204" pitchFamily="34" charset="0"/>
              </a:rPr>
              <a:t>Designing Products and Processes Using Six Sigma</a:t>
            </a:r>
            <a:endParaRPr lang="en-US" altLang="en-US">
              <a:solidFill>
                <a:schemeClr val="accent1"/>
              </a:solidFill>
            </a:endParaRPr>
          </a:p>
        </p:txBody>
      </p:sp>
      <p:sp>
        <p:nvSpPr>
          <p:cNvPr id="3076" name="Rectangle 50"/>
          <p:cNvSpPr>
            <a:spLocks noGrp="1" noChangeArrowheads="1"/>
          </p:cNvSpPr>
          <p:nvPr>
            <p:ph type="subTitle" idx="1"/>
          </p:nvPr>
        </p:nvSpPr>
        <p:spPr>
          <a:xfrm>
            <a:off x="3213100" y="2970213"/>
            <a:ext cx="5016500" cy="711200"/>
          </a:xfrm>
          <a:ln w="9525"/>
        </p:spPr>
        <p:txBody>
          <a:bodyPr/>
          <a:lstStyle/>
          <a:p>
            <a:pPr marL="0" indent="0" eaLnBrk="1" hangingPunct="1"/>
            <a:r>
              <a:rPr lang="en-US" altLang="en-US"/>
              <a:t>Module 3 – Process Performance Modeling Using Spearman’s Correlation Coefficient, Chi-Square, and Logistic Regression</a:t>
            </a:r>
          </a:p>
        </p:txBody>
      </p:sp>
      <p:sp>
        <p:nvSpPr>
          <p:cNvPr id="3077" name="Rectangle 55"/>
          <p:cNvSpPr>
            <a:spLocks noChangeArrowheads="1"/>
          </p:cNvSpPr>
          <p:nvPr/>
        </p:nvSpPr>
        <p:spPr bwMode="auto">
          <a:xfrm>
            <a:off x="469900" y="4428783"/>
            <a:ext cx="8674100"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wrap="square" anchor="ctr">
            <a:spAutoFit/>
          </a:bodyPr>
          <a:lstStyle>
            <a:lvl1pPr marL="228600" indent="-228600"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indent="0" algn="l">
              <a:spcBef>
                <a:spcPct val="0"/>
              </a:spcBef>
            </a:pPr>
            <a:r>
              <a:rPr lang="en-US" altLang="en-US" sz="1050" b="0" baseline="30000" dirty="0">
                <a:solidFill>
                  <a:schemeClr val="tx1"/>
                </a:solidFill>
              </a:rPr>
              <a:t>SM</a:t>
            </a:r>
            <a:r>
              <a:rPr lang="en-US" altLang="en-US" sz="1050" b="0" dirty="0">
                <a:solidFill>
                  <a:schemeClr val="tx1"/>
                </a:solidFill>
              </a:rPr>
              <a:t> CMM Integration, IDEAL, Personal Software Process, PSP, SCAMPI, SCAMPI Lead Appraiser, Team Software Process, and TSP are service marks of Carnegie Mellon University.</a:t>
            </a:r>
          </a:p>
          <a:p>
            <a:pPr indent="0" algn="l">
              <a:spcBef>
                <a:spcPct val="0"/>
              </a:spcBef>
            </a:pPr>
            <a:r>
              <a:rPr lang="en-US" altLang="en-US" sz="1050" b="0" dirty="0">
                <a:solidFill>
                  <a:schemeClr val="tx1"/>
                </a:solidFill>
                <a:cs typeface="Arial" panose="020B0604020202020204" pitchFamily="34" charset="0"/>
              </a:rPr>
              <a:t>® </a:t>
            </a:r>
            <a:r>
              <a:rPr lang="en-US" altLang="en-US" sz="1050" b="0" dirty="0">
                <a:solidFill>
                  <a:schemeClr val="tx1"/>
                </a:solidFill>
              </a:rPr>
              <a:t>Capability Maturity Model, Capability Maturity Modeling, Carnegie Mellon, CMM, and CMMI are registered in the US Patent and Trademark Office by Carnegie Mellon University. </a:t>
            </a:r>
            <a:br>
              <a:rPr lang="en-US" altLang="en-US" sz="1050" b="0" dirty="0">
                <a:solidFill>
                  <a:schemeClr val="tx1"/>
                </a:solidFill>
              </a:rPr>
            </a:br>
            <a:r>
              <a:rPr lang="en-US" altLang="en-US" sz="1050" b="0" dirty="0">
                <a:solidFill>
                  <a:schemeClr val="tx1"/>
                </a:solidFill>
              </a:rPr>
              <a:t>For more information on CMU/SEI trademark use, please visit</a:t>
            </a:r>
            <a:br>
              <a:rPr lang="en-US" altLang="en-US" sz="1050" b="0" dirty="0">
                <a:solidFill>
                  <a:schemeClr val="tx1"/>
                </a:solidFill>
              </a:rPr>
            </a:br>
            <a:r>
              <a:rPr lang="en-US" altLang="en-US" sz="1050" b="0" dirty="0">
                <a:solidFill>
                  <a:schemeClr val="tx1"/>
                </a:solidFill>
                <a:hlinkClick r:id="rId3"/>
              </a:rPr>
              <a:t>http://www.sei.cmu.edu/about/legal-trademarks</a:t>
            </a:r>
            <a:r>
              <a:rPr lang="en-US" altLang="en-US" sz="1050" b="0">
                <a:solidFill>
                  <a:schemeClr val="tx1"/>
                </a:solidFill>
                <a:hlinkClick r:id="rId3"/>
              </a:rPr>
              <a:t>.html</a:t>
            </a:r>
            <a:endParaRPr lang="en-US" altLang="en-US" sz="1050" b="0" dirty="0">
              <a:solidFill>
                <a:schemeClr val="tx1"/>
              </a:solidFill>
            </a:endParaRP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257175" y="546100"/>
            <a:ext cx="8505825" cy="561975"/>
          </a:xfrm>
        </p:spPr>
        <p:txBody>
          <a:bodyPr/>
          <a:lstStyle/>
          <a:p>
            <a:pPr eaLnBrk="1" hangingPunct="1"/>
            <a:r>
              <a:rPr lang="en-US" altLang="en-US"/>
              <a:t>Specific Outcomes Predicted by Existing Models</a:t>
            </a:r>
          </a:p>
        </p:txBody>
      </p:sp>
      <p:sp>
        <p:nvSpPr>
          <p:cNvPr id="12291" name="Rectangle 3"/>
          <p:cNvSpPr>
            <a:spLocks noGrp="1" noChangeArrowheads="1"/>
          </p:cNvSpPr>
          <p:nvPr>
            <p:ph type="body" idx="1"/>
          </p:nvPr>
        </p:nvSpPr>
        <p:spPr>
          <a:xfrm>
            <a:off x="304800" y="1447800"/>
            <a:ext cx="8455025" cy="5105400"/>
          </a:xfrm>
        </p:spPr>
        <p:txBody>
          <a:bodyPr/>
          <a:lstStyle/>
          <a:p>
            <a:pPr marL="0" indent="0" eaLnBrk="1" hangingPunct="1">
              <a:lnSpc>
                <a:spcPct val="100000"/>
              </a:lnSpc>
              <a:spcAft>
                <a:spcPct val="60000"/>
              </a:spcAft>
            </a:pPr>
            <a:r>
              <a:rPr lang="en-US" altLang="en-US" sz="1900"/>
              <a:t>The Pico team historically collected a number of measures related to product development to predict the following outcomes across projects:</a:t>
            </a:r>
          </a:p>
          <a:p>
            <a:pPr marL="577850" lvl="2" indent="-349250" eaLnBrk="1" hangingPunct="1">
              <a:buSzTx/>
              <a:buFontTx/>
              <a:buAutoNum type="arabicPeriod"/>
            </a:pPr>
            <a:r>
              <a:rPr lang="en-US" altLang="en-US" sz="1900"/>
              <a:t>shipping risk: 1 = low; 2= medium; 3=high</a:t>
            </a:r>
          </a:p>
          <a:p>
            <a:pPr marL="577850" lvl="2" indent="-349250" eaLnBrk="1" hangingPunct="1">
              <a:buSzTx/>
              <a:buFontTx/>
              <a:buAutoNum type="arabicPeriod"/>
            </a:pPr>
            <a:r>
              <a:rPr lang="en-US" altLang="en-US" sz="1900"/>
              <a:t>customer satisfaction: 1 = unsatisfied; 2 = marginal; 3 = fair; 4 = good; </a:t>
            </a:r>
            <a:br>
              <a:rPr lang="en-US" altLang="en-US" sz="1900"/>
            </a:br>
            <a:r>
              <a:rPr lang="en-US" altLang="en-US" sz="1900"/>
              <a:t>5 = excellent</a:t>
            </a:r>
          </a:p>
          <a:p>
            <a:pPr marL="577850" lvl="2" indent="-349250" eaLnBrk="1" hangingPunct="1">
              <a:buSzTx/>
              <a:buFontTx/>
              <a:buAutoNum type="arabicPeriod"/>
            </a:pPr>
            <a:r>
              <a:rPr lang="en-US" altLang="en-US" sz="1900"/>
              <a:t>volatility of fielded product: 1 = low; 2= medium; 3=high; 4 = very high</a:t>
            </a:r>
          </a:p>
          <a:p>
            <a:pPr marL="577850" lvl="2" indent="-349250" eaLnBrk="1" hangingPunct="1">
              <a:buSzTx/>
              <a:buFontTx/>
              <a:buAutoNum type="arabicPeriod"/>
            </a:pPr>
            <a:r>
              <a:rPr lang="en-US" altLang="en-US" sz="1900"/>
              <a:t>maintenance effort of fielded product:1 = low; 2= medium; 3=high; 4 = very high</a:t>
            </a:r>
          </a:p>
          <a:p>
            <a:pPr marL="577850" lvl="2" indent="-349250" eaLnBrk="1" hangingPunct="1">
              <a:buSzTx/>
              <a:buFontTx/>
              <a:buAutoNum type="arabicPeriod"/>
            </a:pPr>
            <a:r>
              <a:rPr lang="en-US" altLang="en-US" sz="1900"/>
              <a:t>types of defects found by inspections: Cosmetic, Data, Algorithmic. Logical</a:t>
            </a:r>
          </a:p>
          <a:p>
            <a:pPr marL="577850" lvl="2" indent="-349250" eaLnBrk="1" hangingPunct="1">
              <a:buSzTx/>
              <a:buFontTx/>
              <a:buAutoNum type="arabicPeriod"/>
            </a:pPr>
            <a:r>
              <a:rPr lang="en-US" altLang="en-US" sz="1900"/>
              <a:t>types of defects found by testing: Cosmetic, Data, Algorithmic. Logical</a:t>
            </a:r>
          </a:p>
          <a:p>
            <a:pPr marL="577850" lvl="2" indent="-349250" eaLnBrk="1" hangingPunct="1">
              <a:buSzTx/>
              <a:buFontTx/>
              <a:buAutoNum type="arabicPeriod"/>
            </a:pPr>
            <a:r>
              <a:rPr lang="en-US" altLang="en-US" sz="1900"/>
              <a:t>schedule achievement: Yes/No</a:t>
            </a:r>
          </a:p>
          <a:p>
            <a:pPr marL="577850" lvl="2" indent="-349250" eaLnBrk="1" hangingPunct="1">
              <a:buSzTx/>
              <a:buFontTx/>
              <a:buAutoNum type="arabicPeriod"/>
            </a:pPr>
            <a:r>
              <a:rPr lang="en-US" altLang="en-US" sz="1900"/>
              <a:t>delivered defect density: Released Defects/KSLOC </a:t>
            </a:r>
          </a:p>
          <a:p>
            <a:pPr marL="577850" lvl="2" indent="-349250" eaLnBrk="1" hangingPunct="1">
              <a:buSzTx/>
              <a:buFontTx/>
              <a:buAutoNum type="arabicPeriod"/>
            </a:pPr>
            <a:r>
              <a:rPr lang="en-US" altLang="en-US" sz="1900"/>
              <a:t>schedule loss: Yes/No</a:t>
            </a:r>
          </a:p>
          <a:p>
            <a:pPr marL="0" indent="0" eaLnBrk="1" hangingPunct="1">
              <a:buFontTx/>
              <a:buAutoNum type="arabicPeriod"/>
            </a:pPr>
            <a:endParaRPr lang="en-US" altLang="en-US" sz="1900"/>
          </a:p>
        </p:txBody>
      </p:sp>
    </p:spTree>
  </p:cSld>
  <p:clrMapOvr>
    <a:masterClrMapping/>
  </p:clrMapOvr>
  <p:transition/>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a:xfrm>
            <a:off x="257175" y="546100"/>
            <a:ext cx="8031163" cy="292100"/>
          </a:xfrm>
        </p:spPr>
        <p:txBody>
          <a:bodyPr/>
          <a:lstStyle/>
          <a:p>
            <a:pPr eaLnBrk="1" hangingPunct="1"/>
            <a:r>
              <a:rPr lang="en-US" altLang="en-US"/>
              <a:t>Dummy Variable Regression</a:t>
            </a:r>
          </a:p>
        </p:txBody>
      </p:sp>
      <p:sp>
        <p:nvSpPr>
          <p:cNvPr id="99331" name="Rectangle 3"/>
          <p:cNvSpPr>
            <a:spLocks noGrp="1" noChangeArrowheads="1"/>
          </p:cNvSpPr>
          <p:nvPr>
            <p:ph type="body" idx="1"/>
          </p:nvPr>
        </p:nvSpPr>
        <p:spPr>
          <a:xfrm>
            <a:off x="257175" y="990600"/>
            <a:ext cx="8455025" cy="4648200"/>
          </a:xfrm>
        </p:spPr>
        <p:txBody>
          <a:bodyPr/>
          <a:lstStyle/>
          <a:p>
            <a:pPr marL="0" indent="0" eaLnBrk="1" hangingPunct="1">
              <a:lnSpc>
                <a:spcPct val="100000"/>
              </a:lnSpc>
            </a:pPr>
            <a:r>
              <a:rPr lang="en-US" altLang="en-US" sz="2000" dirty="0"/>
              <a:t>We now have enough information to build the predictive model</a:t>
            </a:r>
          </a:p>
          <a:p>
            <a:pPr marL="0" indent="0" eaLnBrk="1" hangingPunct="1">
              <a:lnSpc>
                <a:spcPct val="100000"/>
              </a:lnSpc>
            </a:pPr>
            <a:endParaRPr lang="en-US" altLang="en-US" sz="2000" dirty="0"/>
          </a:p>
          <a:p>
            <a:pPr marL="0" indent="0" eaLnBrk="1" hangingPunct="1">
              <a:lnSpc>
                <a:spcPct val="100000"/>
              </a:lnSpc>
            </a:pPr>
            <a:r>
              <a:rPr lang="en-US" altLang="en-US" sz="2000" dirty="0"/>
              <a:t>Minitab encodes the 3 nominal categories as 0,1. You’ll notice that on the output, only 2 of 3 category are presented. We calculate the estimates as follows:</a:t>
            </a:r>
          </a:p>
          <a:p>
            <a:pPr marL="0" indent="0" eaLnBrk="1" hangingPunct="1">
              <a:lnSpc>
                <a:spcPct val="100000"/>
              </a:lnSpc>
            </a:pPr>
            <a:endParaRPr lang="en-US" altLang="en-US" sz="2000" dirty="0"/>
          </a:p>
          <a:p>
            <a:pPr marL="0" indent="0" eaLnBrk="1" hangingPunct="1">
              <a:lnSpc>
                <a:spcPct val="100000"/>
              </a:lnSpc>
            </a:pPr>
            <a:r>
              <a:rPr lang="en-US" altLang="en-US" sz="2000" dirty="0"/>
              <a:t> </a:t>
            </a:r>
            <a:r>
              <a:rPr lang="en-US" sz="2000" dirty="0"/>
              <a:t>D/KSLOC = 4.248 - 1.148 </a:t>
            </a:r>
            <a:r>
              <a:rPr lang="en-US" sz="2000" dirty="0" err="1"/>
              <a:t>TesterType_outside</a:t>
            </a:r>
            <a:r>
              <a:rPr lang="en-US" sz="2000" dirty="0"/>
              <a:t> + 2.122 </a:t>
            </a:r>
            <a:r>
              <a:rPr lang="en-US" sz="2000" dirty="0" err="1"/>
              <a:t>TesterType_user</a:t>
            </a:r>
            <a:endParaRPr lang="en-US" sz="2000" dirty="0"/>
          </a:p>
          <a:p>
            <a:pPr marL="0" indent="0" eaLnBrk="1" hangingPunct="1">
              <a:lnSpc>
                <a:spcPct val="100000"/>
              </a:lnSpc>
            </a:pPr>
            <a:endParaRPr lang="en-US" altLang="en-US" sz="2000" dirty="0"/>
          </a:p>
          <a:p>
            <a:pPr marL="0" indent="0" eaLnBrk="1" hangingPunct="1">
              <a:lnSpc>
                <a:spcPct val="100000"/>
              </a:lnSpc>
            </a:pPr>
            <a:r>
              <a:rPr lang="en-US" altLang="en-US" sz="2000" b="1" dirty="0"/>
              <a:t>for Internal Testers</a:t>
            </a:r>
            <a:r>
              <a:rPr lang="en-US" altLang="en-US" sz="2000" dirty="0"/>
              <a:t> = </a:t>
            </a:r>
            <a:r>
              <a:rPr lang="en-US" sz="2000" dirty="0"/>
              <a:t>4.248 - 1.148(0)+ 2.122(0) = 4.248</a:t>
            </a:r>
          </a:p>
          <a:p>
            <a:pPr marL="0" indent="0" eaLnBrk="1" hangingPunct="1">
              <a:lnSpc>
                <a:spcPct val="100000"/>
              </a:lnSpc>
            </a:pPr>
            <a:r>
              <a:rPr lang="en-US" altLang="en-US" sz="2000" b="1" dirty="0"/>
              <a:t>for Outside Testers</a:t>
            </a:r>
            <a:r>
              <a:rPr lang="en-US" altLang="en-US" sz="2000" dirty="0"/>
              <a:t> = </a:t>
            </a:r>
            <a:r>
              <a:rPr lang="en-US" sz="2000" dirty="0"/>
              <a:t>4.248 - 1.148(1)+ 2.122(0) </a:t>
            </a:r>
            <a:r>
              <a:rPr lang="en-US" altLang="en-US" sz="2000" dirty="0"/>
              <a:t>= 3.1</a:t>
            </a:r>
          </a:p>
          <a:p>
            <a:pPr marL="0" indent="0" eaLnBrk="1" hangingPunct="1">
              <a:lnSpc>
                <a:spcPct val="100000"/>
              </a:lnSpc>
            </a:pPr>
            <a:r>
              <a:rPr lang="en-US" altLang="en-US" sz="2000" b="1" dirty="0"/>
              <a:t>for User Testers</a:t>
            </a:r>
            <a:r>
              <a:rPr lang="en-US" altLang="en-US" sz="2000" dirty="0"/>
              <a:t> = </a:t>
            </a:r>
            <a:r>
              <a:rPr lang="en-US" sz="2000" dirty="0"/>
              <a:t>4.248 - 1.148(0)+ 2.122(1) </a:t>
            </a:r>
            <a:r>
              <a:rPr lang="en-US" altLang="en-US" sz="2000" dirty="0"/>
              <a:t>= 6.37</a:t>
            </a:r>
          </a:p>
          <a:p>
            <a:pPr marL="0" indent="0" eaLnBrk="1" hangingPunct="1">
              <a:lnSpc>
                <a:spcPct val="100000"/>
              </a:lnSpc>
            </a:pPr>
            <a:endParaRPr lang="en-US" altLang="en-US" sz="2000" dirty="0"/>
          </a:p>
          <a:p>
            <a:pPr marL="0" indent="0" eaLnBrk="1" hangingPunct="1">
              <a:lnSpc>
                <a:spcPct val="100000"/>
              </a:lnSpc>
            </a:pPr>
            <a:r>
              <a:rPr lang="en-US" altLang="en-US" sz="2000" dirty="0"/>
              <a:t>Notice that these are the same values for the cell means in both the ANOVA example (slide #) and in the least squares means table of this example. The ANOVA example also includes the 95% confidence interval for the means.</a:t>
            </a:r>
          </a:p>
        </p:txBody>
      </p:sp>
    </p:spTree>
  </p:cSld>
  <p:clrMapOvr>
    <a:masterClrMapping/>
  </p:clrMapOvr>
  <p:transition/>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p:txBody>
          <a:bodyPr/>
          <a:lstStyle/>
          <a:p>
            <a:pPr eaLnBrk="1" hangingPunct="1"/>
            <a:r>
              <a:rPr lang="en-US" altLang="en-US"/>
              <a:t>Dummy Variable Regression</a:t>
            </a:r>
          </a:p>
        </p:txBody>
      </p:sp>
      <p:sp>
        <p:nvSpPr>
          <p:cNvPr id="100355" name="Rectangle 3"/>
          <p:cNvSpPr>
            <a:spLocks noGrp="1" noChangeArrowheads="1"/>
          </p:cNvSpPr>
          <p:nvPr>
            <p:ph type="body" idx="1"/>
          </p:nvPr>
        </p:nvSpPr>
        <p:spPr/>
        <p:txBody>
          <a:bodyPr/>
          <a:lstStyle/>
          <a:p>
            <a:pPr marL="0" indent="0" eaLnBrk="1" hangingPunct="1">
              <a:lnSpc>
                <a:spcPct val="100000"/>
              </a:lnSpc>
              <a:spcAft>
                <a:spcPct val="55000"/>
              </a:spcAft>
            </a:pPr>
            <a:r>
              <a:rPr lang="en-US" altLang="en-US" sz="2000" dirty="0"/>
              <a:t>We can see where the regression example gives us similar information as the ANOVA example – </a:t>
            </a:r>
            <a:r>
              <a:rPr lang="en-US" altLang="en-US" sz="2000" b="1" dirty="0"/>
              <a:t>so what is the advantage of doing dummy regression?</a:t>
            </a:r>
          </a:p>
          <a:p>
            <a:pPr marL="0" indent="0" eaLnBrk="1" hangingPunct="1">
              <a:lnSpc>
                <a:spcPct val="100000"/>
              </a:lnSpc>
              <a:spcAft>
                <a:spcPct val="55000"/>
              </a:spcAft>
            </a:pPr>
            <a:r>
              <a:rPr lang="en-US" altLang="en-US" sz="2000" dirty="0"/>
              <a:t>Suppose we also have data that tracked changes in high priority requirements, which we think might be also related to the amount of defects delivered. This variable – </a:t>
            </a:r>
            <a:r>
              <a:rPr lang="en-US" altLang="en-US" sz="2000" b="1" dirty="0"/>
              <a:t>ChangedPriorityReqs</a:t>
            </a:r>
            <a:r>
              <a:rPr lang="en-US" altLang="en-US" sz="2000" dirty="0"/>
              <a:t> – is continuous.  </a:t>
            </a:r>
          </a:p>
          <a:p>
            <a:pPr marL="0" indent="0" eaLnBrk="1" hangingPunct="1">
              <a:lnSpc>
                <a:spcPct val="100000"/>
              </a:lnSpc>
              <a:spcAft>
                <a:spcPct val="55000"/>
              </a:spcAft>
            </a:pPr>
            <a:r>
              <a:rPr lang="en-US" altLang="en-US" sz="2000" b="1" dirty="0"/>
              <a:t>We also know that if we hire outside testers, the volume of changed high priority requirements would be less than if we only use internal or user testers.</a:t>
            </a:r>
          </a:p>
          <a:p>
            <a:pPr marL="0" indent="0" eaLnBrk="1" hangingPunct="1">
              <a:lnSpc>
                <a:spcPct val="100000"/>
              </a:lnSpc>
              <a:spcAft>
                <a:spcPct val="55000"/>
              </a:spcAft>
            </a:pPr>
            <a:r>
              <a:rPr lang="en-US" altLang="en-US" sz="2000" dirty="0"/>
              <a:t>Using this regression method, we will combine the effects of adding a continuous variable to the existing categorical variable (an analysis of variance model with an added </a:t>
            </a:r>
            <a:r>
              <a:rPr lang="en-US" altLang="en-US" sz="2000" dirty="0" err="1"/>
              <a:t>regressor</a:t>
            </a:r>
            <a:r>
              <a:rPr lang="en-US" altLang="en-US" sz="2000" dirty="0"/>
              <a:t> term is called an analysis of covariance). </a:t>
            </a:r>
          </a:p>
        </p:txBody>
      </p:sp>
    </p:spTree>
  </p:cSld>
  <p:clrMapOvr>
    <a:masterClrMapping/>
  </p:clrMapOvr>
  <p:transition/>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838200" y="1676400"/>
            <a:ext cx="7701263" cy="3931640"/>
          </a:xfrm>
          <a:prstGeom prst="rect">
            <a:avLst/>
          </a:prstGeom>
        </p:spPr>
      </p:pic>
      <p:sp>
        <p:nvSpPr>
          <p:cNvPr id="94210" name="Rectangle 2"/>
          <p:cNvSpPr>
            <a:spLocks noGrp="1" noChangeArrowheads="1"/>
          </p:cNvSpPr>
          <p:nvPr>
            <p:ph type="body" idx="1"/>
          </p:nvPr>
        </p:nvSpPr>
        <p:spPr/>
        <p:txBody>
          <a:bodyPr/>
          <a:lstStyle/>
          <a:p>
            <a:pPr marL="400050" indent="-400050" eaLnBrk="1" hangingPunct="1"/>
            <a:r>
              <a:rPr lang="en-US" altLang="en-US"/>
              <a:t>					</a:t>
            </a:r>
          </a:p>
        </p:txBody>
      </p:sp>
      <p:sp>
        <p:nvSpPr>
          <p:cNvPr id="94212" name="AutoShape 6"/>
          <p:cNvSpPr>
            <a:spLocks noChangeArrowheads="1"/>
          </p:cNvSpPr>
          <p:nvPr/>
        </p:nvSpPr>
        <p:spPr bwMode="auto">
          <a:xfrm>
            <a:off x="1066801" y="5715000"/>
            <a:ext cx="7472662" cy="533400"/>
          </a:xfrm>
          <a:prstGeom prst="wedgeRoundRectCallout">
            <a:avLst>
              <a:gd name="adj1" fmla="val 32722"/>
              <a:gd name="adj2" fmla="val 49204"/>
              <a:gd name="adj3" fmla="val 16667"/>
            </a:avLst>
          </a:prstGeom>
          <a:solidFill>
            <a:srgbClr val="FFFFCC"/>
          </a:solidFill>
          <a:ln w="9525" algn="ctr">
            <a:solidFill>
              <a:schemeClr val="tx1"/>
            </a:solidFill>
            <a:miter lim="800000"/>
            <a:headEnd/>
            <a:tailEnd/>
          </a:ln>
        </p:spPr>
        <p:txBody>
          <a:bodyPr lIns="92309" tIns="46154" rIns="92309" bIns="46154"/>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r>
              <a:rPr lang="en-US" altLang="en-US" sz="2000" b="0" dirty="0">
                <a:solidFill>
                  <a:schemeClr val="tx1"/>
                </a:solidFill>
              </a:rPr>
              <a:t>Select Stat &gt; Regression &gt; Regression &gt; Fit Regression Model</a:t>
            </a:r>
          </a:p>
        </p:txBody>
      </p:sp>
      <p:sp>
        <p:nvSpPr>
          <p:cNvPr id="94213" name="Oval 7"/>
          <p:cNvSpPr>
            <a:spLocks noChangeArrowheads="1"/>
          </p:cNvSpPr>
          <p:nvPr/>
        </p:nvSpPr>
        <p:spPr bwMode="auto">
          <a:xfrm>
            <a:off x="5867400" y="2438400"/>
            <a:ext cx="2590800" cy="533400"/>
          </a:xfrm>
          <a:prstGeom prst="ellipse">
            <a:avLst/>
          </a:prstGeom>
          <a:noFill/>
          <a:ln w="190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square" lIns="92309" tIns="228600" rIns="92309" bIns="228600" anchor="ctr">
            <a:spAutoFit/>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Tree>
    <p:extLst>
      <p:ext uri="{BB962C8B-B14F-4D97-AF65-F5344CB8AC3E}">
        <p14:creationId xmlns:p14="http://schemas.microsoft.com/office/powerpoint/2010/main" val="3831148906"/>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838199" y="841832"/>
            <a:ext cx="7163051" cy="5711368"/>
          </a:xfrm>
          <a:prstGeom prst="rect">
            <a:avLst/>
          </a:prstGeom>
        </p:spPr>
      </p:pic>
      <p:sp>
        <p:nvSpPr>
          <p:cNvPr id="102403" name="AutoShape 7"/>
          <p:cNvSpPr>
            <a:spLocks noChangeArrowheads="1"/>
          </p:cNvSpPr>
          <p:nvPr/>
        </p:nvSpPr>
        <p:spPr bwMode="auto">
          <a:xfrm>
            <a:off x="4906611" y="2819400"/>
            <a:ext cx="1371600" cy="762000"/>
          </a:xfrm>
          <a:prstGeom prst="wedgeRoundRectCallout">
            <a:avLst>
              <a:gd name="adj1" fmla="val -75579"/>
              <a:gd name="adj2" fmla="val -48542"/>
              <a:gd name="adj3" fmla="val 16667"/>
            </a:avLst>
          </a:prstGeom>
          <a:solidFill>
            <a:srgbClr val="FFFFCC"/>
          </a:solidFill>
          <a:ln w="9525" algn="ctr">
            <a:solidFill>
              <a:schemeClr val="tx1"/>
            </a:solidFill>
            <a:miter lim="800000"/>
            <a:headEnd/>
            <a:tailEnd/>
          </a:ln>
        </p:spPr>
        <p:txBody>
          <a:bodyPr lIns="92309" tIns="46154" rIns="92309" bIns="46154"/>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r>
              <a:rPr lang="en-US" altLang="en-US" sz="2000" b="0">
                <a:solidFill>
                  <a:schemeClr val="tx1"/>
                </a:solidFill>
              </a:rPr>
              <a:t>Add the covariate.</a:t>
            </a:r>
          </a:p>
        </p:txBody>
      </p:sp>
      <p:sp>
        <p:nvSpPr>
          <p:cNvPr id="102404" name="Oval 9"/>
          <p:cNvSpPr>
            <a:spLocks noChangeArrowheads="1"/>
          </p:cNvSpPr>
          <p:nvPr/>
        </p:nvSpPr>
        <p:spPr bwMode="auto">
          <a:xfrm>
            <a:off x="5782911" y="6019800"/>
            <a:ext cx="990600" cy="457200"/>
          </a:xfrm>
          <a:prstGeom prst="ellipse">
            <a:avLst/>
          </a:prstGeom>
          <a:noFill/>
          <a:ln w="190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lIns="92309" tIns="228600" rIns="92309" bIns="228600" anchor="ctr">
            <a:spAutoFit/>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Tree>
    <p:extLst>
      <p:ext uri="{BB962C8B-B14F-4D97-AF65-F5344CB8AC3E}">
        <p14:creationId xmlns:p14="http://schemas.microsoft.com/office/powerpoint/2010/main" val="3625014503"/>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304800" y="685800"/>
            <a:ext cx="7125317" cy="6066046"/>
          </a:xfrm>
          <a:prstGeom prst="rect">
            <a:avLst/>
          </a:prstGeom>
        </p:spPr>
      </p:pic>
      <p:sp>
        <p:nvSpPr>
          <p:cNvPr id="104450" name="Rectangle 2"/>
          <p:cNvSpPr>
            <a:spLocks noGrp="1" noChangeArrowheads="1"/>
          </p:cNvSpPr>
          <p:nvPr>
            <p:ph type="body" idx="1"/>
          </p:nvPr>
        </p:nvSpPr>
        <p:spPr/>
        <p:txBody>
          <a:bodyPr/>
          <a:lstStyle/>
          <a:p>
            <a:pPr marL="400050" indent="-400050" eaLnBrk="1" hangingPunct="1"/>
            <a:r>
              <a:rPr lang="en-US" altLang="en-US" dirty="0"/>
              <a:t>					</a:t>
            </a:r>
          </a:p>
        </p:txBody>
      </p:sp>
      <p:sp>
        <p:nvSpPr>
          <p:cNvPr id="104452" name="AutoShape 8"/>
          <p:cNvSpPr>
            <a:spLocks noChangeArrowheads="1"/>
          </p:cNvSpPr>
          <p:nvPr/>
        </p:nvSpPr>
        <p:spPr bwMode="auto">
          <a:xfrm>
            <a:off x="5943600" y="3048000"/>
            <a:ext cx="1295400" cy="1143000"/>
          </a:xfrm>
          <a:prstGeom prst="wedgeRoundRectCallout">
            <a:avLst>
              <a:gd name="adj1" fmla="val -50617"/>
              <a:gd name="adj2" fmla="val 13309"/>
              <a:gd name="adj3" fmla="val 16667"/>
            </a:avLst>
          </a:prstGeom>
          <a:solidFill>
            <a:srgbClr val="FFFFCC"/>
          </a:solidFill>
          <a:ln w="9525" algn="ctr">
            <a:solidFill>
              <a:schemeClr val="tx1"/>
            </a:solidFill>
            <a:miter lim="800000"/>
            <a:headEnd/>
            <a:tailEnd/>
          </a:ln>
        </p:spPr>
        <p:txBody>
          <a:bodyPr lIns="92309" tIns="46154" rIns="92309" bIns="46154"/>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r>
              <a:rPr lang="en-US" altLang="en-US" sz="2000" b="0">
                <a:solidFill>
                  <a:schemeClr val="tx1"/>
                </a:solidFill>
              </a:rPr>
              <a:t>Is this a “good” model?</a:t>
            </a:r>
          </a:p>
        </p:txBody>
      </p:sp>
      <p:sp>
        <p:nvSpPr>
          <p:cNvPr id="7" name="AutoShape 5"/>
          <p:cNvSpPr>
            <a:spLocks noChangeArrowheads="1"/>
          </p:cNvSpPr>
          <p:nvPr/>
        </p:nvSpPr>
        <p:spPr bwMode="auto">
          <a:xfrm>
            <a:off x="6096000" y="5486400"/>
            <a:ext cx="1512888" cy="838200"/>
          </a:xfrm>
          <a:prstGeom prst="wedgeRoundRectCallout">
            <a:avLst>
              <a:gd name="adj1" fmla="val -18594"/>
              <a:gd name="adj2" fmla="val -58624"/>
              <a:gd name="adj3" fmla="val 16667"/>
            </a:avLst>
          </a:prstGeom>
          <a:solidFill>
            <a:srgbClr val="FFFFCC"/>
          </a:solidFill>
          <a:ln w="9525" algn="ctr">
            <a:solidFill>
              <a:schemeClr val="tx1"/>
            </a:solidFill>
            <a:miter lim="800000"/>
            <a:headEnd/>
            <a:tailEnd/>
          </a:ln>
        </p:spPr>
        <p:txBody>
          <a:bodyPr lIns="92309" tIns="46154" rIns="92309" bIns="46154"/>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r>
              <a:rPr lang="en-US" altLang="en-US" sz="2000" b="0">
                <a:solidFill>
                  <a:schemeClr val="tx1"/>
                </a:solidFill>
              </a:rPr>
              <a:t>All terms significant!</a:t>
            </a:r>
          </a:p>
        </p:txBody>
      </p:sp>
    </p:spTree>
    <p:extLst>
      <p:ext uri="{BB962C8B-B14F-4D97-AF65-F5344CB8AC3E}">
        <p14:creationId xmlns:p14="http://schemas.microsoft.com/office/powerpoint/2010/main" val="1369299721"/>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304800" y="911997"/>
            <a:ext cx="8153400" cy="5754034"/>
          </a:xfrm>
          <a:prstGeom prst="rect">
            <a:avLst/>
          </a:prstGeom>
        </p:spPr>
      </p:pic>
      <p:sp>
        <p:nvSpPr>
          <p:cNvPr id="105474" name="Rectangle 2"/>
          <p:cNvSpPr>
            <a:spLocks noGrp="1" noChangeArrowheads="1"/>
          </p:cNvSpPr>
          <p:nvPr>
            <p:ph type="body" idx="1"/>
          </p:nvPr>
        </p:nvSpPr>
        <p:spPr/>
        <p:txBody>
          <a:bodyPr/>
          <a:lstStyle/>
          <a:p>
            <a:pPr marL="400050" indent="-400050" eaLnBrk="1" hangingPunct="1"/>
            <a:r>
              <a:rPr lang="en-US" altLang="en-US" dirty="0"/>
              <a:t>					</a:t>
            </a:r>
          </a:p>
        </p:txBody>
      </p:sp>
      <p:sp>
        <p:nvSpPr>
          <p:cNvPr id="105477" name="AutoShape 7"/>
          <p:cNvSpPr>
            <a:spLocks noChangeArrowheads="1"/>
          </p:cNvSpPr>
          <p:nvPr/>
        </p:nvSpPr>
        <p:spPr bwMode="auto">
          <a:xfrm>
            <a:off x="3124200" y="3657600"/>
            <a:ext cx="2667000" cy="784163"/>
          </a:xfrm>
          <a:prstGeom prst="wedgeRoundRectCallout">
            <a:avLst>
              <a:gd name="adj1" fmla="val -48281"/>
              <a:gd name="adj2" fmla="val 22380"/>
              <a:gd name="adj3" fmla="val 16667"/>
            </a:avLst>
          </a:prstGeom>
          <a:solidFill>
            <a:srgbClr val="FFFFCC"/>
          </a:solidFill>
          <a:ln w="9525" algn="ctr">
            <a:solidFill>
              <a:schemeClr val="tx1"/>
            </a:solidFill>
            <a:miter lim="800000"/>
            <a:headEnd/>
            <a:tailEnd/>
          </a:ln>
        </p:spPr>
        <p:txBody>
          <a:bodyPr lIns="92309" tIns="46154" rIns="92309"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r>
              <a:rPr lang="en-US" altLang="en-US" sz="2000" b="0" dirty="0">
                <a:solidFill>
                  <a:schemeClr val="tx1"/>
                </a:solidFill>
              </a:rPr>
              <a:t>How do you interpret these plots?</a:t>
            </a:r>
          </a:p>
        </p:txBody>
      </p:sp>
      <p:sp>
        <p:nvSpPr>
          <p:cNvPr id="105478" name="Text Box 8"/>
          <p:cNvSpPr txBox="1">
            <a:spLocks noChangeArrowheads="1"/>
          </p:cNvSpPr>
          <p:nvPr/>
        </p:nvSpPr>
        <p:spPr bwMode="auto">
          <a:xfrm>
            <a:off x="228600" y="381000"/>
            <a:ext cx="82296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92309" tIns="46154" rIns="92309"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r>
              <a:rPr lang="en-US" altLang="en-US" sz="2800" dirty="0">
                <a:solidFill>
                  <a:schemeClr val="tx1"/>
                </a:solidFill>
              </a:rPr>
              <a:t>Dummy Regression with Covariate</a:t>
            </a:r>
          </a:p>
        </p:txBody>
      </p:sp>
    </p:spTree>
    <p:extLst>
      <p:ext uri="{BB962C8B-B14F-4D97-AF65-F5344CB8AC3E}">
        <p14:creationId xmlns:p14="http://schemas.microsoft.com/office/powerpoint/2010/main" val="1154335921"/>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ChangeArrowheads="1"/>
          </p:cNvSpPr>
          <p:nvPr>
            <p:ph type="title"/>
          </p:nvPr>
        </p:nvSpPr>
        <p:spPr/>
        <p:txBody>
          <a:bodyPr/>
          <a:lstStyle/>
          <a:p>
            <a:pPr eaLnBrk="1" hangingPunct="1"/>
            <a:r>
              <a:rPr lang="en-US" altLang="en-US"/>
              <a:t>Dummy Variable Regression with Covariate</a:t>
            </a:r>
          </a:p>
        </p:txBody>
      </p:sp>
      <p:sp>
        <p:nvSpPr>
          <p:cNvPr id="106499" name="Rectangle 3"/>
          <p:cNvSpPr>
            <a:spLocks noGrp="1" noChangeArrowheads="1"/>
          </p:cNvSpPr>
          <p:nvPr>
            <p:ph type="body" idx="1"/>
          </p:nvPr>
        </p:nvSpPr>
        <p:spPr>
          <a:xfrm>
            <a:off x="304800" y="1447800"/>
            <a:ext cx="8686800" cy="4953000"/>
          </a:xfrm>
        </p:spPr>
        <p:txBody>
          <a:bodyPr/>
          <a:lstStyle/>
          <a:p>
            <a:pPr marL="0" indent="0" eaLnBrk="1" hangingPunct="1"/>
            <a:r>
              <a:rPr lang="en-US" altLang="en-US" sz="2000" b="1" u="sng" dirty="0"/>
              <a:t>Here are the new equations</a:t>
            </a:r>
            <a:r>
              <a:rPr lang="en-US" altLang="en-US" sz="2000" dirty="0"/>
              <a:t>:</a:t>
            </a:r>
          </a:p>
          <a:p>
            <a:pPr marL="0" indent="0" eaLnBrk="1" hangingPunct="1"/>
            <a:endParaRPr lang="en-US" altLang="en-US" sz="2000" dirty="0"/>
          </a:p>
          <a:p>
            <a:r>
              <a:rPr lang="en-US" sz="2000" u="sng" dirty="0"/>
              <a:t>TesterType</a:t>
            </a:r>
          </a:p>
          <a:p>
            <a:endParaRPr lang="en-US" sz="2000" u="sng" dirty="0"/>
          </a:p>
          <a:p>
            <a:r>
              <a:rPr lang="en-US" sz="2000" b="1" dirty="0"/>
              <a:t>internal </a:t>
            </a:r>
            <a:r>
              <a:rPr lang="en-US" sz="2000" dirty="0"/>
              <a:t>   D/KSLOC = 6.225 - 0.1357 ChangedPriorityReqs</a:t>
            </a:r>
          </a:p>
          <a:p>
            <a:endParaRPr lang="en-US" sz="2000" dirty="0"/>
          </a:p>
          <a:p>
            <a:r>
              <a:rPr lang="en-US" sz="2000" b="1" dirty="0"/>
              <a:t>outside</a:t>
            </a:r>
            <a:r>
              <a:rPr lang="en-US" sz="2000" dirty="0"/>
              <a:t>     D/KSLOC = 3.882 - 0.1357 ChangedPriorityReqs</a:t>
            </a:r>
          </a:p>
          <a:p>
            <a:endParaRPr lang="en-US" sz="2000" dirty="0"/>
          </a:p>
          <a:p>
            <a:r>
              <a:rPr lang="en-US" sz="2000" b="1" dirty="0"/>
              <a:t>user</a:t>
            </a:r>
            <a:r>
              <a:rPr lang="en-US" sz="2000" dirty="0"/>
              <a:t>        D/KSLOC = 9.54 - 0.1357 ChangedPriorityReqs</a:t>
            </a:r>
          </a:p>
          <a:p>
            <a:pPr marL="0" indent="0" eaLnBrk="1" hangingPunct="1"/>
            <a:endParaRPr lang="en-US" altLang="en-US" sz="2000" dirty="0"/>
          </a:p>
          <a:p>
            <a:pPr marL="0" indent="0" eaLnBrk="1" hangingPunct="1"/>
            <a:r>
              <a:rPr lang="en-US" altLang="en-US" sz="2000" b="1" dirty="0"/>
              <a:t>Minitab makes it easy to calculate the expected values based on the regression output. </a:t>
            </a:r>
            <a:r>
              <a:rPr lang="en-US" altLang="en-US" sz="2000" dirty="0"/>
              <a:t>We just need one more piece of information before we can calculate the expected values for each category – the mean of the covariate </a:t>
            </a:r>
            <a:r>
              <a:rPr lang="en-US" sz="2000" dirty="0"/>
              <a:t>ChangedPriorityReqs.</a:t>
            </a:r>
            <a:endParaRPr lang="en-US" altLang="en-US" sz="2000" dirty="0"/>
          </a:p>
          <a:p>
            <a:pPr marL="0" indent="0" eaLnBrk="1" hangingPunct="1"/>
            <a:endParaRPr lang="en-US" altLang="en-US" sz="2000" b="1" dirty="0"/>
          </a:p>
          <a:p>
            <a:pPr marL="0" indent="0" eaLnBrk="1" hangingPunct="1"/>
            <a:endParaRPr lang="en-US" altLang="en-US" sz="2000" b="1" dirty="0"/>
          </a:p>
        </p:txBody>
      </p:sp>
    </p:spTree>
  </p:cSld>
  <p:clrMapOvr>
    <a:masterClrMapping/>
  </p:clrMapOvr>
  <p:transition/>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517924" y="1549844"/>
            <a:ext cx="7889136" cy="3403156"/>
          </a:xfrm>
          <a:prstGeom prst="rect">
            <a:avLst/>
          </a:prstGeom>
        </p:spPr>
      </p:pic>
      <p:sp>
        <p:nvSpPr>
          <p:cNvPr id="108548" name="AutoShape 5"/>
          <p:cNvSpPr>
            <a:spLocks noChangeArrowheads="1"/>
          </p:cNvSpPr>
          <p:nvPr/>
        </p:nvSpPr>
        <p:spPr bwMode="auto">
          <a:xfrm>
            <a:off x="2671792" y="5340940"/>
            <a:ext cx="3581400" cy="784163"/>
          </a:xfrm>
          <a:prstGeom prst="wedgeRoundRectCallout">
            <a:avLst>
              <a:gd name="adj1" fmla="val 22334"/>
              <a:gd name="adj2" fmla="val -77829"/>
              <a:gd name="adj3" fmla="val 16667"/>
            </a:avLst>
          </a:prstGeom>
          <a:solidFill>
            <a:srgbClr val="FFFFCC"/>
          </a:solidFill>
          <a:ln w="9525" algn="ctr">
            <a:solidFill>
              <a:schemeClr val="tx1"/>
            </a:solidFill>
            <a:miter lim="800000"/>
            <a:headEnd/>
            <a:tailEnd/>
          </a:ln>
        </p:spPr>
        <p:txBody>
          <a:bodyPr wrap="square" lIns="92309" tIns="46154" rIns="92309"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r>
              <a:rPr lang="en-US" altLang="en-US" sz="2000" b="0" dirty="0">
                <a:solidFill>
                  <a:schemeClr val="tx1"/>
                </a:solidFill>
              </a:rPr>
              <a:t>Select Stat &gt; Basic Statistics &gt; Graphical Summary</a:t>
            </a:r>
          </a:p>
        </p:txBody>
      </p:sp>
      <p:sp>
        <p:nvSpPr>
          <p:cNvPr id="108549" name="Oval 7"/>
          <p:cNvSpPr>
            <a:spLocks noChangeArrowheads="1"/>
          </p:cNvSpPr>
          <p:nvPr/>
        </p:nvSpPr>
        <p:spPr bwMode="auto">
          <a:xfrm>
            <a:off x="2514600" y="1828800"/>
            <a:ext cx="457200" cy="381000"/>
          </a:xfrm>
          <a:prstGeom prst="ellipse">
            <a:avLst/>
          </a:prstGeom>
          <a:noFill/>
          <a:ln w="190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square" lIns="92309" tIns="228600" rIns="92309" bIns="228600" anchor="ctr">
            <a:spAutoFit/>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08550" name="Rectangle 8"/>
          <p:cNvSpPr>
            <a:spLocks noGrp="1" noChangeArrowheads="1"/>
          </p:cNvSpPr>
          <p:nvPr>
            <p:ph type="title"/>
          </p:nvPr>
        </p:nvSpPr>
        <p:spPr>
          <a:noFill/>
        </p:spPr>
        <p:txBody>
          <a:bodyPr/>
          <a:lstStyle/>
          <a:p>
            <a:pPr eaLnBrk="1" hangingPunct="1"/>
            <a:r>
              <a:rPr lang="en-US" altLang="en-US"/>
              <a:t>Dummy Regression with Covariate</a:t>
            </a:r>
          </a:p>
        </p:txBody>
      </p:sp>
      <p:sp>
        <p:nvSpPr>
          <p:cNvPr id="12" name="Oval 7"/>
          <p:cNvSpPr>
            <a:spLocks noChangeArrowheads="1"/>
          </p:cNvSpPr>
          <p:nvPr/>
        </p:nvSpPr>
        <p:spPr bwMode="auto">
          <a:xfrm>
            <a:off x="2819400" y="2098970"/>
            <a:ext cx="1219200" cy="389786"/>
          </a:xfrm>
          <a:prstGeom prst="ellipse">
            <a:avLst/>
          </a:prstGeom>
          <a:noFill/>
          <a:ln w="190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square" lIns="92309" tIns="228600" rIns="92309" bIns="228600" anchor="ctr">
            <a:spAutoFit/>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3" name="Oval 7"/>
          <p:cNvSpPr>
            <a:spLocks noChangeArrowheads="1"/>
          </p:cNvSpPr>
          <p:nvPr/>
        </p:nvSpPr>
        <p:spPr bwMode="auto">
          <a:xfrm>
            <a:off x="4800600" y="2667000"/>
            <a:ext cx="1905000" cy="457200"/>
          </a:xfrm>
          <a:prstGeom prst="ellipse">
            <a:avLst/>
          </a:prstGeom>
          <a:noFill/>
          <a:ln w="190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lIns="92309" tIns="228600" rIns="92309" bIns="228600" anchor="ctr">
            <a:spAutoFit/>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Tree>
    <p:extLst>
      <p:ext uri="{BB962C8B-B14F-4D97-AF65-F5344CB8AC3E}">
        <p14:creationId xmlns:p14="http://schemas.microsoft.com/office/powerpoint/2010/main" val="4088028745"/>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2057400" y="1524000"/>
            <a:ext cx="3810132" cy="4143518"/>
          </a:xfrm>
          <a:prstGeom prst="rect">
            <a:avLst/>
          </a:prstGeom>
        </p:spPr>
      </p:pic>
      <p:sp>
        <p:nvSpPr>
          <p:cNvPr id="108546" name="Rectangle 2"/>
          <p:cNvSpPr>
            <a:spLocks noGrp="1" noChangeArrowheads="1"/>
          </p:cNvSpPr>
          <p:nvPr>
            <p:ph type="body" idx="1"/>
          </p:nvPr>
        </p:nvSpPr>
        <p:spPr>
          <a:xfrm>
            <a:off x="304800" y="1447800"/>
            <a:ext cx="8458200" cy="4953000"/>
          </a:xfrm>
        </p:spPr>
        <p:txBody>
          <a:bodyPr/>
          <a:lstStyle/>
          <a:p>
            <a:pPr marL="400050" indent="-400050" eaLnBrk="1" hangingPunct="1"/>
            <a:endParaRPr lang="en-US" altLang="en-US"/>
          </a:p>
          <a:p>
            <a:pPr marL="400050" indent="-400050" eaLnBrk="1" hangingPunct="1"/>
            <a:endParaRPr lang="en-US" altLang="en-US"/>
          </a:p>
          <a:p>
            <a:pPr marL="400050" indent="-400050" eaLnBrk="1" hangingPunct="1"/>
            <a:endParaRPr lang="en-US" altLang="en-US"/>
          </a:p>
          <a:p>
            <a:pPr marL="400050" indent="-400050" eaLnBrk="1" hangingPunct="1"/>
            <a:endParaRPr lang="en-US" altLang="en-US"/>
          </a:p>
          <a:p>
            <a:pPr marL="400050" indent="-400050" eaLnBrk="1" hangingPunct="1"/>
            <a:endParaRPr lang="en-US" altLang="en-US"/>
          </a:p>
          <a:p>
            <a:pPr marL="400050" indent="-400050" eaLnBrk="1" hangingPunct="1"/>
            <a:endParaRPr lang="en-US" altLang="en-US"/>
          </a:p>
          <a:p>
            <a:pPr marL="400050" indent="-400050" eaLnBrk="1" hangingPunct="1"/>
            <a:endParaRPr lang="en-US" altLang="en-US"/>
          </a:p>
          <a:p>
            <a:pPr marL="400050" indent="-400050" eaLnBrk="1" hangingPunct="1"/>
            <a:endParaRPr lang="en-US" altLang="en-US"/>
          </a:p>
          <a:p>
            <a:pPr marL="400050" indent="-400050" eaLnBrk="1" hangingPunct="1"/>
            <a:endParaRPr lang="en-US" altLang="en-US"/>
          </a:p>
          <a:p>
            <a:pPr marL="400050" indent="-400050" eaLnBrk="1" hangingPunct="1"/>
            <a:endParaRPr lang="en-US" altLang="en-US"/>
          </a:p>
          <a:p>
            <a:pPr marL="400050" indent="-400050" eaLnBrk="1" hangingPunct="1"/>
            <a:endParaRPr lang="en-US" altLang="en-US"/>
          </a:p>
          <a:p>
            <a:pPr marL="400050" indent="-400050" eaLnBrk="1" hangingPunct="1"/>
            <a:endParaRPr lang="en-US" altLang="en-US"/>
          </a:p>
          <a:p>
            <a:pPr marL="400050" indent="-400050" eaLnBrk="1" hangingPunct="1"/>
            <a:r>
              <a:rPr lang="en-US" altLang="en-US"/>
              <a:t>		</a:t>
            </a:r>
          </a:p>
        </p:txBody>
      </p:sp>
      <p:sp>
        <p:nvSpPr>
          <p:cNvPr id="108548" name="AutoShape 5"/>
          <p:cNvSpPr>
            <a:spLocks noChangeArrowheads="1"/>
          </p:cNvSpPr>
          <p:nvPr/>
        </p:nvSpPr>
        <p:spPr bwMode="auto">
          <a:xfrm>
            <a:off x="6073629" y="2141989"/>
            <a:ext cx="2775226" cy="784163"/>
          </a:xfrm>
          <a:prstGeom prst="wedgeRoundRectCallout">
            <a:avLst>
              <a:gd name="adj1" fmla="val -62409"/>
              <a:gd name="adj2" fmla="val -23269"/>
              <a:gd name="adj3" fmla="val 16667"/>
            </a:avLst>
          </a:prstGeom>
          <a:solidFill>
            <a:srgbClr val="FFFFCC"/>
          </a:solidFill>
          <a:ln w="9525" algn="ctr">
            <a:solidFill>
              <a:schemeClr val="tx1"/>
            </a:solidFill>
            <a:miter lim="800000"/>
            <a:headEnd/>
            <a:tailEnd/>
          </a:ln>
        </p:spPr>
        <p:txBody>
          <a:bodyPr wrap="square" lIns="92309" tIns="46154" rIns="92309"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r>
              <a:rPr lang="en-US" altLang="en-US" sz="2000" b="0" dirty="0">
                <a:solidFill>
                  <a:schemeClr val="tx1"/>
                </a:solidFill>
              </a:rPr>
              <a:t>Select ChangedPriorityReqs</a:t>
            </a:r>
          </a:p>
        </p:txBody>
      </p:sp>
      <p:sp>
        <p:nvSpPr>
          <p:cNvPr id="108549" name="Oval 7"/>
          <p:cNvSpPr>
            <a:spLocks noChangeArrowheads="1"/>
          </p:cNvSpPr>
          <p:nvPr/>
        </p:nvSpPr>
        <p:spPr bwMode="auto">
          <a:xfrm>
            <a:off x="3505200" y="2053101"/>
            <a:ext cx="1447800" cy="385299"/>
          </a:xfrm>
          <a:prstGeom prst="ellipse">
            <a:avLst/>
          </a:prstGeom>
          <a:noFill/>
          <a:ln w="190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square" lIns="92309" tIns="228600" rIns="92309" bIns="228600" anchor="ctr">
            <a:spAutoFit/>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08550" name="Rectangle 8"/>
          <p:cNvSpPr>
            <a:spLocks noGrp="1" noChangeArrowheads="1"/>
          </p:cNvSpPr>
          <p:nvPr>
            <p:ph type="title"/>
          </p:nvPr>
        </p:nvSpPr>
        <p:spPr>
          <a:noFill/>
        </p:spPr>
        <p:txBody>
          <a:bodyPr/>
          <a:lstStyle/>
          <a:p>
            <a:pPr eaLnBrk="1" hangingPunct="1"/>
            <a:r>
              <a:rPr lang="en-US" altLang="en-US"/>
              <a:t>Dummy Regression with Covariate</a:t>
            </a:r>
          </a:p>
        </p:txBody>
      </p:sp>
      <p:sp>
        <p:nvSpPr>
          <p:cNvPr id="10" name="Oval 7"/>
          <p:cNvSpPr>
            <a:spLocks noChangeArrowheads="1"/>
          </p:cNvSpPr>
          <p:nvPr/>
        </p:nvSpPr>
        <p:spPr bwMode="auto">
          <a:xfrm>
            <a:off x="3581400" y="5029200"/>
            <a:ext cx="1181100" cy="457200"/>
          </a:xfrm>
          <a:prstGeom prst="ellipse">
            <a:avLst/>
          </a:prstGeom>
          <a:noFill/>
          <a:ln w="190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square" lIns="92309" tIns="228600" rIns="92309" bIns="228600" anchor="ctr">
            <a:spAutoFit/>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Tree>
    <p:extLst>
      <p:ext uri="{BB962C8B-B14F-4D97-AF65-F5344CB8AC3E}">
        <p14:creationId xmlns:p14="http://schemas.microsoft.com/office/powerpoint/2010/main" val="655064211"/>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1371600" y="1261339"/>
            <a:ext cx="6595424" cy="5021122"/>
          </a:xfrm>
          <a:prstGeom prst="rect">
            <a:avLst/>
          </a:prstGeom>
        </p:spPr>
      </p:pic>
      <p:sp>
        <p:nvSpPr>
          <p:cNvPr id="110594" name="Rectangle 2"/>
          <p:cNvSpPr>
            <a:spLocks noGrp="1" noChangeArrowheads="1"/>
          </p:cNvSpPr>
          <p:nvPr>
            <p:ph type="body" idx="1"/>
          </p:nvPr>
        </p:nvSpPr>
        <p:spPr/>
        <p:txBody>
          <a:bodyPr/>
          <a:lstStyle/>
          <a:p>
            <a:pPr marL="400050" indent="-400050" eaLnBrk="1" hangingPunct="1"/>
            <a:r>
              <a:rPr lang="en-US" altLang="en-US"/>
              <a:t>					</a:t>
            </a:r>
          </a:p>
        </p:txBody>
      </p:sp>
      <p:sp>
        <p:nvSpPr>
          <p:cNvPr id="110596" name="AutoShape 5"/>
          <p:cNvSpPr>
            <a:spLocks noChangeArrowheads="1"/>
          </p:cNvSpPr>
          <p:nvPr/>
        </p:nvSpPr>
        <p:spPr bwMode="auto">
          <a:xfrm>
            <a:off x="5994213" y="937379"/>
            <a:ext cx="3048000" cy="784163"/>
          </a:xfrm>
          <a:prstGeom prst="wedgeRoundRectCallout">
            <a:avLst>
              <a:gd name="adj1" fmla="val 1246"/>
              <a:gd name="adj2" fmla="val 128533"/>
              <a:gd name="adj3" fmla="val 16667"/>
            </a:avLst>
          </a:prstGeom>
          <a:solidFill>
            <a:srgbClr val="FFFFCC"/>
          </a:solidFill>
          <a:ln w="9525" algn="ctr">
            <a:solidFill>
              <a:schemeClr val="tx1"/>
            </a:solidFill>
            <a:miter lim="800000"/>
            <a:headEnd/>
            <a:tailEnd/>
          </a:ln>
        </p:spPr>
        <p:txBody>
          <a:bodyPr lIns="92309" tIns="46154" rIns="92309"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r>
              <a:rPr lang="en-US" altLang="en-US" sz="2000" b="0" dirty="0">
                <a:solidFill>
                  <a:schemeClr val="tx1"/>
                </a:solidFill>
              </a:rPr>
              <a:t>The mean we need for the equation</a:t>
            </a:r>
          </a:p>
        </p:txBody>
      </p:sp>
      <p:sp>
        <p:nvSpPr>
          <p:cNvPr id="110597" name="AutoShape 6"/>
          <p:cNvSpPr>
            <a:spLocks noChangeArrowheads="1"/>
          </p:cNvSpPr>
          <p:nvPr/>
        </p:nvSpPr>
        <p:spPr bwMode="auto">
          <a:xfrm>
            <a:off x="6683550" y="5029200"/>
            <a:ext cx="2057400" cy="1066800"/>
          </a:xfrm>
          <a:prstGeom prst="wedgeRoundRectCallout">
            <a:avLst>
              <a:gd name="adj1" fmla="val 11729"/>
              <a:gd name="adj2" fmla="val -74613"/>
              <a:gd name="adj3" fmla="val 16667"/>
            </a:avLst>
          </a:prstGeom>
          <a:solidFill>
            <a:srgbClr val="FFFFCC"/>
          </a:solidFill>
          <a:ln w="9525" algn="ctr">
            <a:solidFill>
              <a:schemeClr val="tx1"/>
            </a:solidFill>
            <a:miter lim="800000"/>
            <a:headEnd/>
            <a:tailEnd/>
          </a:ln>
        </p:spPr>
        <p:txBody>
          <a:bodyPr lIns="92309" tIns="46154" rIns="92309" bIns="46154"/>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r>
              <a:rPr lang="en-US" altLang="en-US" sz="2000" b="0">
                <a:solidFill>
                  <a:schemeClr val="tx1"/>
                </a:solidFill>
              </a:rPr>
              <a:t>We also get the confidence interval</a:t>
            </a:r>
          </a:p>
        </p:txBody>
      </p:sp>
      <p:sp>
        <p:nvSpPr>
          <p:cNvPr id="110598" name="Rectangle 7"/>
          <p:cNvSpPr>
            <a:spLocks noGrp="1" noChangeArrowheads="1"/>
          </p:cNvSpPr>
          <p:nvPr>
            <p:ph type="title"/>
          </p:nvPr>
        </p:nvSpPr>
        <p:spPr>
          <a:xfrm>
            <a:off x="228600" y="581025"/>
            <a:ext cx="6096000" cy="561975"/>
          </a:xfrm>
          <a:noFill/>
        </p:spPr>
        <p:txBody>
          <a:bodyPr/>
          <a:lstStyle/>
          <a:p>
            <a:pPr eaLnBrk="1" hangingPunct="1"/>
            <a:r>
              <a:rPr lang="en-US" altLang="en-US" dirty="0"/>
              <a:t>Dummy Regression with Covariate</a:t>
            </a:r>
          </a:p>
        </p:txBody>
      </p:sp>
    </p:spTree>
    <p:extLst>
      <p:ext uri="{BB962C8B-B14F-4D97-AF65-F5344CB8AC3E}">
        <p14:creationId xmlns:p14="http://schemas.microsoft.com/office/powerpoint/2010/main" val="1978616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257175" y="546100"/>
            <a:ext cx="8505825" cy="561975"/>
          </a:xfrm>
        </p:spPr>
        <p:txBody>
          <a:bodyPr/>
          <a:lstStyle/>
          <a:p>
            <a:pPr eaLnBrk="1" hangingPunct="1"/>
            <a:r>
              <a:rPr lang="en-US" altLang="en-US"/>
              <a:t>Critical Parameters Driving Outcomes</a:t>
            </a:r>
          </a:p>
        </p:txBody>
      </p:sp>
      <p:sp>
        <p:nvSpPr>
          <p:cNvPr id="13315" name="Rectangle 3"/>
          <p:cNvSpPr>
            <a:spLocks noGrp="1" noChangeArrowheads="1"/>
          </p:cNvSpPr>
          <p:nvPr>
            <p:ph type="body" idx="1"/>
          </p:nvPr>
        </p:nvSpPr>
        <p:spPr>
          <a:xfrm>
            <a:off x="304800" y="1447800"/>
            <a:ext cx="8455025" cy="5105400"/>
          </a:xfrm>
        </p:spPr>
        <p:txBody>
          <a:bodyPr/>
          <a:lstStyle/>
          <a:p>
            <a:pPr marL="0" indent="0" eaLnBrk="1" hangingPunct="1">
              <a:spcAft>
                <a:spcPct val="60000"/>
              </a:spcAft>
            </a:pPr>
            <a:r>
              <a:rPr lang="en-US" altLang="en-US"/>
              <a:t>The Pico team previously used the Y-to-x trees to identify a number of critical parameters potentially driving the performance outcomes, including the following:</a:t>
            </a:r>
          </a:p>
          <a:p>
            <a:pPr marL="857250" lvl="1" indent="-400050" eaLnBrk="1" hangingPunct="1">
              <a:buFontTx/>
              <a:buAutoNum type="arabicPeriod"/>
            </a:pPr>
            <a:r>
              <a:rPr lang="en-US" altLang="en-US"/>
              <a:t>programming language predominant in the product: C, C++, Java</a:t>
            </a:r>
          </a:p>
          <a:p>
            <a:pPr marL="857250" lvl="1" indent="-400050" eaLnBrk="1" hangingPunct="1">
              <a:buFontTx/>
              <a:buAutoNum type="arabicPeriod"/>
            </a:pPr>
            <a:r>
              <a:rPr lang="en-US" altLang="en-US"/>
              <a:t>average experience level of the development team: Low, Medium, High</a:t>
            </a:r>
          </a:p>
          <a:p>
            <a:pPr marL="857250" lvl="1" indent="-400050" eaLnBrk="1" hangingPunct="1">
              <a:buFontTx/>
              <a:buAutoNum type="arabicPeriod"/>
            </a:pPr>
            <a:r>
              <a:rPr lang="en-US" altLang="en-US"/>
              <a:t>employee turnover rate: percentage of team</a:t>
            </a:r>
          </a:p>
          <a:p>
            <a:pPr marL="857250" lvl="1" indent="-400050" eaLnBrk="1" hangingPunct="1">
              <a:buFontTx/>
              <a:buAutoNum type="arabicPeriod"/>
            </a:pPr>
            <a:r>
              <a:rPr lang="en-US" altLang="en-US"/>
              <a:t>requirements volatility during product development: percentage of all requirements changed or added during development.</a:t>
            </a:r>
          </a:p>
        </p:txBody>
      </p:sp>
    </p:spTree>
  </p:cSld>
  <p:clrMapOvr>
    <a:masterClrMapping/>
  </p:clrMapOvr>
  <p:transition/>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body" idx="1"/>
          </p:nvPr>
        </p:nvSpPr>
        <p:spPr>
          <a:xfrm>
            <a:off x="276749" y="1447800"/>
            <a:ext cx="8610600" cy="4648200"/>
          </a:xfrm>
        </p:spPr>
        <p:txBody>
          <a:bodyPr/>
          <a:lstStyle/>
          <a:p>
            <a:pPr marL="400050" indent="-400050" eaLnBrk="1" hangingPunct="1"/>
            <a:r>
              <a:rPr lang="en-US" altLang="en-US" sz="2000" b="1" dirty="0"/>
              <a:t>Now we can calculate the expected values</a:t>
            </a:r>
            <a:r>
              <a:rPr lang="en-US" altLang="en-US" sz="2000" dirty="0"/>
              <a:t>.</a:t>
            </a:r>
          </a:p>
          <a:p>
            <a:pPr marL="400050" indent="-400050" eaLnBrk="1" hangingPunct="1"/>
            <a:endParaRPr lang="en-US" altLang="en-US" sz="2000" dirty="0"/>
          </a:p>
          <a:p>
            <a:pPr marL="400050" indent="-400050" eaLnBrk="1" hangingPunct="1"/>
            <a:endParaRPr lang="en-US" altLang="en-US" sz="2000" dirty="0"/>
          </a:p>
          <a:p>
            <a:r>
              <a:rPr lang="en-US" sz="2000" u="sng" dirty="0"/>
              <a:t>TesterType</a:t>
            </a:r>
          </a:p>
          <a:p>
            <a:endParaRPr lang="en-US" sz="2000" u="sng" dirty="0"/>
          </a:p>
          <a:p>
            <a:r>
              <a:rPr lang="en-US" sz="2000" b="1" dirty="0"/>
              <a:t>internal</a:t>
            </a:r>
            <a:r>
              <a:rPr lang="en-US" sz="2000" dirty="0"/>
              <a:t>    D/KSLOC = 6.225 - 0.1357 * (15.443) = 4.13</a:t>
            </a:r>
          </a:p>
          <a:p>
            <a:endParaRPr lang="en-US" sz="2000" dirty="0"/>
          </a:p>
          <a:p>
            <a:r>
              <a:rPr lang="en-US" sz="2000" b="1" dirty="0"/>
              <a:t>outside</a:t>
            </a:r>
            <a:r>
              <a:rPr lang="en-US" sz="2000" dirty="0"/>
              <a:t>     D/KSLOC = 3.882 - 0.1357  * (15.443) = 1.79</a:t>
            </a:r>
          </a:p>
          <a:p>
            <a:endParaRPr lang="en-US" sz="2000" dirty="0"/>
          </a:p>
          <a:p>
            <a:r>
              <a:rPr lang="en-US" sz="2000" b="1" dirty="0"/>
              <a:t>user</a:t>
            </a:r>
            <a:r>
              <a:rPr lang="en-US" sz="2000" dirty="0"/>
              <a:t>        D/KSLOC = 9.54 - 0.1357  * (15.443) = 7.44</a:t>
            </a:r>
          </a:p>
        </p:txBody>
      </p:sp>
      <p:sp>
        <p:nvSpPr>
          <p:cNvPr id="111619" name="Rectangle 4"/>
          <p:cNvSpPr>
            <a:spLocks noGrp="1" noChangeArrowheads="1"/>
          </p:cNvSpPr>
          <p:nvPr>
            <p:ph type="title"/>
          </p:nvPr>
        </p:nvSpPr>
        <p:spPr>
          <a:noFill/>
        </p:spPr>
        <p:txBody>
          <a:bodyPr/>
          <a:lstStyle/>
          <a:p>
            <a:pPr eaLnBrk="1" hangingPunct="1"/>
            <a:r>
              <a:rPr lang="en-US" altLang="en-US"/>
              <a:t>Dummy Regression with Covariate</a:t>
            </a:r>
          </a:p>
        </p:txBody>
      </p:sp>
    </p:spTree>
    <p:extLst>
      <p:ext uri="{BB962C8B-B14F-4D97-AF65-F5344CB8AC3E}">
        <p14:creationId xmlns:p14="http://schemas.microsoft.com/office/powerpoint/2010/main" val="2438053888"/>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257175" y="546100"/>
            <a:ext cx="8031163" cy="292100"/>
          </a:xfrm>
        </p:spPr>
        <p:txBody>
          <a:bodyPr/>
          <a:lstStyle/>
          <a:p>
            <a:pPr eaLnBrk="1" hangingPunct="1"/>
            <a:r>
              <a:rPr lang="en-US" altLang="en-US"/>
              <a:t>Dummy Variable Regression</a:t>
            </a:r>
          </a:p>
        </p:txBody>
      </p:sp>
      <p:sp>
        <p:nvSpPr>
          <p:cNvPr id="115715" name="Rectangle 3"/>
          <p:cNvSpPr>
            <a:spLocks noGrp="1" noChangeArrowheads="1"/>
          </p:cNvSpPr>
          <p:nvPr>
            <p:ph type="body" idx="1"/>
          </p:nvPr>
        </p:nvSpPr>
        <p:spPr/>
        <p:txBody>
          <a:bodyPr/>
          <a:lstStyle/>
          <a:p>
            <a:pPr marL="400050" indent="-400050" eaLnBrk="1" hangingPunct="1">
              <a:lnSpc>
                <a:spcPct val="100000"/>
              </a:lnSpc>
            </a:pPr>
            <a:r>
              <a:rPr lang="en-US" altLang="en-US" sz="2000" dirty="0"/>
              <a:t>Dummy variable exercise:</a:t>
            </a:r>
          </a:p>
          <a:p>
            <a:pPr marL="400050" indent="-400050" eaLnBrk="1" hangingPunct="1">
              <a:lnSpc>
                <a:spcPct val="100000"/>
              </a:lnSpc>
            </a:pPr>
            <a:endParaRPr lang="en-US" altLang="en-US" sz="2000" dirty="0"/>
          </a:p>
          <a:p>
            <a:pPr marL="400050" indent="-400050" eaLnBrk="1" hangingPunct="1">
              <a:lnSpc>
                <a:spcPct val="100000"/>
              </a:lnSpc>
              <a:buFontTx/>
              <a:buAutoNum type="arabicPeriod"/>
            </a:pPr>
            <a:r>
              <a:rPr lang="en-US" altLang="en-US" sz="2000" dirty="0"/>
              <a:t>We know from earlier analyses that Customer Satisfaction was related to Parts % reused, but could not clarify the causality.  Defects per KSLOC does not yield a significant relationship with Customer Satisfaction, but does Parts %reused relate to D/KSLOC?</a:t>
            </a:r>
          </a:p>
          <a:p>
            <a:pPr marL="400050" indent="-400050" eaLnBrk="1" hangingPunct="1">
              <a:lnSpc>
                <a:spcPct val="100000"/>
              </a:lnSpc>
              <a:buFontTx/>
              <a:buAutoNum type="arabicPeriod"/>
            </a:pPr>
            <a:endParaRPr lang="en-US" altLang="en-US" sz="2000" dirty="0"/>
          </a:p>
          <a:p>
            <a:pPr marL="400050" indent="-400050" eaLnBrk="1" hangingPunct="1">
              <a:lnSpc>
                <a:spcPct val="100000"/>
              </a:lnSpc>
              <a:buFontTx/>
              <a:buAutoNum type="arabicPeriod"/>
            </a:pPr>
            <a:r>
              <a:rPr lang="en-US" altLang="en-US" sz="2000" dirty="0"/>
              <a:t>Given the results from above, derive a predictive equation using both Parts %reused and TesterType.</a:t>
            </a:r>
          </a:p>
          <a:p>
            <a:pPr marL="400050" indent="-400050" eaLnBrk="1" hangingPunct="1">
              <a:lnSpc>
                <a:spcPct val="100000"/>
              </a:lnSpc>
            </a:pPr>
            <a:endParaRPr lang="en-US" altLang="en-US" sz="2000" dirty="0"/>
          </a:p>
          <a:p>
            <a:pPr marL="400050" indent="-400050" eaLnBrk="1" hangingPunct="1">
              <a:lnSpc>
                <a:spcPct val="100000"/>
              </a:lnSpc>
            </a:pPr>
            <a:endParaRPr lang="en-US" altLang="en-US" sz="2000" dirty="0"/>
          </a:p>
        </p:txBody>
      </p:sp>
    </p:spTree>
  </p:cSld>
  <p:clrMapOvr>
    <a:masterClrMapping/>
  </p:clrMapOvr>
  <p:transition/>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127280" y="1524000"/>
            <a:ext cx="7060452" cy="4953000"/>
          </a:xfrm>
          <a:prstGeom prst="rect">
            <a:avLst/>
          </a:prstGeom>
        </p:spPr>
      </p:pic>
      <p:sp>
        <p:nvSpPr>
          <p:cNvPr id="116738" name="Rectangle 2"/>
          <p:cNvSpPr>
            <a:spLocks noGrp="1" noChangeArrowheads="1"/>
          </p:cNvSpPr>
          <p:nvPr>
            <p:ph type="title"/>
          </p:nvPr>
        </p:nvSpPr>
        <p:spPr>
          <a:xfrm>
            <a:off x="257175" y="546100"/>
            <a:ext cx="8429625" cy="292100"/>
          </a:xfrm>
        </p:spPr>
        <p:txBody>
          <a:bodyPr/>
          <a:lstStyle/>
          <a:p>
            <a:pPr eaLnBrk="1" hangingPunct="1"/>
            <a:r>
              <a:rPr lang="en-US" altLang="en-US"/>
              <a:t>Dummy Variable Regression – Exercise Debrief 1</a:t>
            </a:r>
          </a:p>
        </p:txBody>
      </p:sp>
      <p:sp>
        <p:nvSpPr>
          <p:cNvPr id="116740" name="AutoShape 5"/>
          <p:cNvSpPr>
            <a:spLocks noChangeArrowheads="1"/>
          </p:cNvSpPr>
          <p:nvPr/>
        </p:nvSpPr>
        <p:spPr bwMode="auto">
          <a:xfrm>
            <a:off x="3810000" y="3810000"/>
            <a:ext cx="2057400" cy="784163"/>
          </a:xfrm>
          <a:prstGeom prst="wedgeRoundRectCallout">
            <a:avLst>
              <a:gd name="adj1" fmla="val -48380"/>
              <a:gd name="adj2" fmla="val 24255"/>
              <a:gd name="adj3" fmla="val 16667"/>
            </a:avLst>
          </a:prstGeom>
          <a:solidFill>
            <a:srgbClr val="FFFFCC"/>
          </a:solidFill>
          <a:ln w="9525" algn="ctr">
            <a:solidFill>
              <a:schemeClr val="tx1"/>
            </a:solidFill>
            <a:miter lim="800000"/>
            <a:headEnd/>
            <a:tailEnd/>
          </a:ln>
        </p:spPr>
        <p:txBody>
          <a:bodyPr lIns="92309" tIns="46154" rIns="92309"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r>
              <a:rPr lang="en-US" altLang="en-US" sz="2000" b="0" dirty="0">
                <a:solidFill>
                  <a:schemeClr val="tx1"/>
                </a:solidFill>
              </a:rPr>
              <a:t>D/KSLOC by Parts</a:t>
            </a:r>
            <a:r>
              <a:rPr lang="en-US" altLang="en-US" dirty="0"/>
              <a:t> </a:t>
            </a:r>
            <a:r>
              <a:rPr lang="en-US" altLang="en-US" sz="2000" b="0" dirty="0">
                <a:solidFill>
                  <a:schemeClr val="tx1"/>
                </a:solidFill>
              </a:rPr>
              <a:t>%reused</a:t>
            </a:r>
          </a:p>
        </p:txBody>
      </p:sp>
    </p:spTree>
    <p:extLst>
      <p:ext uri="{BB962C8B-B14F-4D97-AF65-F5344CB8AC3E}">
        <p14:creationId xmlns:p14="http://schemas.microsoft.com/office/powerpoint/2010/main" val="3096952733"/>
      </p:ext>
    </p:extLst>
  </p:cSld>
  <p:clrMapOvr>
    <a:masterClrMapping/>
  </p:clrMapOvr>
  <p:transition/>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ChangeArrowheads="1"/>
          </p:cNvSpPr>
          <p:nvPr>
            <p:ph type="title"/>
          </p:nvPr>
        </p:nvSpPr>
        <p:spPr>
          <a:xfrm>
            <a:off x="257175" y="546100"/>
            <a:ext cx="8429625" cy="292100"/>
          </a:xfrm>
        </p:spPr>
        <p:txBody>
          <a:bodyPr/>
          <a:lstStyle/>
          <a:p>
            <a:pPr eaLnBrk="1" hangingPunct="1"/>
            <a:r>
              <a:rPr lang="en-US" altLang="en-US"/>
              <a:t>Dummy Variable Regression – Exercise Debrief 2</a:t>
            </a:r>
          </a:p>
        </p:txBody>
      </p:sp>
      <p:pic>
        <p:nvPicPr>
          <p:cNvPr id="3" name="Picture 2"/>
          <p:cNvPicPr>
            <a:picLocks noChangeAspect="1"/>
          </p:cNvPicPr>
          <p:nvPr/>
        </p:nvPicPr>
        <p:blipFill>
          <a:blip r:embed="rId2"/>
          <a:stretch>
            <a:fillRect/>
          </a:stretch>
        </p:blipFill>
        <p:spPr>
          <a:xfrm>
            <a:off x="700087" y="1371600"/>
            <a:ext cx="7543800" cy="5155648"/>
          </a:xfrm>
          <a:prstGeom prst="rect">
            <a:avLst/>
          </a:prstGeom>
        </p:spPr>
      </p:pic>
      <p:sp>
        <p:nvSpPr>
          <p:cNvPr id="6" name="AutoShape 5"/>
          <p:cNvSpPr>
            <a:spLocks noChangeArrowheads="1"/>
          </p:cNvSpPr>
          <p:nvPr/>
        </p:nvSpPr>
        <p:spPr bwMode="auto">
          <a:xfrm>
            <a:off x="6324600" y="3657600"/>
            <a:ext cx="2057400" cy="784163"/>
          </a:xfrm>
          <a:prstGeom prst="wedgeRoundRectCallout">
            <a:avLst>
              <a:gd name="adj1" fmla="val -48380"/>
              <a:gd name="adj2" fmla="val 24255"/>
              <a:gd name="adj3" fmla="val 16667"/>
            </a:avLst>
          </a:prstGeom>
          <a:solidFill>
            <a:srgbClr val="FFFFCC"/>
          </a:solidFill>
          <a:ln w="9525" algn="ctr">
            <a:solidFill>
              <a:schemeClr val="tx1"/>
            </a:solidFill>
            <a:miter lim="800000"/>
            <a:headEnd/>
            <a:tailEnd/>
          </a:ln>
        </p:spPr>
        <p:txBody>
          <a:bodyPr lIns="92309" tIns="46154" rIns="92309"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r>
              <a:rPr lang="en-US" altLang="en-US" sz="2000" b="0" dirty="0">
                <a:solidFill>
                  <a:schemeClr val="tx1"/>
                </a:solidFill>
              </a:rPr>
              <a:t>D/KSLOC by Parts</a:t>
            </a:r>
            <a:r>
              <a:rPr lang="en-US" altLang="en-US" dirty="0"/>
              <a:t> </a:t>
            </a:r>
            <a:r>
              <a:rPr lang="en-US" altLang="en-US" sz="2000" b="0" dirty="0">
                <a:solidFill>
                  <a:schemeClr val="tx1"/>
                </a:solidFill>
              </a:rPr>
              <a:t>%reused</a:t>
            </a:r>
          </a:p>
        </p:txBody>
      </p:sp>
    </p:spTree>
    <p:extLst>
      <p:ext uri="{BB962C8B-B14F-4D97-AF65-F5344CB8AC3E}">
        <p14:creationId xmlns:p14="http://schemas.microsoft.com/office/powerpoint/2010/main" val="2875210476"/>
      </p:ext>
    </p:extLst>
  </p:cSld>
  <p:clrMapOvr>
    <a:masterClrMapping/>
  </p:clrMapOvr>
  <p:transition/>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143000" y="1371600"/>
            <a:ext cx="7011866" cy="5029200"/>
          </a:xfrm>
          <a:prstGeom prst="rect">
            <a:avLst/>
          </a:prstGeom>
        </p:spPr>
      </p:pic>
      <p:sp>
        <p:nvSpPr>
          <p:cNvPr id="118786" name="Rectangle 2"/>
          <p:cNvSpPr>
            <a:spLocks noGrp="1" noChangeArrowheads="1"/>
          </p:cNvSpPr>
          <p:nvPr>
            <p:ph type="title"/>
          </p:nvPr>
        </p:nvSpPr>
        <p:spPr>
          <a:xfrm>
            <a:off x="257175" y="546100"/>
            <a:ext cx="8505825" cy="292100"/>
          </a:xfrm>
        </p:spPr>
        <p:txBody>
          <a:bodyPr/>
          <a:lstStyle/>
          <a:p>
            <a:pPr eaLnBrk="1" hangingPunct="1"/>
            <a:r>
              <a:rPr lang="en-US" altLang="en-US"/>
              <a:t>Dummy Variable Regression – Exercise Debrief 3</a:t>
            </a:r>
          </a:p>
        </p:txBody>
      </p:sp>
      <p:sp>
        <p:nvSpPr>
          <p:cNvPr id="5" name="AutoShape 5"/>
          <p:cNvSpPr>
            <a:spLocks noChangeArrowheads="1"/>
          </p:cNvSpPr>
          <p:nvPr/>
        </p:nvSpPr>
        <p:spPr bwMode="auto">
          <a:xfrm>
            <a:off x="3620233" y="3581400"/>
            <a:ext cx="2057400" cy="1124682"/>
          </a:xfrm>
          <a:prstGeom prst="wedgeRoundRectCallout">
            <a:avLst>
              <a:gd name="adj1" fmla="val -48380"/>
              <a:gd name="adj2" fmla="val 24255"/>
              <a:gd name="adj3" fmla="val 16667"/>
            </a:avLst>
          </a:prstGeom>
          <a:solidFill>
            <a:srgbClr val="FFFFCC"/>
          </a:solidFill>
          <a:ln w="9525" algn="ctr">
            <a:solidFill>
              <a:schemeClr val="tx1"/>
            </a:solidFill>
            <a:miter lim="800000"/>
            <a:headEnd/>
            <a:tailEnd/>
          </a:ln>
        </p:spPr>
        <p:txBody>
          <a:bodyPr lIns="92309" tIns="46154" rIns="92309"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r>
              <a:rPr lang="en-US" altLang="en-US" sz="2000" b="0" dirty="0">
                <a:solidFill>
                  <a:schemeClr val="tx1"/>
                </a:solidFill>
              </a:rPr>
              <a:t>D/KSLOC by Parts</a:t>
            </a:r>
            <a:r>
              <a:rPr lang="en-US" altLang="en-US" dirty="0"/>
              <a:t> </a:t>
            </a:r>
            <a:r>
              <a:rPr lang="en-US" altLang="en-US" sz="2000" b="0" dirty="0">
                <a:solidFill>
                  <a:schemeClr val="tx1"/>
                </a:solidFill>
              </a:rPr>
              <a:t>%reused + TesterType</a:t>
            </a:r>
          </a:p>
        </p:txBody>
      </p:sp>
    </p:spTree>
    <p:extLst>
      <p:ext uri="{BB962C8B-B14F-4D97-AF65-F5344CB8AC3E}">
        <p14:creationId xmlns:p14="http://schemas.microsoft.com/office/powerpoint/2010/main" val="553882079"/>
      </p:ext>
    </p:extLst>
  </p:cSld>
  <p:clrMapOvr>
    <a:masterClrMapping/>
  </p:clrMapOvr>
  <p:transition/>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533400" y="990600"/>
            <a:ext cx="6705600" cy="5657604"/>
          </a:xfrm>
          <a:prstGeom prst="rect">
            <a:avLst/>
          </a:prstGeom>
        </p:spPr>
      </p:pic>
      <p:sp>
        <p:nvSpPr>
          <p:cNvPr id="119810" name="Rectangle 2"/>
          <p:cNvSpPr>
            <a:spLocks noGrp="1" noChangeArrowheads="1"/>
          </p:cNvSpPr>
          <p:nvPr>
            <p:ph type="title"/>
          </p:nvPr>
        </p:nvSpPr>
        <p:spPr>
          <a:xfrm>
            <a:off x="257175" y="546100"/>
            <a:ext cx="8429625" cy="292100"/>
          </a:xfrm>
        </p:spPr>
        <p:txBody>
          <a:bodyPr/>
          <a:lstStyle/>
          <a:p>
            <a:pPr eaLnBrk="1" hangingPunct="1"/>
            <a:r>
              <a:rPr lang="en-US" altLang="en-US"/>
              <a:t>Dummy Variable Regression – Exercise Debrief 4</a:t>
            </a:r>
          </a:p>
        </p:txBody>
      </p:sp>
    </p:spTree>
    <p:extLst>
      <p:ext uri="{BB962C8B-B14F-4D97-AF65-F5344CB8AC3E}">
        <p14:creationId xmlns:p14="http://schemas.microsoft.com/office/powerpoint/2010/main" val="3553879304"/>
      </p:ext>
    </p:extLst>
  </p:cSld>
  <p:clrMapOvr>
    <a:masterClrMapping/>
  </p:clrMapOvr>
  <p:transition/>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Text Box 2"/>
          <p:cNvSpPr txBox="1">
            <a:spLocks noChangeArrowheads="1"/>
          </p:cNvSpPr>
          <p:nvPr/>
        </p:nvSpPr>
        <p:spPr bwMode="auto">
          <a:xfrm>
            <a:off x="0" y="1054100"/>
            <a:ext cx="9144000" cy="4067175"/>
          </a:xfrm>
          <a:prstGeom prst="rect">
            <a:avLst/>
          </a:prstGeom>
          <a:solidFill>
            <a:srgbClr val="3C4F8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365760" tIns="46154" rIns="92309" bIns="46154" anchor="ct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3200">
              <a:solidFill>
                <a:schemeClr val="bg1"/>
              </a:solidFill>
            </a:endParaRPr>
          </a:p>
        </p:txBody>
      </p:sp>
      <p:grpSp>
        <p:nvGrpSpPr>
          <p:cNvPr id="121859" name="Group 3"/>
          <p:cNvGrpSpPr>
            <a:grpSpLocks/>
          </p:cNvGrpSpPr>
          <p:nvPr/>
        </p:nvGrpSpPr>
        <p:grpSpPr bwMode="auto">
          <a:xfrm>
            <a:off x="20638" y="1079500"/>
            <a:ext cx="2671762" cy="4014788"/>
            <a:chOff x="13" y="15"/>
            <a:chExt cx="2741" cy="3858"/>
          </a:xfrm>
        </p:grpSpPr>
        <p:sp>
          <p:nvSpPr>
            <p:cNvPr id="121861" name="Freeform 4"/>
            <p:cNvSpPr>
              <a:spLocks noChangeAspect="1"/>
            </p:cNvSpPr>
            <p:nvPr/>
          </p:nvSpPr>
          <p:spPr bwMode="auto">
            <a:xfrm>
              <a:off x="13" y="2190"/>
              <a:ext cx="1009" cy="98"/>
            </a:xfrm>
            <a:custGeom>
              <a:avLst/>
              <a:gdLst>
                <a:gd name="T0" fmla="*/ 1009 w 1004"/>
                <a:gd name="T1" fmla="*/ 0 h 98"/>
                <a:gd name="T2" fmla="*/ 0 w 1004"/>
                <a:gd name="T3" fmla="*/ 0 h 98"/>
                <a:gd name="T4" fmla="*/ 0 w 1004"/>
                <a:gd name="T5" fmla="*/ 98 h 98"/>
                <a:gd name="T6" fmla="*/ 911 w 1004"/>
                <a:gd name="T7" fmla="*/ 98 h 98"/>
                <a:gd name="T8" fmla="*/ 1009 w 1004"/>
                <a:gd name="T9" fmla="*/ 0 h 98"/>
                <a:gd name="T10" fmla="*/ 0 60000 65536"/>
                <a:gd name="T11" fmla="*/ 0 60000 65536"/>
                <a:gd name="T12" fmla="*/ 0 60000 65536"/>
                <a:gd name="T13" fmla="*/ 0 60000 65536"/>
                <a:gd name="T14" fmla="*/ 0 60000 65536"/>
                <a:gd name="T15" fmla="*/ 0 w 1004"/>
                <a:gd name="T16" fmla="*/ 0 h 98"/>
                <a:gd name="T17" fmla="*/ 1004 w 1004"/>
                <a:gd name="T18" fmla="*/ 98 h 98"/>
              </a:gdLst>
              <a:ahLst/>
              <a:cxnLst>
                <a:cxn ang="T10">
                  <a:pos x="T0" y="T1"/>
                </a:cxn>
                <a:cxn ang="T11">
                  <a:pos x="T2" y="T3"/>
                </a:cxn>
                <a:cxn ang="T12">
                  <a:pos x="T4" y="T5"/>
                </a:cxn>
                <a:cxn ang="T13">
                  <a:pos x="T6" y="T7"/>
                </a:cxn>
                <a:cxn ang="T14">
                  <a:pos x="T8" y="T9"/>
                </a:cxn>
              </a:cxnLst>
              <a:rect l="T15" t="T16" r="T17" b="T18"/>
              <a:pathLst>
                <a:path w="1004" h="98">
                  <a:moveTo>
                    <a:pt x="1004" y="0"/>
                  </a:moveTo>
                  <a:lnTo>
                    <a:pt x="0" y="0"/>
                  </a:lnTo>
                  <a:lnTo>
                    <a:pt x="0" y="98"/>
                  </a:lnTo>
                  <a:lnTo>
                    <a:pt x="906" y="98"/>
                  </a:lnTo>
                  <a:lnTo>
                    <a:pt x="1004"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21862" name="Freeform 5"/>
            <p:cNvSpPr>
              <a:spLocks noChangeAspect="1"/>
            </p:cNvSpPr>
            <p:nvPr/>
          </p:nvSpPr>
          <p:spPr bwMode="auto">
            <a:xfrm>
              <a:off x="13" y="1016"/>
              <a:ext cx="411" cy="98"/>
            </a:xfrm>
            <a:custGeom>
              <a:avLst/>
              <a:gdLst>
                <a:gd name="T0" fmla="*/ 313 w 409"/>
                <a:gd name="T1" fmla="*/ 0 h 98"/>
                <a:gd name="T2" fmla="*/ 0 w 409"/>
                <a:gd name="T3" fmla="*/ 0 h 98"/>
                <a:gd name="T4" fmla="*/ 0 w 409"/>
                <a:gd name="T5" fmla="*/ 98 h 98"/>
                <a:gd name="T6" fmla="*/ 411 w 409"/>
                <a:gd name="T7" fmla="*/ 98 h 98"/>
                <a:gd name="T8" fmla="*/ 313 w 409"/>
                <a:gd name="T9" fmla="*/ 0 h 98"/>
                <a:gd name="T10" fmla="*/ 0 60000 65536"/>
                <a:gd name="T11" fmla="*/ 0 60000 65536"/>
                <a:gd name="T12" fmla="*/ 0 60000 65536"/>
                <a:gd name="T13" fmla="*/ 0 60000 65536"/>
                <a:gd name="T14" fmla="*/ 0 60000 65536"/>
                <a:gd name="T15" fmla="*/ 0 w 409"/>
                <a:gd name="T16" fmla="*/ 0 h 98"/>
                <a:gd name="T17" fmla="*/ 409 w 409"/>
                <a:gd name="T18" fmla="*/ 98 h 98"/>
              </a:gdLst>
              <a:ahLst/>
              <a:cxnLst>
                <a:cxn ang="T10">
                  <a:pos x="T0" y="T1"/>
                </a:cxn>
                <a:cxn ang="T11">
                  <a:pos x="T2" y="T3"/>
                </a:cxn>
                <a:cxn ang="T12">
                  <a:pos x="T4" y="T5"/>
                </a:cxn>
                <a:cxn ang="T13">
                  <a:pos x="T6" y="T7"/>
                </a:cxn>
                <a:cxn ang="T14">
                  <a:pos x="T8" y="T9"/>
                </a:cxn>
              </a:cxnLst>
              <a:rect l="T15" t="T16" r="T17" b="T18"/>
              <a:pathLst>
                <a:path w="409" h="98">
                  <a:moveTo>
                    <a:pt x="311" y="0"/>
                  </a:moveTo>
                  <a:lnTo>
                    <a:pt x="0" y="0"/>
                  </a:lnTo>
                  <a:lnTo>
                    <a:pt x="0" y="98"/>
                  </a:lnTo>
                  <a:lnTo>
                    <a:pt x="409" y="98"/>
                  </a:lnTo>
                  <a:lnTo>
                    <a:pt x="311"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21863" name="Freeform 6"/>
            <p:cNvSpPr>
              <a:spLocks noChangeAspect="1"/>
            </p:cNvSpPr>
            <p:nvPr/>
          </p:nvSpPr>
          <p:spPr bwMode="auto">
            <a:xfrm>
              <a:off x="13" y="2789"/>
              <a:ext cx="420" cy="107"/>
            </a:xfrm>
            <a:custGeom>
              <a:avLst/>
              <a:gdLst>
                <a:gd name="T0" fmla="*/ 420 w 418"/>
                <a:gd name="T1" fmla="*/ 0 h 107"/>
                <a:gd name="T2" fmla="*/ 0 w 418"/>
                <a:gd name="T3" fmla="*/ 0 h 107"/>
                <a:gd name="T4" fmla="*/ 0 w 418"/>
                <a:gd name="T5" fmla="*/ 107 h 107"/>
                <a:gd name="T6" fmla="*/ 312 w 418"/>
                <a:gd name="T7" fmla="*/ 107 h 107"/>
                <a:gd name="T8" fmla="*/ 420 w 418"/>
                <a:gd name="T9" fmla="*/ 0 h 107"/>
                <a:gd name="T10" fmla="*/ 0 60000 65536"/>
                <a:gd name="T11" fmla="*/ 0 60000 65536"/>
                <a:gd name="T12" fmla="*/ 0 60000 65536"/>
                <a:gd name="T13" fmla="*/ 0 60000 65536"/>
                <a:gd name="T14" fmla="*/ 0 60000 65536"/>
                <a:gd name="T15" fmla="*/ 0 w 418"/>
                <a:gd name="T16" fmla="*/ 0 h 107"/>
                <a:gd name="T17" fmla="*/ 418 w 418"/>
                <a:gd name="T18" fmla="*/ 107 h 107"/>
              </a:gdLst>
              <a:ahLst/>
              <a:cxnLst>
                <a:cxn ang="T10">
                  <a:pos x="T0" y="T1"/>
                </a:cxn>
                <a:cxn ang="T11">
                  <a:pos x="T2" y="T3"/>
                </a:cxn>
                <a:cxn ang="T12">
                  <a:pos x="T4" y="T5"/>
                </a:cxn>
                <a:cxn ang="T13">
                  <a:pos x="T6" y="T7"/>
                </a:cxn>
                <a:cxn ang="T14">
                  <a:pos x="T8" y="T9"/>
                </a:cxn>
              </a:cxnLst>
              <a:rect l="T15" t="T16" r="T17" b="T18"/>
              <a:pathLst>
                <a:path w="418" h="107">
                  <a:moveTo>
                    <a:pt x="418" y="0"/>
                  </a:moveTo>
                  <a:lnTo>
                    <a:pt x="0" y="0"/>
                  </a:lnTo>
                  <a:lnTo>
                    <a:pt x="0" y="107"/>
                  </a:lnTo>
                  <a:lnTo>
                    <a:pt x="311" y="107"/>
                  </a:lnTo>
                  <a:lnTo>
                    <a:pt x="418"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21864" name="Freeform 7"/>
            <p:cNvSpPr>
              <a:spLocks noChangeAspect="1"/>
            </p:cNvSpPr>
            <p:nvPr/>
          </p:nvSpPr>
          <p:spPr bwMode="auto">
            <a:xfrm>
              <a:off x="13" y="1599"/>
              <a:ext cx="1009" cy="98"/>
            </a:xfrm>
            <a:custGeom>
              <a:avLst/>
              <a:gdLst>
                <a:gd name="T0" fmla="*/ 911 w 1004"/>
                <a:gd name="T1" fmla="*/ 0 h 98"/>
                <a:gd name="T2" fmla="*/ 0 w 1004"/>
                <a:gd name="T3" fmla="*/ 0 h 98"/>
                <a:gd name="T4" fmla="*/ 0 w 1004"/>
                <a:gd name="T5" fmla="*/ 98 h 98"/>
                <a:gd name="T6" fmla="*/ 1009 w 1004"/>
                <a:gd name="T7" fmla="*/ 98 h 98"/>
                <a:gd name="T8" fmla="*/ 911 w 1004"/>
                <a:gd name="T9" fmla="*/ 0 h 98"/>
                <a:gd name="T10" fmla="*/ 0 60000 65536"/>
                <a:gd name="T11" fmla="*/ 0 60000 65536"/>
                <a:gd name="T12" fmla="*/ 0 60000 65536"/>
                <a:gd name="T13" fmla="*/ 0 60000 65536"/>
                <a:gd name="T14" fmla="*/ 0 60000 65536"/>
                <a:gd name="T15" fmla="*/ 0 w 1004"/>
                <a:gd name="T16" fmla="*/ 0 h 98"/>
                <a:gd name="T17" fmla="*/ 1004 w 1004"/>
                <a:gd name="T18" fmla="*/ 98 h 98"/>
              </a:gdLst>
              <a:ahLst/>
              <a:cxnLst>
                <a:cxn ang="T10">
                  <a:pos x="T0" y="T1"/>
                </a:cxn>
                <a:cxn ang="T11">
                  <a:pos x="T2" y="T3"/>
                </a:cxn>
                <a:cxn ang="T12">
                  <a:pos x="T4" y="T5"/>
                </a:cxn>
                <a:cxn ang="T13">
                  <a:pos x="T6" y="T7"/>
                </a:cxn>
                <a:cxn ang="T14">
                  <a:pos x="T8" y="T9"/>
                </a:cxn>
              </a:cxnLst>
              <a:rect l="T15" t="T16" r="T17" b="T18"/>
              <a:pathLst>
                <a:path w="1004" h="98">
                  <a:moveTo>
                    <a:pt x="906" y="0"/>
                  </a:moveTo>
                  <a:lnTo>
                    <a:pt x="0" y="0"/>
                  </a:lnTo>
                  <a:lnTo>
                    <a:pt x="0" y="98"/>
                  </a:lnTo>
                  <a:lnTo>
                    <a:pt x="1004" y="98"/>
                  </a:lnTo>
                  <a:lnTo>
                    <a:pt x="906"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21865" name="Freeform 8"/>
            <p:cNvSpPr>
              <a:spLocks noChangeAspect="1"/>
            </p:cNvSpPr>
            <p:nvPr/>
          </p:nvSpPr>
          <p:spPr bwMode="auto">
            <a:xfrm>
              <a:off x="13" y="1222"/>
              <a:ext cx="2277" cy="286"/>
            </a:xfrm>
            <a:custGeom>
              <a:avLst/>
              <a:gdLst>
                <a:gd name="T0" fmla="*/ 0 w 2266"/>
                <a:gd name="T1" fmla="*/ 286 h 285"/>
                <a:gd name="T2" fmla="*/ 2277 w 2266"/>
                <a:gd name="T3" fmla="*/ 286 h 285"/>
                <a:gd name="T4" fmla="*/ 1992 w 2266"/>
                <a:gd name="T5" fmla="*/ 0 h 285"/>
                <a:gd name="T6" fmla="*/ 0 w 2266"/>
                <a:gd name="T7" fmla="*/ 0 h 285"/>
                <a:gd name="T8" fmla="*/ 0 w 2266"/>
                <a:gd name="T9" fmla="*/ 286 h 285"/>
                <a:gd name="T10" fmla="*/ 0 60000 65536"/>
                <a:gd name="T11" fmla="*/ 0 60000 65536"/>
                <a:gd name="T12" fmla="*/ 0 60000 65536"/>
                <a:gd name="T13" fmla="*/ 0 60000 65536"/>
                <a:gd name="T14" fmla="*/ 0 60000 65536"/>
                <a:gd name="T15" fmla="*/ 0 w 2266"/>
                <a:gd name="T16" fmla="*/ 0 h 285"/>
                <a:gd name="T17" fmla="*/ 2266 w 2266"/>
                <a:gd name="T18" fmla="*/ 285 h 285"/>
              </a:gdLst>
              <a:ahLst/>
              <a:cxnLst>
                <a:cxn ang="T10">
                  <a:pos x="T0" y="T1"/>
                </a:cxn>
                <a:cxn ang="T11">
                  <a:pos x="T2" y="T3"/>
                </a:cxn>
                <a:cxn ang="T12">
                  <a:pos x="T4" y="T5"/>
                </a:cxn>
                <a:cxn ang="T13">
                  <a:pos x="T6" y="T7"/>
                </a:cxn>
                <a:cxn ang="T14">
                  <a:pos x="T8" y="T9"/>
                </a:cxn>
              </a:cxnLst>
              <a:rect l="T15" t="T16" r="T17" b="T18"/>
              <a:pathLst>
                <a:path w="2266" h="285">
                  <a:moveTo>
                    <a:pt x="0" y="285"/>
                  </a:moveTo>
                  <a:lnTo>
                    <a:pt x="2266" y="285"/>
                  </a:lnTo>
                  <a:lnTo>
                    <a:pt x="1982"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21866" name="Freeform 9"/>
            <p:cNvSpPr>
              <a:spLocks noChangeAspect="1"/>
            </p:cNvSpPr>
            <p:nvPr/>
          </p:nvSpPr>
          <p:spPr bwMode="auto">
            <a:xfrm>
              <a:off x="13" y="2395"/>
              <a:ext cx="2286" cy="286"/>
            </a:xfrm>
            <a:custGeom>
              <a:avLst/>
              <a:gdLst>
                <a:gd name="T0" fmla="*/ 0 w 2275"/>
                <a:gd name="T1" fmla="*/ 286 h 285"/>
                <a:gd name="T2" fmla="*/ 2001 w 2275"/>
                <a:gd name="T3" fmla="*/ 286 h 285"/>
                <a:gd name="T4" fmla="*/ 2286 w 2275"/>
                <a:gd name="T5" fmla="*/ 0 h 285"/>
                <a:gd name="T6" fmla="*/ 0 w 2275"/>
                <a:gd name="T7" fmla="*/ 0 h 285"/>
                <a:gd name="T8" fmla="*/ 0 w 2275"/>
                <a:gd name="T9" fmla="*/ 286 h 285"/>
                <a:gd name="T10" fmla="*/ 0 60000 65536"/>
                <a:gd name="T11" fmla="*/ 0 60000 65536"/>
                <a:gd name="T12" fmla="*/ 0 60000 65536"/>
                <a:gd name="T13" fmla="*/ 0 60000 65536"/>
                <a:gd name="T14" fmla="*/ 0 60000 65536"/>
                <a:gd name="T15" fmla="*/ 0 w 2275"/>
                <a:gd name="T16" fmla="*/ 0 h 285"/>
                <a:gd name="T17" fmla="*/ 2275 w 2275"/>
                <a:gd name="T18" fmla="*/ 285 h 285"/>
              </a:gdLst>
              <a:ahLst/>
              <a:cxnLst>
                <a:cxn ang="T10">
                  <a:pos x="T0" y="T1"/>
                </a:cxn>
                <a:cxn ang="T11">
                  <a:pos x="T2" y="T3"/>
                </a:cxn>
                <a:cxn ang="T12">
                  <a:pos x="T4" y="T5"/>
                </a:cxn>
                <a:cxn ang="T13">
                  <a:pos x="T6" y="T7"/>
                </a:cxn>
                <a:cxn ang="T14">
                  <a:pos x="T8" y="T9"/>
                </a:cxn>
              </a:cxnLst>
              <a:rect l="T15" t="T16" r="T17" b="T18"/>
              <a:pathLst>
                <a:path w="2275" h="285">
                  <a:moveTo>
                    <a:pt x="0" y="285"/>
                  </a:moveTo>
                  <a:lnTo>
                    <a:pt x="1991" y="285"/>
                  </a:lnTo>
                  <a:lnTo>
                    <a:pt x="2275"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21867" name="Freeform 10"/>
            <p:cNvSpPr>
              <a:spLocks noChangeAspect="1"/>
            </p:cNvSpPr>
            <p:nvPr/>
          </p:nvSpPr>
          <p:spPr bwMode="auto">
            <a:xfrm>
              <a:off x="13" y="1805"/>
              <a:ext cx="2741" cy="286"/>
            </a:xfrm>
            <a:custGeom>
              <a:avLst/>
              <a:gdLst>
                <a:gd name="T0" fmla="*/ 2598 w 2728"/>
                <a:gd name="T1" fmla="*/ 0 h 285"/>
                <a:gd name="T2" fmla="*/ 0 w 2728"/>
                <a:gd name="T3" fmla="*/ 0 h 285"/>
                <a:gd name="T4" fmla="*/ 0 w 2728"/>
                <a:gd name="T5" fmla="*/ 286 h 285"/>
                <a:gd name="T6" fmla="*/ 2598 w 2728"/>
                <a:gd name="T7" fmla="*/ 286 h 285"/>
                <a:gd name="T8" fmla="*/ 2741 w 2728"/>
                <a:gd name="T9" fmla="*/ 142 h 285"/>
                <a:gd name="T10" fmla="*/ 2598 w 2728"/>
                <a:gd name="T11" fmla="*/ 0 h 285"/>
                <a:gd name="T12" fmla="*/ 0 60000 65536"/>
                <a:gd name="T13" fmla="*/ 0 60000 65536"/>
                <a:gd name="T14" fmla="*/ 0 60000 65536"/>
                <a:gd name="T15" fmla="*/ 0 60000 65536"/>
                <a:gd name="T16" fmla="*/ 0 60000 65536"/>
                <a:gd name="T17" fmla="*/ 0 60000 65536"/>
                <a:gd name="T18" fmla="*/ 0 w 2728"/>
                <a:gd name="T19" fmla="*/ 0 h 285"/>
                <a:gd name="T20" fmla="*/ 2728 w 2728"/>
                <a:gd name="T21" fmla="*/ 285 h 285"/>
              </a:gdLst>
              <a:ahLst/>
              <a:cxnLst>
                <a:cxn ang="T12">
                  <a:pos x="T0" y="T1"/>
                </a:cxn>
                <a:cxn ang="T13">
                  <a:pos x="T2" y="T3"/>
                </a:cxn>
                <a:cxn ang="T14">
                  <a:pos x="T4" y="T5"/>
                </a:cxn>
                <a:cxn ang="T15">
                  <a:pos x="T6" y="T7"/>
                </a:cxn>
                <a:cxn ang="T16">
                  <a:pos x="T8" y="T9"/>
                </a:cxn>
                <a:cxn ang="T17">
                  <a:pos x="T10" y="T11"/>
                </a:cxn>
              </a:cxnLst>
              <a:rect l="T18" t="T19" r="T20" b="T21"/>
              <a:pathLst>
                <a:path w="2728" h="285">
                  <a:moveTo>
                    <a:pt x="2586" y="0"/>
                  </a:moveTo>
                  <a:lnTo>
                    <a:pt x="0" y="0"/>
                  </a:lnTo>
                  <a:lnTo>
                    <a:pt x="0" y="285"/>
                  </a:lnTo>
                  <a:lnTo>
                    <a:pt x="2586" y="285"/>
                  </a:lnTo>
                  <a:lnTo>
                    <a:pt x="2728" y="142"/>
                  </a:lnTo>
                  <a:lnTo>
                    <a:pt x="2586"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21868" name="Freeform 11"/>
            <p:cNvSpPr>
              <a:spLocks noChangeAspect="1"/>
            </p:cNvSpPr>
            <p:nvPr/>
          </p:nvSpPr>
          <p:spPr bwMode="auto">
            <a:xfrm>
              <a:off x="13" y="2994"/>
              <a:ext cx="1679" cy="286"/>
            </a:xfrm>
            <a:custGeom>
              <a:avLst/>
              <a:gdLst>
                <a:gd name="T0" fmla="*/ 0 w 1671"/>
                <a:gd name="T1" fmla="*/ 286 h 285"/>
                <a:gd name="T2" fmla="*/ 1393 w 1671"/>
                <a:gd name="T3" fmla="*/ 286 h 285"/>
                <a:gd name="T4" fmla="*/ 1679 w 1671"/>
                <a:gd name="T5" fmla="*/ 0 h 285"/>
                <a:gd name="T6" fmla="*/ 0 w 1671"/>
                <a:gd name="T7" fmla="*/ 0 h 285"/>
                <a:gd name="T8" fmla="*/ 0 w 1671"/>
                <a:gd name="T9" fmla="*/ 286 h 285"/>
                <a:gd name="T10" fmla="*/ 0 60000 65536"/>
                <a:gd name="T11" fmla="*/ 0 60000 65536"/>
                <a:gd name="T12" fmla="*/ 0 60000 65536"/>
                <a:gd name="T13" fmla="*/ 0 60000 65536"/>
                <a:gd name="T14" fmla="*/ 0 60000 65536"/>
                <a:gd name="T15" fmla="*/ 0 w 1671"/>
                <a:gd name="T16" fmla="*/ 0 h 285"/>
                <a:gd name="T17" fmla="*/ 1671 w 1671"/>
                <a:gd name="T18" fmla="*/ 285 h 285"/>
              </a:gdLst>
              <a:ahLst/>
              <a:cxnLst>
                <a:cxn ang="T10">
                  <a:pos x="T0" y="T1"/>
                </a:cxn>
                <a:cxn ang="T11">
                  <a:pos x="T2" y="T3"/>
                </a:cxn>
                <a:cxn ang="T12">
                  <a:pos x="T4" y="T5"/>
                </a:cxn>
                <a:cxn ang="T13">
                  <a:pos x="T6" y="T7"/>
                </a:cxn>
                <a:cxn ang="T14">
                  <a:pos x="T8" y="T9"/>
                </a:cxn>
              </a:cxnLst>
              <a:rect l="T15" t="T16" r="T17" b="T18"/>
              <a:pathLst>
                <a:path w="1671" h="285">
                  <a:moveTo>
                    <a:pt x="0" y="285"/>
                  </a:moveTo>
                  <a:lnTo>
                    <a:pt x="1386" y="285"/>
                  </a:lnTo>
                  <a:lnTo>
                    <a:pt x="1671"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21869" name="Freeform 12"/>
            <p:cNvSpPr>
              <a:spLocks noChangeAspect="1"/>
            </p:cNvSpPr>
            <p:nvPr/>
          </p:nvSpPr>
          <p:spPr bwMode="auto">
            <a:xfrm>
              <a:off x="13" y="3588"/>
              <a:ext cx="1071" cy="285"/>
            </a:xfrm>
            <a:custGeom>
              <a:avLst/>
              <a:gdLst>
                <a:gd name="T0" fmla="*/ 0 w 1066"/>
                <a:gd name="T1" fmla="*/ 285 h 284"/>
                <a:gd name="T2" fmla="*/ 786 w 1066"/>
                <a:gd name="T3" fmla="*/ 285 h 284"/>
                <a:gd name="T4" fmla="*/ 1071 w 1066"/>
                <a:gd name="T5" fmla="*/ 0 h 284"/>
                <a:gd name="T6" fmla="*/ 0 w 1066"/>
                <a:gd name="T7" fmla="*/ 0 h 284"/>
                <a:gd name="T8" fmla="*/ 0 w 1066"/>
                <a:gd name="T9" fmla="*/ 285 h 284"/>
                <a:gd name="T10" fmla="*/ 0 60000 65536"/>
                <a:gd name="T11" fmla="*/ 0 60000 65536"/>
                <a:gd name="T12" fmla="*/ 0 60000 65536"/>
                <a:gd name="T13" fmla="*/ 0 60000 65536"/>
                <a:gd name="T14" fmla="*/ 0 60000 65536"/>
                <a:gd name="T15" fmla="*/ 0 w 1066"/>
                <a:gd name="T16" fmla="*/ 0 h 284"/>
                <a:gd name="T17" fmla="*/ 1066 w 1066"/>
                <a:gd name="T18" fmla="*/ 284 h 284"/>
              </a:gdLst>
              <a:ahLst/>
              <a:cxnLst>
                <a:cxn ang="T10">
                  <a:pos x="T0" y="T1"/>
                </a:cxn>
                <a:cxn ang="T11">
                  <a:pos x="T2" y="T3"/>
                </a:cxn>
                <a:cxn ang="T12">
                  <a:pos x="T4" y="T5"/>
                </a:cxn>
                <a:cxn ang="T13">
                  <a:pos x="T6" y="T7"/>
                </a:cxn>
                <a:cxn ang="T14">
                  <a:pos x="T8" y="T9"/>
                </a:cxn>
              </a:cxnLst>
              <a:rect l="T15" t="T16" r="T17" b="T18"/>
              <a:pathLst>
                <a:path w="1066" h="284">
                  <a:moveTo>
                    <a:pt x="0" y="284"/>
                  </a:moveTo>
                  <a:lnTo>
                    <a:pt x="782" y="284"/>
                  </a:lnTo>
                  <a:lnTo>
                    <a:pt x="1066" y="0"/>
                  </a:lnTo>
                  <a:lnTo>
                    <a:pt x="0" y="0"/>
                  </a:lnTo>
                  <a:lnTo>
                    <a:pt x="0" y="284"/>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21870" name="Freeform 13"/>
            <p:cNvSpPr>
              <a:spLocks noChangeAspect="1"/>
            </p:cNvSpPr>
            <p:nvPr/>
          </p:nvSpPr>
          <p:spPr bwMode="auto">
            <a:xfrm>
              <a:off x="13" y="15"/>
              <a:ext cx="1089" cy="286"/>
            </a:xfrm>
            <a:custGeom>
              <a:avLst/>
              <a:gdLst>
                <a:gd name="T0" fmla="*/ 0 w 1084"/>
                <a:gd name="T1" fmla="*/ 286 h 285"/>
                <a:gd name="T2" fmla="*/ 1089 w 1084"/>
                <a:gd name="T3" fmla="*/ 286 h 285"/>
                <a:gd name="T4" fmla="*/ 804 w 1084"/>
                <a:gd name="T5" fmla="*/ 0 h 285"/>
                <a:gd name="T6" fmla="*/ 0 w 1084"/>
                <a:gd name="T7" fmla="*/ 0 h 285"/>
                <a:gd name="T8" fmla="*/ 0 w 1084"/>
                <a:gd name="T9" fmla="*/ 286 h 285"/>
                <a:gd name="T10" fmla="*/ 0 60000 65536"/>
                <a:gd name="T11" fmla="*/ 0 60000 65536"/>
                <a:gd name="T12" fmla="*/ 0 60000 65536"/>
                <a:gd name="T13" fmla="*/ 0 60000 65536"/>
                <a:gd name="T14" fmla="*/ 0 60000 65536"/>
                <a:gd name="T15" fmla="*/ 0 w 1084"/>
                <a:gd name="T16" fmla="*/ 0 h 285"/>
                <a:gd name="T17" fmla="*/ 1084 w 1084"/>
                <a:gd name="T18" fmla="*/ 285 h 285"/>
              </a:gdLst>
              <a:ahLst/>
              <a:cxnLst>
                <a:cxn ang="T10">
                  <a:pos x="T0" y="T1"/>
                </a:cxn>
                <a:cxn ang="T11">
                  <a:pos x="T2" y="T3"/>
                </a:cxn>
                <a:cxn ang="T12">
                  <a:pos x="T4" y="T5"/>
                </a:cxn>
                <a:cxn ang="T13">
                  <a:pos x="T6" y="T7"/>
                </a:cxn>
                <a:cxn ang="T14">
                  <a:pos x="T8" y="T9"/>
                </a:cxn>
              </a:cxnLst>
              <a:rect l="T15" t="T16" r="T17" b="T18"/>
              <a:pathLst>
                <a:path w="1084" h="285">
                  <a:moveTo>
                    <a:pt x="0" y="285"/>
                  </a:moveTo>
                  <a:lnTo>
                    <a:pt x="1084" y="285"/>
                  </a:lnTo>
                  <a:lnTo>
                    <a:pt x="800"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21871" name="Freeform 14"/>
            <p:cNvSpPr>
              <a:spLocks noChangeAspect="1"/>
            </p:cNvSpPr>
            <p:nvPr/>
          </p:nvSpPr>
          <p:spPr bwMode="auto">
            <a:xfrm>
              <a:off x="13" y="614"/>
              <a:ext cx="1688" cy="286"/>
            </a:xfrm>
            <a:custGeom>
              <a:avLst/>
              <a:gdLst>
                <a:gd name="T0" fmla="*/ 0 w 1680"/>
                <a:gd name="T1" fmla="*/ 286 h 285"/>
                <a:gd name="T2" fmla="*/ 1688 w 1680"/>
                <a:gd name="T3" fmla="*/ 286 h 285"/>
                <a:gd name="T4" fmla="*/ 1402 w 1680"/>
                <a:gd name="T5" fmla="*/ 0 h 285"/>
                <a:gd name="T6" fmla="*/ 0 w 1680"/>
                <a:gd name="T7" fmla="*/ 0 h 285"/>
                <a:gd name="T8" fmla="*/ 0 w 1680"/>
                <a:gd name="T9" fmla="*/ 286 h 285"/>
                <a:gd name="T10" fmla="*/ 0 60000 65536"/>
                <a:gd name="T11" fmla="*/ 0 60000 65536"/>
                <a:gd name="T12" fmla="*/ 0 60000 65536"/>
                <a:gd name="T13" fmla="*/ 0 60000 65536"/>
                <a:gd name="T14" fmla="*/ 0 60000 65536"/>
                <a:gd name="T15" fmla="*/ 0 w 1680"/>
                <a:gd name="T16" fmla="*/ 0 h 285"/>
                <a:gd name="T17" fmla="*/ 1680 w 1680"/>
                <a:gd name="T18" fmla="*/ 285 h 285"/>
              </a:gdLst>
              <a:ahLst/>
              <a:cxnLst>
                <a:cxn ang="T10">
                  <a:pos x="T0" y="T1"/>
                </a:cxn>
                <a:cxn ang="T11">
                  <a:pos x="T2" y="T3"/>
                </a:cxn>
                <a:cxn ang="T12">
                  <a:pos x="T4" y="T5"/>
                </a:cxn>
                <a:cxn ang="T13">
                  <a:pos x="T6" y="T7"/>
                </a:cxn>
                <a:cxn ang="T14">
                  <a:pos x="T8" y="T9"/>
                </a:cxn>
              </a:cxnLst>
              <a:rect l="T15" t="T16" r="T17" b="T18"/>
              <a:pathLst>
                <a:path w="1680" h="285">
                  <a:moveTo>
                    <a:pt x="0" y="285"/>
                  </a:moveTo>
                  <a:lnTo>
                    <a:pt x="1680" y="285"/>
                  </a:lnTo>
                  <a:lnTo>
                    <a:pt x="1395"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grpSp>
      <p:sp>
        <p:nvSpPr>
          <p:cNvPr id="121860" name="Text Box 15"/>
          <p:cNvSpPr txBox="1">
            <a:spLocks noChangeArrowheads="1"/>
          </p:cNvSpPr>
          <p:nvPr/>
        </p:nvSpPr>
        <p:spPr bwMode="white">
          <a:xfrm>
            <a:off x="2971800" y="2679700"/>
            <a:ext cx="5791200" cy="193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46154" rIns="92309" bIns="46154" anchor="ct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r>
              <a:rPr lang="en-US" altLang="en-US" sz="3200">
                <a:solidFill>
                  <a:schemeClr val="bg1"/>
                </a:solidFill>
              </a:rPr>
              <a:t>Summary</a:t>
            </a:r>
          </a:p>
        </p:txBody>
      </p:sp>
    </p:spTree>
  </p:cSld>
  <p:clrMapOvr>
    <a:masterClrMapping/>
  </p:clrMapOvr>
  <p:transition/>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p:cNvSpPr>
            <a:spLocks noGrp="1" noChangeArrowheads="1"/>
          </p:cNvSpPr>
          <p:nvPr>
            <p:ph type="title"/>
          </p:nvPr>
        </p:nvSpPr>
        <p:spPr/>
        <p:txBody>
          <a:bodyPr/>
          <a:lstStyle/>
          <a:p>
            <a:pPr eaLnBrk="1" hangingPunct="1"/>
            <a:r>
              <a:rPr lang="en-US" altLang="en-US"/>
              <a:t>Summary</a:t>
            </a:r>
          </a:p>
        </p:txBody>
      </p:sp>
      <p:sp>
        <p:nvSpPr>
          <p:cNvPr id="122883" name="Rectangle 3"/>
          <p:cNvSpPr>
            <a:spLocks noGrp="1" noChangeArrowheads="1"/>
          </p:cNvSpPr>
          <p:nvPr>
            <p:ph type="body" idx="1"/>
          </p:nvPr>
        </p:nvSpPr>
        <p:spPr>
          <a:xfrm>
            <a:off x="304800" y="1447800"/>
            <a:ext cx="8455025" cy="5105400"/>
          </a:xfrm>
        </p:spPr>
        <p:txBody>
          <a:bodyPr/>
          <a:lstStyle/>
          <a:p>
            <a:pPr marL="0" indent="0" eaLnBrk="1" hangingPunct="1"/>
            <a:r>
              <a:rPr lang="en-US" altLang="en-US" sz="2000" b="1"/>
              <a:t>Spearman’s correlation coefficient</a:t>
            </a:r>
            <a:r>
              <a:rPr lang="en-US" altLang="en-US" sz="2000"/>
              <a:t> was shown to provide correlation feedback between discrete factors, in a similar way, as the Pearson’s correlation coefficient, r, for continuous data</a:t>
            </a:r>
          </a:p>
          <a:p>
            <a:pPr marL="0" indent="0" eaLnBrk="1" hangingPunct="1"/>
            <a:r>
              <a:rPr lang="en-US" altLang="en-US" sz="2000" b="1"/>
              <a:t>Chi-Square analysis</a:t>
            </a:r>
            <a:r>
              <a:rPr lang="en-US" altLang="en-US" sz="2000"/>
              <a:t> provided a deeper understanding of the relationships between discrete factors, thereby enabling the development of predictive models.</a:t>
            </a:r>
          </a:p>
          <a:p>
            <a:pPr marL="0" indent="0" eaLnBrk="1" hangingPunct="1"/>
            <a:r>
              <a:rPr lang="en-US" altLang="en-US" sz="2000" b="1"/>
              <a:t>Logistic regression</a:t>
            </a:r>
            <a:r>
              <a:rPr lang="en-US" altLang="en-US" sz="2000"/>
              <a:t> demonstrated  the ability to predict outcomes of a discrete or categorical nature, similar to how simple regression analysis was used on continuous data.</a:t>
            </a:r>
          </a:p>
          <a:p>
            <a:pPr marL="0" indent="0" eaLnBrk="1" hangingPunct="1"/>
            <a:r>
              <a:rPr lang="en-US" altLang="en-US" sz="2000" b="1"/>
              <a:t>Dummy variable regression</a:t>
            </a:r>
            <a:r>
              <a:rPr lang="en-US" altLang="en-US" sz="2000"/>
              <a:t> enabled us to use both discrete and continuous factors to predict a continuous outcome such as delivered defect density.</a:t>
            </a:r>
          </a:p>
          <a:p>
            <a:pPr marL="0" indent="0" eaLnBrk="1" hangingPunct="1"/>
            <a:r>
              <a:rPr lang="en-US" altLang="en-US" sz="2000"/>
              <a:t>Based on the Pico team analysis of historical process performance models, a </a:t>
            </a:r>
            <a:r>
              <a:rPr lang="en-US" altLang="en-US" sz="2000" b="1"/>
              <a:t>decision has been made to proceed with more detailed process performance modeling</a:t>
            </a:r>
            <a:r>
              <a:rPr lang="en-US" altLang="en-US" sz="2000"/>
              <a:t> to confirm proper sub-processes and staffing to meet such an aggressive schedule.</a:t>
            </a:r>
          </a:p>
        </p:txBody>
      </p:sp>
    </p:spTree>
  </p:cSld>
  <p:clrMapOvr>
    <a:masterClrMapping/>
  </p:clrMapOvr>
  <p:transition/>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Text Box 2"/>
          <p:cNvSpPr txBox="1">
            <a:spLocks noChangeArrowheads="1"/>
          </p:cNvSpPr>
          <p:nvPr/>
        </p:nvSpPr>
        <p:spPr bwMode="auto">
          <a:xfrm>
            <a:off x="0" y="1054100"/>
            <a:ext cx="9144000" cy="4067175"/>
          </a:xfrm>
          <a:prstGeom prst="rect">
            <a:avLst/>
          </a:prstGeom>
          <a:solidFill>
            <a:srgbClr val="3C4F8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365760" tIns="46154" rIns="92309" bIns="46154" anchor="ct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3200">
              <a:solidFill>
                <a:schemeClr val="bg1"/>
              </a:solidFill>
            </a:endParaRPr>
          </a:p>
        </p:txBody>
      </p:sp>
      <p:grpSp>
        <p:nvGrpSpPr>
          <p:cNvPr id="123907" name="Group 3"/>
          <p:cNvGrpSpPr>
            <a:grpSpLocks/>
          </p:cNvGrpSpPr>
          <p:nvPr/>
        </p:nvGrpSpPr>
        <p:grpSpPr bwMode="auto">
          <a:xfrm>
            <a:off x="20638" y="1079500"/>
            <a:ext cx="2671762" cy="4014788"/>
            <a:chOff x="13" y="15"/>
            <a:chExt cx="2741" cy="3858"/>
          </a:xfrm>
        </p:grpSpPr>
        <p:sp>
          <p:nvSpPr>
            <p:cNvPr id="123909" name="Freeform 4"/>
            <p:cNvSpPr>
              <a:spLocks noChangeAspect="1"/>
            </p:cNvSpPr>
            <p:nvPr/>
          </p:nvSpPr>
          <p:spPr bwMode="auto">
            <a:xfrm>
              <a:off x="13" y="2190"/>
              <a:ext cx="1009" cy="98"/>
            </a:xfrm>
            <a:custGeom>
              <a:avLst/>
              <a:gdLst>
                <a:gd name="T0" fmla="*/ 1009 w 1004"/>
                <a:gd name="T1" fmla="*/ 0 h 98"/>
                <a:gd name="T2" fmla="*/ 0 w 1004"/>
                <a:gd name="T3" fmla="*/ 0 h 98"/>
                <a:gd name="T4" fmla="*/ 0 w 1004"/>
                <a:gd name="T5" fmla="*/ 98 h 98"/>
                <a:gd name="T6" fmla="*/ 911 w 1004"/>
                <a:gd name="T7" fmla="*/ 98 h 98"/>
                <a:gd name="T8" fmla="*/ 1009 w 1004"/>
                <a:gd name="T9" fmla="*/ 0 h 98"/>
                <a:gd name="T10" fmla="*/ 0 60000 65536"/>
                <a:gd name="T11" fmla="*/ 0 60000 65536"/>
                <a:gd name="T12" fmla="*/ 0 60000 65536"/>
                <a:gd name="T13" fmla="*/ 0 60000 65536"/>
                <a:gd name="T14" fmla="*/ 0 60000 65536"/>
                <a:gd name="T15" fmla="*/ 0 w 1004"/>
                <a:gd name="T16" fmla="*/ 0 h 98"/>
                <a:gd name="T17" fmla="*/ 1004 w 1004"/>
                <a:gd name="T18" fmla="*/ 98 h 98"/>
              </a:gdLst>
              <a:ahLst/>
              <a:cxnLst>
                <a:cxn ang="T10">
                  <a:pos x="T0" y="T1"/>
                </a:cxn>
                <a:cxn ang="T11">
                  <a:pos x="T2" y="T3"/>
                </a:cxn>
                <a:cxn ang="T12">
                  <a:pos x="T4" y="T5"/>
                </a:cxn>
                <a:cxn ang="T13">
                  <a:pos x="T6" y="T7"/>
                </a:cxn>
                <a:cxn ang="T14">
                  <a:pos x="T8" y="T9"/>
                </a:cxn>
              </a:cxnLst>
              <a:rect l="T15" t="T16" r="T17" b="T18"/>
              <a:pathLst>
                <a:path w="1004" h="98">
                  <a:moveTo>
                    <a:pt x="1004" y="0"/>
                  </a:moveTo>
                  <a:lnTo>
                    <a:pt x="0" y="0"/>
                  </a:lnTo>
                  <a:lnTo>
                    <a:pt x="0" y="98"/>
                  </a:lnTo>
                  <a:lnTo>
                    <a:pt x="906" y="98"/>
                  </a:lnTo>
                  <a:lnTo>
                    <a:pt x="1004"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23910" name="Freeform 5"/>
            <p:cNvSpPr>
              <a:spLocks noChangeAspect="1"/>
            </p:cNvSpPr>
            <p:nvPr/>
          </p:nvSpPr>
          <p:spPr bwMode="auto">
            <a:xfrm>
              <a:off x="13" y="1016"/>
              <a:ext cx="411" cy="98"/>
            </a:xfrm>
            <a:custGeom>
              <a:avLst/>
              <a:gdLst>
                <a:gd name="T0" fmla="*/ 313 w 409"/>
                <a:gd name="T1" fmla="*/ 0 h 98"/>
                <a:gd name="T2" fmla="*/ 0 w 409"/>
                <a:gd name="T3" fmla="*/ 0 h 98"/>
                <a:gd name="T4" fmla="*/ 0 w 409"/>
                <a:gd name="T5" fmla="*/ 98 h 98"/>
                <a:gd name="T6" fmla="*/ 411 w 409"/>
                <a:gd name="T7" fmla="*/ 98 h 98"/>
                <a:gd name="T8" fmla="*/ 313 w 409"/>
                <a:gd name="T9" fmla="*/ 0 h 98"/>
                <a:gd name="T10" fmla="*/ 0 60000 65536"/>
                <a:gd name="T11" fmla="*/ 0 60000 65536"/>
                <a:gd name="T12" fmla="*/ 0 60000 65536"/>
                <a:gd name="T13" fmla="*/ 0 60000 65536"/>
                <a:gd name="T14" fmla="*/ 0 60000 65536"/>
                <a:gd name="T15" fmla="*/ 0 w 409"/>
                <a:gd name="T16" fmla="*/ 0 h 98"/>
                <a:gd name="T17" fmla="*/ 409 w 409"/>
                <a:gd name="T18" fmla="*/ 98 h 98"/>
              </a:gdLst>
              <a:ahLst/>
              <a:cxnLst>
                <a:cxn ang="T10">
                  <a:pos x="T0" y="T1"/>
                </a:cxn>
                <a:cxn ang="T11">
                  <a:pos x="T2" y="T3"/>
                </a:cxn>
                <a:cxn ang="T12">
                  <a:pos x="T4" y="T5"/>
                </a:cxn>
                <a:cxn ang="T13">
                  <a:pos x="T6" y="T7"/>
                </a:cxn>
                <a:cxn ang="T14">
                  <a:pos x="T8" y="T9"/>
                </a:cxn>
              </a:cxnLst>
              <a:rect l="T15" t="T16" r="T17" b="T18"/>
              <a:pathLst>
                <a:path w="409" h="98">
                  <a:moveTo>
                    <a:pt x="311" y="0"/>
                  </a:moveTo>
                  <a:lnTo>
                    <a:pt x="0" y="0"/>
                  </a:lnTo>
                  <a:lnTo>
                    <a:pt x="0" y="98"/>
                  </a:lnTo>
                  <a:lnTo>
                    <a:pt x="409" y="98"/>
                  </a:lnTo>
                  <a:lnTo>
                    <a:pt x="311"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23911" name="Freeform 6"/>
            <p:cNvSpPr>
              <a:spLocks noChangeAspect="1"/>
            </p:cNvSpPr>
            <p:nvPr/>
          </p:nvSpPr>
          <p:spPr bwMode="auto">
            <a:xfrm>
              <a:off x="13" y="2789"/>
              <a:ext cx="420" cy="107"/>
            </a:xfrm>
            <a:custGeom>
              <a:avLst/>
              <a:gdLst>
                <a:gd name="T0" fmla="*/ 420 w 418"/>
                <a:gd name="T1" fmla="*/ 0 h 107"/>
                <a:gd name="T2" fmla="*/ 0 w 418"/>
                <a:gd name="T3" fmla="*/ 0 h 107"/>
                <a:gd name="T4" fmla="*/ 0 w 418"/>
                <a:gd name="T5" fmla="*/ 107 h 107"/>
                <a:gd name="T6" fmla="*/ 312 w 418"/>
                <a:gd name="T7" fmla="*/ 107 h 107"/>
                <a:gd name="T8" fmla="*/ 420 w 418"/>
                <a:gd name="T9" fmla="*/ 0 h 107"/>
                <a:gd name="T10" fmla="*/ 0 60000 65536"/>
                <a:gd name="T11" fmla="*/ 0 60000 65536"/>
                <a:gd name="T12" fmla="*/ 0 60000 65536"/>
                <a:gd name="T13" fmla="*/ 0 60000 65536"/>
                <a:gd name="T14" fmla="*/ 0 60000 65536"/>
                <a:gd name="T15" fmla="*/ 0 w 418"/>
                <a:gd name="T16" fmla="*/ 0 h 107"/>
                <a:gd name="T17" fmla="*/ 418 w 418"/>
                <a:gd name="T18" fmla="*/ 107 h 107"/>
              </a:gdLst>
              <a:ahLst/>
              <a:cxnLst>
                <a:cxn ang="T10">
                  <a:pos x="T0" y="T1"/>
                </a:cxn>
                <a:cxn ang="T11">
                  <a:pos x="T2" y="T3"/>
                </a:cxn>
                <a:cxn ang="T12">
                  <a:pos x="T4" y="T5"/>
                </a:cxn>
                <a:cxn ang="T13">
                  <a:pos x="T6" y="T7"/>
                </a:cxn>
                <a:cxn ang="T14">
                  <a:pos x="T8" y="T9"/>
                </a:cxn>
              </a:cxnLst>
              <a:rect l="T15" t="T16" r="T17" b="T18"/>
              <a:pathLst>
                <a:path w="418" h="107">
                  <a:moveTo>
                    <a:pt x="418" y="0"/>
                  </a:moveTo>
                  <a:lnTo>
                    <a:pt x="0" y="0"/>
                  </a:lnTo>
                  <a:lnTo>
                    <a:pt x="0" y="107"/>
                  </a:lnTo>
                  <a:lnTo>
                    <a:pt x="311" y="107"/>
                  </a:lnTo>
                  <a:lnTo>
                    <a:pt x="418"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23912" name="Freeform 7"/>
            <p:cNvSpPr>
              <a:spLocks noChangeAspect="1"/>
            </p:cNvSpPr>
            <p:nvPr/>
          </p:nvSpPr>
          <p:spPr bwMode="auto">
            <a:xfrm>
              <a:off x="13" y="1599"/>
              <a:ext cx="1009" cy="98"/>
            </a:xfrm>
            <a:custGeom>
              <a:avLst/>
              <a:gdLst>
                <a:gd name="T0" fmla="*/ 911 w 1004"/>
                <a:gd name="T1" fmla="*/ 0 h 98"/>
                <a:gd name="T2" fmla="*/ 0 w 1004"/>
                <a:gd name="T3" fmla="*/ 0 h 98"/>
                <a:gd name="T4" fmla="*/ 0 w 1004"/>
                <a:gd name="T5" fmla="*/ 98 h 98"/>
                <a:gd name="T6" fmla="*/ 1009 w 1004"/>
                <a:gd name="T7" fmla="*/ 98 h 98"/>
                <a:gd name="T8" fmla="*/ 911 w 1004"/>
                <a:gd name="T9" fmla="*/ 0 h 98"/>
                <a:gd name="T10" fmla="*/ 0 60000 65536"/>
                <a:gd name="T11" fmla="*/ 0 60000 65536"/>
                <a:gd name="T12" fmla="*/ 0 60000 65536"/>
                <a:gd name="T13" fmla="*/ 0 60000 65536"/>
                <a:gd name="T14" fmla="*/ 0 60000 65536"/>
                <a:gd name="T15" fmla="*/ 0 w 1004"/>
                <a:gd name="T16" fmla="*/ 0 h 98"/>
                <a:gd name="T17" fmla="*/ 1004 w 1004"/>
                <a:gd name="T18" fmla="*/ 98 h 98"/>
              </a:gdLst>
              <a:ahLst/>
              <a:cxnLst>
                <a:cxn ang="T10">
                  <a:pos x="T0" y="T1"/>
                </a:cxn>
                <a:cxn ang="T11">
                  <a:pos x="T2" y="T3"/>
                </a:cxn>
                <a:cxn ang="T12">
                  <a:pos x="T4" y="T5"/>
                </a:cxn>
                <a:cxn ang="T13">
                  <a:pos x="T6" y="T7"/>
                </a:cxn>
                <a:cxn ang="T14">
                  <a:pos x="T8" y="T9"/>
                </a:cxn>
              </a:cxnLst>
              <a:rect l="T15" t="T16" r="T17" b="T18"/>
              <a:pathLst>
                <a:path w="1004" h="98">
                  <a:moveTo>
                    <a:pt x="906" y="0"/>
                  </a:moveTo>
                  <a:lnTo>
                    <a:pt x="0" y="0"/>
                  </a:lnTo>
                  <a:lnTo>
                    <a:pt x="0" y="98"/>
                  </a:lnTo>
                  <a:lnTo>
                    <a:pt x="1004" y="98"/>
                  </a:lnTo>
                  <a:lnTo>
                    <a:pt x="906"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23913" name="Freeform 8"/>
            <p:cNvSpPr>
              <a:spLocks noChangeAspect="1"/>
            </p:cNvSpPr>
            <p:nvPr/>
          </p:nvSpPr>
          <p:spPr bwMode="auto">
            <a:xfrm>
              <a:off x="13" y="1222"/>
              <a:ext cx="2277" cy="286"/>
            </a:xfrm>
            <a:custGeom>
              <a:avLst/>
              <a:gdLst>
                <a:gd name="T0" fmla="*/ 0 w 2266"/>
                <a:gd name="T1" fmla="*/ 286 h 285"/>
                <a:gd name="T2" fmla="*/ 2277 w 2266"/>
                <a:gd name="T3" fmla="*/ 286 h 285"/>
                <a:gd name="T4" fmla="*/ 1992 w 2266"/>
                <a:gd name="T5" fmla="*/ 0 h 285"/>
                <a:gd name="T6" fmla="*/ 0 w 2266"/>
                <a:gd name="T7" fmla="*/ 0 h 285"/>
                <a:gd name="T8" fmla="*/ 0 w 2266"/>
                <a:gd name="T9" fmla="*/ 286 h 285"/>
                <a:gd name="T10" fmla="*/ 0 60000 65536"/>
                <a:gd name="T11" fmla="*/ 0 60000 65536"/>
                <a:gd name="T12" fmla="*/ 0 60000 65536"/>
                <a:gd name="T13" fmla="*/ 0 60000 65536"/>
                <a:gd name="T14" fmla="*/ 0 60000 65536"/>
                <a:gd name="T15" fmla="*/ 0 w 2266"/>
                <a:gd name="T16" fmla="*/ 0 h 285"/>
                <a:gd name="T17" fmla="*/ 2266 w 2266"/>
                <a:gd name="T18" fmla="*/ 285 h 285"/>
              </a:gdLst>
              <a:ahLst/>
              <a:cxnLst>
                <a:cxn ang="T10">
                  <a:pos x="T0" y="T1"/>
                </a:cxn>
                <a:cxn ang="T11">
                  <a:pos x="T2" y="T3"/>
                </a:cxn>
                <a:cxn ang="T12">
                  <a:pos x="T4" y="T5"/>
                </a:cxn>
                <a:cxn ang="T13">
                  <a:pos x="T6" y="T7"/>
                </a:cxn>
                <a:cxn ang="T14">
                  <a:pos x="T8" y="T9"/>
                </a:cxn>
              </a:cxnLst>
              <a:rect l="T15" t="T16" r="T17" b="T18"/>
              <a:pathLst>
                <a:path w="2266" h="285">
                  <a:moveTo>
                    <a:pt x="0" y="285"/>
                  </a:moveTo>
                  <a:lnTo>
                    <a:pt x="2266" y="285"/>
                  </a:lnTo>
                  <a:lnTo>
                    <a:pt x="1982"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23914" name="Freeform 9"/>
            <p:cNvSpPr>
              <a:spLocks noChangeAspect="1"/>
            </p:cNvSpPr>
            <p:nvPr/>
          </p:nvSpPr>
          <p:spPr bwMode="auto">
            <a:xfrm>
              <a:off x="13" y="2395"/>
              <a:ext cx="2286" cy="286"/>
            </a:xfrm>
            <a:custGeom>
              <a:avLst/>
              <a:gdLst>
                <a:gd name="T0" fmla="*/ 0 w 2275"/>
                <a:gd name="T1" fmla="*/ 286 h 285"/>
                <a:gd name="T2" fmla="*/ 2001 w 2275"/>
                <a:gd name="T3" fmla="*/ 286 h 285"/>
                <a:gd name="T4" fmla="*/ 2286 w 2275"/>
                <a:gd name="T5" fmla="*/ 0 h 285"/>
                <a:gd name="T6" fmla="*/ 0 w 2275"/>
                <a:gd name="T7" fmla="*/ 0 h 285"/>
                <a:gd name="T8" fmla="*/ 0 w 2275"/>
                <a:gd name="T9" fmla="*/ 286 h 285"/>
                <a:gd name="T10" fmla="*/ 0 60000 65536"/>
                <a:gd name="T11" fmla="*/ 0 60000 65536"/>
                <a:gd name="T12" fmla="*/ 0 60000 65536"/>
                <a:gd name="T13" fmla="*/ 0 60000 65536"/>
                <a:gd name="T14" fmla="*/ 0 60000 65536"/>
                <a:gd name="T15" fmla="*/ 0 w 2275"/>
                <a:gd name="T16" fmla="*/ 0 h 285"/>
                <a:gd name="T17" fmla="*/ 2275 w 2275"/>
                <a:gd name="T18" fmla="*/ 285 h 285"/>
              </a:gdLst>
              <a:ahLst/>
              <a:cxnLst>
                <a:cxn ang="T10">
                  <a:pos x="T0" y="T1"/>
                </a:cxn>
                <a:cxn ang="T11">
                  <a:pos x="T2" y="T3"/>
                </a:cxn>
                <a:cxn ang="T12">
                  <a:pos x="T4" y="T5"/>
                </a:cxn>
                <a:cxn ang="T13">
                  <a:pos x="T6" y="T7"/>
                </a:cxn>
                <a:cxn ang="T14">
                  <a:pos x="T8" y="T9"/>
                </a:cxn>
              </a:cxnLst>
              <a:rect l="T15" t="T16" r="T17" b="T18"/>
              <a:pathLst>
                <a:path w="2275" h="285">
                  <a:moveTo>
                    <a:pt x="0" y="285"/>
                  </a:moveTo>
                  <a:lnTo>
                    <a:pt x="1991" y="285"/>
                  </a:lnTo>
                  <a:lnTo>
                    <a:pt x="2275"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23915" name="Freeform 10"/>
            <p:cNvSpPr>
              <a:spLocks noChangeAspect="1"/>
            </p:cNvSpPr>
            <p:nvPr/>
          </p:nvSpPr>
          <p:spPr bwMode="auto">
            <a:xfrm>
              <a:off x="13" y="1805"/>
              <a:ext cx="2741" cy="286"/>
            </a:xfrm>
            <a:custGeom>
              <a:avLst/>
              <a:gdLst>
                <a:gd name="T0" fmla="*/ 2598 w 2728"/>
                <a:gd name="T1" fmla="*/ 0 h 285"/>
                <a:gd name="T2" fmla="*/ 0 w 2728"/>
                <a:gd name="T3" fmla="*/ 0 h 285"/>
                <a:gd name="T4" fmla="*/ 0 w 2728"/>
                <a:gd name="T5" fmla="*/ 286 h 285"/>
                <a:gd name="T6" fmla="*/ 2598 w 2728"/>
                <a:gd name="T7" fmla="*/ 286 h 285"/>
                <a:gd name="T8" fmla="*/ 2741 w 2728"/>
                <a:gd name="T9" fmla="*/ 142 h 285"/>
                <a:gd name="T10" fmla="*/ 2598 w 2728"/>
                <a:gd name="T11" fmla="*/ 0 h 285"/>
                <a:gd name="T12" fmla="*/ 0 60000 65536"/>
                <a:gd name="T13" fmla="*/ 0 60000 65536"/>
                <a:gd name="T14" fmla="*/ 0 60000 65536"/>
                <a:gd name="T15" fmla="*/ 0 60000 65536"/>
                <a:gd name="T16" fmla="*/ 0 60000 65536"/>
                <a:gd name="T17" fmla="*/ 0 60000 65536"/>
                <a:gd name="T18" fmla="*/ 0 w 2728"/>
                <a:gd name="T19" fmla="*/ 0 h 285"/>
                <a:gd name="T20" fmla="*/ 2728 w 2728"/>
                <a:gd name="T21" fmla="*/ 285 h 285"/>
              </a:gdLst>
              <a:ahLst/>
              <a:cxnLst>
                <a:cxn ang="T12">
                  <a:pos x="T0" y="T1"/>
                </a:cxn>
                <a:cxn ang="T13">
                  <a:pos x="T2" y="T3"/>
                </a:cxn>
                <a:cxn ang="T14">
                  <a:pos x="T4" y="T5"/>
                </a:cxn>
                <a:cxn ang="T15">
                  <a:pos x="T6" y="T7"/>
                </a:cxn>
                <a:cxn ang="T16">
                  <a:pos x="T8" y="T9"/>
                </a:cxn>
                <a:cxn ang="T17">
                  <a:pos x="T10" y="T11"/>
                </a:cxn>
              </a:cxnLst>
              <a:rect l="T18" t="T19" r="T20" b="T21"/>
              <a:pathLst>
                <a:path w="2728" h="285">
                  <a:moveTo>
                    <a:pt x="2586" y="0"/>
                  </a:moveTo>
                  <a:lnTo>
                    <a:pt x="0" y="0"/>
                  </a:lnTo>
                  <a:lnTo>
                    <a:pt x="0" y="285"/>
                  </a:lnTo>
                  <a:lnTo>
                    <a:pt x="2586" y="285"/>
                  </a:lnTo>
                  <a:lnTo>
                    <a:pt x="2728" y="142"/>
                  </a:lnTo>
                  <a:lnTo>
                    <a:pt x="2586"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23916" name="Freeform 11"/>
            <p:cNvSpPr>
              <a:spLocks noChangeAspect="1"/>
            </p:cNvSpPr>
            <p:nvPr/>
          </p:nvSpPr>
          <p:spPr bwMode="auto">
            <a:xfrm>
              <a:off x="13" y="2994"/>
              <a:ext cx="1679" cy="286"/>
            </a:xfrm>
            <a:custGeom>
              <a:avLst/>
              <a:gdLst>
                <a:gd name="T0" fmla="*/ 0 w 1671"/>
                <a:gd name="T1" fmla="*/ 286 h 285"/>
                <a:gd name="T2" fmla="*/ 1393 w 1671"/>
                <a:gd name="T3" fmla="*/ 286 h 285"/>
                <a:gd name="T4" fmla="*/ 1679 w 1671"/>
                <a:gd name="T5" fmla="*/ 0 h 285"/>
                <a:gd name="T6" fmla="*/ 0 w 1671"/>
                <a:gd name="T7" fmla="*/ 0 h 285"/>
                <a:gd name="T8" fmla="*/ 0 w 1671"/>
                <a:gd name="T9" fmla="*/ 286 h 285"/>
                <a:gd name="T10" fmla="*/ 0 60000 65536"/>
                <a:gd name="T11" fmla="*/ 0 60000 65536"/>
                <a:gd name="T12" fmla="*/ 0 60000 65536"/>
                <a:gd name="T13" fmla="*/ 0 60000 65536"/>
                <a:gd name="T14" fmla="*/ 0 60000 65536"/>
                <a:gd name="T15" fmla="*/ 0 w 1671"/>
                <a:gd name="T16" fmla="*/ 0 h 285"/>
                <a:gd name="T17" fmla="*/ 1671 w 1671"/>
                <a:gd name="T18" fmla="*/ 285 h 285"/>
              </a:gdLst>
              <a:ahLst/>
              <a:cxnLst>
                <a:cxn ang="T10">
                  <a:pos x="T0" y="T1"/>
                </a:cxn>
                <a:cxn ang="T11">
                  <a:pos x="T2" y="T3"/>
                </a:cxn>
                <a:cxn ang="T12">
                  <a:pos x="T4" y="T5"/>
                </a:cxn>
                <a:cxn ang="T13">
                  <a:pos x="T6" y="T7"/>
                </a:cxn>
                <a:cxn ang="T14">
                  <a:pos x="T8" y="T9"/>
                </a:cxn>
              </a:cxnLst>
              <a:rect l="T15" t="T16" r="T17" b="T18"/>
              <a:pathLst>
                <a:path w="1671" h="285">
                  <a:moveTo>
                    <a:pt x="0" y="285"/>
                  </a:moveTo>
                  <a:lnTo>
                    <a:pt x="1386" y="285"/>
                  </a:lnTo>
                  <a:lnTo>
                    <a:pt x="1671"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23917" name="Freeform 12"/>
            <p:cNvSpPr>
              <a:spLocks noChangeAspect="1"/>
            </p:cNvSpPr>
            <p:nvPr/>
          </p:nvSpPr>
          <p:spPr bwMode="auto">
            <a:xfrm>
              <a:off x="13" y="3588"/>
              <a:ext cx="1071" cy="285"/>
            </a:xfrm>
            <a:custGeom>
              <a:avLst/>
              <a:gdLst>
                <a:gd name="T0" fmla="*/ 0 w 1066"/>
                <a:gd name="T1" fmla="*/ 285 h 284"/>
                <a:gd name="T2" fmla="*/ 786 w 1066"/>
                <a:gd name="T3" fmla="*/ 285 h 284"/>
                <a:gd name="T4" fmla="*/ 1071 w 1066"/>
                <a:gd name="T5" fmla="*/ 0 h 284"/>
                <a:gd name="T6" fmla="*/ 0 w 1066"/>
                <a:gd name="T7" fmla="*/ 0 h 284"/>
                <a:gd name="T8" fmla="*/ 0 w 1066"/>
                <a:gd name="T9" fmla="*/ 285 h 284"/>
                <a:gd name="T10" fmla="*/ 0 60000 65536"/>
                <a:gd name="T11" fmla="*/ 0 60000 65536"/>
                <a:gd name="T12" fmla="*/ 0 60000 65536"/>
                <a:gd name="T13" fmla="*/ 0 60000 65536"/>
                <a:gd name="T14" fmla="*/ 0 60000 65536"/>
                <a:gd name="T15" fmla="*/ 0 w 1066"/>
                <a:gd name="T16" fmla="*/ 0 h 284"/>
                <a:gd name="T17" fmla="*/ 1066 w 1066"/>
                <a:gd name="T18" fmla="*/ 284 h 284"/>
              </a:gdLst>
              <a:ahLst/>
              <a:cxnLst>
                <a:cxn ang="T10">
                  <a:pos x="T0" y="T1"/>
                </a:cxn>
                <a:cxn ang="T11">
                  <a:pos x="T2" y="T3"/>
                </a:cxn>
                <a:cxn ang="T12">
                  <a:pos x="T4" y="T5"/>
                </a:cxn>
                <a:cxn ang="T13">
                  <a:pos x="T6" y="T7"/>
                </a:cxn>
                <a:cxn ang="T14">
                  <a:pos x="T8" y="T9"/>
                </a:cxn>
              </a:cxnLst>
              <a:rect l="T15" t="T16" r="T17" b="T18"/>
              <a:pathLst>
                <a:path w="1066" h="284">
                  <a:moveTo>
                    <a:pt x="0" y="284"/>
                  </a:moveTo>
                  <a:lnTo>
                    <a:pt x="782" y="284"/>
                  </a:lnTo>
                  <a:lnTo>
                    <a:pt x="1066" y="0"/>
                  </a:lnTo>
                  <a:lnTo>
                    <a:pt x="0" y="0"/>
                  </a:lnTo>
                  <a:lnTo>
                    <a:pt x="0" y="284"/>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23918" name="Freeform 13"/>
            <p:cNvSpPr>
              <a:spLocks noChangeAspect="1"/>
            </p:cNvSpPr>
            <p:nvPr/>
          </p:nvSpPr>
          <p:spPr bwMode="auto">
            <a:xfrm>
              <a:off x="13" y="15"/>
              <a:ext cx="1089" cy="286"/>
            </a:xfrm>
            <a:custGeom>
              <a:avLst/>
              <a:gdLst>
                <a:gd name="T0" fmla="*/ 0 w 1084"/>
                <a:gd name="T1" fmla="*/ 286 h 285"/>
                <a:gd name="T2" fmla="*/ 1089 w 1084"/>
                <a:gd name="T3" fmla="*/ 286 h 285"/>
                <a:gd name="T4" fmla="*/ 804 w 1084"/>
                <a:gd name="T5" fmla="*/ 0 h 285"/>
                <a:gd name="T6" fmla="*/ 0 w 1084"/>
                <a:gd name="T7" fmla="*/ 0 h 285"/>
                <a:gd name="T8" fmla="*/ 0 w 1084"/>
                <a:gd name="T9" fmla="*/ 286 h 285"/>
                <a:gd name="T10" fmla="*/ 0 60000 65536"/>
                <a:gd name="T11" fmla="*/ 0 60000 65536"/>
                <a:gd name="T12" fmla="*/ 0 60000 65536"/>
                <a:gd name="T13" fmla="*/ 0 60000 65536"/>
                <a:gd name="T14" fmla="*/ 0 60000 65536"/>
                <a:gd name="T15" fmla="*/ 0 w 1084"/>
                <a:gd name="T16" fmla="*/ 0 h 285"/>
                <a:gd name="T17" fmla="*/ 1084 w 1084"/>
                <a:gd name="T18" fmla="*/ 285 h 285"/>
              </a:gdLst>
              <a:ahLst/>
              <a:cxnLst>
                <a:cxn ang="T10">
                  <a:pos x="T0" y="T1"/>
                </a:cxn>
                <a:cxn ang="T11">
                  <a:pos x="T2" y="T3"/>
                </a:cxn>
                <a:cxn ang="T12">
                  <a:pos x="T4" y="T5"/>
                </a:cxn>
                <a:cxn ang="T13">
                  <a:pos x="T6" y="T7"/>
                </a:cxn>
                <a:cxn ang="T14">
                  <a:pos x="T8" y="T9"/>
                </a:cxn>
              </a:cxnLst>
              <a:rect l="T15" t="T16" r="T17" b="T18"/>
              <a:pathLst>
                <a:path w="1084" h="285">
                  <a:moveTo>
                    <a:pt x="0" y="285"/>
                  </a:moveTo>
                  <a:lnTo>
                    <a:pt x="1084" y="285"/>
                  </a:lnTo>
                  <a:lnTo>
                    <a:pt x="800"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23919" name="Freeform 14"/>
            <p:cNvSpPr>
              <a:spLocks noChangeAspect="1"/>
            </p:cNvSpPr>
            <p:nvPr/>
          </p:nvSpPr>
          <p:spPr bwMode="auto">
            <a:xfrm>
              <a:off x="13" y="614"/>
              <a:ext cx="1688" cy="286"/>
            </a:xfrm>
            <a:custGeom>
              <a:avLst/>
              <a:gdLst>
                <a:gd name="T0" fmla="*/ 0 w 1680"/>
                <a:gd name="T1" fmla="*/ 286 h 285"/>
                <a:gd name="T2" fmla="*/ 1688 w 1680"/>
                <a:gd name="T3" fmla="*/ 286 h 285"/>
                <a:gd name="T4" fmla="*/ 1402 w 1680"/>
                <a:gd name="T5" fmla="*/ 0 h 285"/>
                <a:gd name="T6" fmla="*/ 0 w 1680"/>
                <a:gd name="T7" fmla="*/ 0 h 285"/>
                <a:gd name="T8" fmla="*/ 0 w 1680"/>
                <a:gd name="T9" fmla="*/ 286 h 285"/>
                <a:gd name="T10" fmla="*/ 0 60000 65536"/>
                <a:gd name="T11" fmla="*/ 0 60000 65536"/>
                <a:gd name="T12" fmla="*/ 0 60000 65536"/>
                <a:gd name="T13" fmla="*/ 0 60000 65536"/>
                <a:gd name="T14" fmla="*/ 0 60000 65536"/>
                <a:gd name="T15" fmla="*/ 0 w 1680"/>
                <a:gd name="T16" fmla="*/ 0 h 285"/>
                <a:gd name="T17" fmla="*/ 1680 w 1680"/>
                <a:gd name="T18" fmla="*/ 285 h 285"/>
              </a:gdLst>
              <a:ahLst/>
              <a:cxnLst>
                <a:cxn ang="T10">
                  <a:pos x="T0" y="T1"/>
                </a:cxn>
                <a:cxn ang="T11">
                  <a:pos x="T2" y="T3"/>
                </a:cxn>
                <a:cxn ang="T12">
                  <a:pos x="T4" y="T5"/>
                </a:cxn>
                <a:cxn ang="T13">
                  <a:pos x="T6" y="T7"/>
                </a:cxn>
                <a:cxn ang="T14">
                  <a:pos x="T8" y="T9"/>
                </a:cxn>
              </a:cxnLst>
              <a:rect l="T15" t="T16" r="T17" b="T18"/>
              <a:pathLst>
                <a:path w="1680" h="285">
                  <a:moveTo>
                    <a:pt x="0" y="285"/>
                  </a:moveTo>
                  <a:lnTo>
                    <a:pt x="1680" y="285"/>
                  </a:lnTo>
                  <a:lnTo>
                    <a:pt x="1395"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grpSp>
      <p:sp>
        <p:nvSpPr>
          <p:cNvPr id="123908" name="Text Box 15"/>
          <p:cNvSpPr txBox="1">
            <a:spLocks noChangeArrowheads="1"/>
          </p:cNvSpPr>
          <p:nvPr/>
        </p:nvSpPr>
        <p:spPr bwMode="white">
          <a:xfrm>
            <a:off x="2971800" y="2679700"/>
            <a:ext cx="5791200" cy="193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46154" rIns="92309" bIns="46154" anchor="ct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r>
              <a:rPr lang="en-US" altLang="en-US" sz="3200">
                <a:solidFill>
                  <a:schemeClr val="bg1"/>
                </a:solidFill>
              </a:rPr>
              <a:t>Questions?</a:t>
            </a:r>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257175" y="546100"/>
            <a:ext cx="8658225" cy="561975"/>
          </a:xfrm>
        </p:spPr>
        <p:txBody>
          <a:bodyPr/>
          <a:lstStyle/>
          <a:p>
            <a:pPr eaLnBrk="1" hangingPunct="1"/>
            <a:r>
              <a:rPr lang="en-US" altLang="en-US"/>
              <a:t>Revisiting Anticipated Performance Using Models</a:t>
            </a:r>
          </a:p>
        </p:txBody>
      </p:sp>
      <p:sp>
        <p:nvSpPr>
          <p:cNvPr id="14339" name="Rectangle 3"/>
          <p:cNvSpPr>
            <a:spLocks noGrp="1" noChangeArrowheads="1"/>
          </p:cNvSpPr>
          <p:nvPr>
            <p:ph type="body" idx="1"/>
          </p:nvPr>
        </p:nvSpPr>
        <p:spPr/>
        <p:txBody>
          <a:bodyPr/>
          <a:lstStyle/>
          <a:p>
            <a:pPr marL="0" indent="0" eaLnBrk="1" hangingPunct="1"/>
            <a:r>
              <a:rPr lang="en-US" altLang="en-US"/>
              <a:t>The “voice of the customer” (VoC) suggests that customer satisfaction depends on the timely release of the product. Now the Pico team will revisit several historical CMMI process performance models to confirm the team’s ability to meet such an aggressive schedule.  </a:t>
            </a:r>
          </a:p>
          <a:p>
            <a:pPr marL="0" indent="0" eaLnBrk="1" hangingPunct="1"/>
            <a:endParaRPr lang="en-US" altLang="en-US"/>
          </a:p>
          <a:p>
            <a:pPr marL="0" indent="0" eaLnBrk="1" hangingPunct="1"/>
            <a:r>
              <a:rPr lang="en-US" altLang="en-US"/>
              <a:t>This high-level analysis will help determine if more detailed, follow-on process modeling and simulation will be needed.</a:t>
            </a:r>
          </a:p>
          <a:p>
            <a:pPr marL="0" indent="0" eaLnBrk="1" hangingPunct="1"/>
            <a:endParaRPr lang="en-US" altLang="en-US"/>
          </a:p>
          <a:p>
            <a:pPr marL="0" indent="0" eaLnBrk="1" hangingPunct="1"/>
            <a:r>
              <a:rPr lang="en-US" altLang="en-US"/>
              <a:t>The results obtained by revisiting the process performance models in this module will give management greater insight into which controllable process factors are most important.</a:t>
            </a:r>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0" y="1054100"/>
            <a:ext cx="9144000" cy="4067175"/>
          </a:xfrm>
          <a:prstGeom prst="rect">
            <a:avLst/>
          </a:prstGeom>
          <a:solidFill>
            <a:srgbClr val="3C4F8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365760" tIns="46154" rIns="92309" bIns="46154" anchor="ct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3200">
              <a:solidFill>
                <a:schemeClr val="bg1"/>
              </a:solidFill>
            </a:endParaRPr>
          </a:p>
        </p:txBody>
      </p:sp>
      <p:grpSp>
        <p:nvGrpSpPr>
          <p:cNvPr id="15363" name="Group 3"/>
          <p:cNvGrpSpPr>
            <a:grpSpLocks/>
          </p:cNvGrpSpPr>
          <p:nvPr/>
        </p:nvGrpSpPr>
        <p:grpSpPr bwMode="auto">
          <a:xfrm>
            <a:off x="20638" y="1079500"/>
            <a:ext cx="2671762" cy="4014788"/>
            <a:chOff x="13" y="15"/>
            <a:chExt cx="2741" cy="3858"/>
          </a:xfrm>
        </p:grpSpPr>
        <p:sp>
          <p:nvSpPr>
            <p:cNvPr id="15365" name="Freeform 4"/>
            <p:cNvSpPr>
              <a:spLocks noChangeAspect="1"/>
            </p:cNvSpPr>
            <p:nvPr/>
          </p:nvSpPr>
          <p:spPr bwMode="auto">
            <a:xfrm>
              <a:off x="13" y="2190"/>
              <a:ext cx="1009" cy="98"/>
            </a:xfrm>
            <a:custGeom>
              <a:avLst/>
              <a:gdLst>
                <a:gd name="T0" fmla="*/ 1009 w 1004"/>
                <a:gd name="T1" fmla="*/ 0 h 98"/>
                <a:gd name="T2" fmla="*/ 0 w 1004"/>
                <a:gd name="T3" fmla="*/ 0 h 98"/>
                <a:gd name="T4" fmla="*/ 0 w 1004"/>
                <a:gd name="T5" fmla="*/ 98 h 98"/>
                <a:gd name="T6" fmla="*/ 911 w 1004"/>
                <a:gd name="T7" fmla="*/ 98 h 98"/>
                <a:gd name="T8" fmla="*/ 1009 w 1004"/>
                <a:gd name="T9" fmla="*/ 0 h 98"/>
                <a:gd name="T10" fmla="*/ 0 60000 65536"/>
                <a:gd name="T11" fmla="*/ 0 60000 65536"/>
                <a:gd name="T12" fmla="*/ 0 60000 65536"/>
                <a:gd name="T13" fmla="*/ 0 60000 65536"/>
                <a:gd name="T14" fmla="*/ 0 60000 65536"/>
                <a:gd name="T15" fmla="*/ 0 w 1004"/>
                <a:gd name="T16" fmla="*/ 0 h 98"/>
                <a:gd name="T17" fmla="*/ 1004 w 1004"/>
                <a:gd name="T18" fmla="*/ 98 h 98"/>
              </a:gdLst>
              <a:ahLst/>
              <a:cxnLst>
                <a:cxn ang="T10">
                  <a:pos x="T0" y="T1"/>
                </a:cxn>
                <a:cxn ang="T11">
                  <a:pos x="T2" y="T3"/>
                </a:cxn>
                <a:cxn ang="T12">
                  <a:pos x="T4" y="T5"/>
                </a:cxn>
                <a:cxn ang="T13">
                  <a:pos x="T6" y="T7"/>
                </a:cxn>
                <a:cxn ang="T14">
                  <a:pos x="T8" y="T9"/>
                </a:cxn>
              </a:cxnLst>
              <a:rect l="T15" t="T16" r="T17" b="T18"/>
              <a:pathLst>
                <a:path w="1004" h="98">
                  <a:moveTo>
                    <a:pt x="1004" y="0"/>
                  </a:moveTo>
                  <a:lnTo>
                    <a:pt x="0" y="0"/>
                  </a:lnTo>
                  <a:lnTo>
                    <a:pt x="0" y="98"/>
                  </a:lnTo>
                  <a:lnTo>
                    <a:pt x="906" y="98"/>
                  </a:lnTo>
                  <a:lnTo>
                    <a:pt x="1004"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5366" name="Freeform 5"/>
            <p:cNvSpPr>
              <a:spLocks noChangeAspect="1"/>
            </p:cNvSpPr>
            <p:nvPr/>
          </p:nvSpPr>
          <p:spPr bwMode="auto">
            <a:xfrm>
              <a:off x="13" y="1016"/>
              <a:ext cx="411" cy="98"/>
            </a:xfrm>
            <a:custGeom>
              <a:avLst/>
              <a:gdLst>
                <a:gd name="T0" fmla="*/ 313 w 409"/>
                <a:gd name="T1" fmla="*/ 0 h 98"/>
                <a:gd name="T2" fmla="*/ 0 w 409"/>
                <a:gd name="T3" fmla="*/ 0 h 98"/>
                <a:gd name="T4" fmla="*/ 0 w 409"/>
                <a:gd name="T5" fmla="*/ 98 h 98"/>
                <a:gd name="T6" fmla="*/ 411 w 409"/>
                <a:gd name="T7" fmla="*/ 98 h 98"/>
                <a:gd name="T8" fmla="*/ 313 w 409"/>
                <a:gd name="T9" fmla="*/ 0 h 98"/>
                <a:gd name="T10" fmla="*/ 0 60000 65536"/>
                <a:gd name="T11" fmla="*/ 0 60000 65536"/>
                <a:gd name="T12" fmla="*/ 0 60000 65536"/>
                <a:gd name="T13" fmla="*/ 0 60000 65536"/>
                <a:gd name="T14" fmla="*/ 0 60000 65536"/>
                <a:gd name="T15" fmla="*/ 0 w 409"/>
                <a:gd name="T16" fmla="*/ 0 h 98"/>
                <a:gd name="T17" fmla="*/ 409 w 409"/>
                <a:gd name="T18" fmla="*/ 98 h 98"/>
              </a:gdLst>
              <a:ahLst/>
              <a:cxnLst>
                <a:cxn ang="T10">
                  <a:pos x="T0" y="T1"/>
                </a:cxn>
                <a:cxn ang="T11">
                  <a:pos x="T2" y="T3"/>
                </a:cxn>
                <a:cxn ang="T12">
                  <a:pos x="T4" y="T5"/>
                </a:cxn>
                <a:cxn ang="T13">
                  <a:pos x="T6" y="T7"/>
                </a:cxn>
                <a:cxn ang="T14">
                  <a:pos x="T8" y="T9"/>
                </a:cxn>
              </a:cxnLst>
              <a:rect l="T15" t="T16" r="T17" b="T18"/>
              <a:pathLst>
                <a:path w="409" h="98">
                  <a:moveTo>
                    <a:pt x="311" y="0"/>
                  </a:moveTo>
                  <a:lnTo>
                    <a:pt x="0" y="0"/>
                  </a:lnTo>
                  <a:lnTo>
                    <a:pt x="0" y="98"/>
                  </a:lnTo>
                  <a:lnTo>
                    <a:pt x="409" y="98"/>
                  </a:lnTo>
                  <a:lnTo>
                    <a:pt x="311"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5367" name="Freeform 6"/>
            <p:cNvSpPr>
              <a:spLocks noChangeAspect="1"/>
            </p:cNvSpPr>
            <p:nvPr/>
          </p:nvSpPr>
          <p:spPr bwMode="auto">
            <a:xfrm>
              <a:off x="13" y="2789"/>
              <a:ext cx="420" cy="107"/>
            </a:xfrm>
            <a:custGeom>
              <a:avLst/>
              <a:gdLst>
                <a:gd name="T0" fmla="*/ 420 w 418"/>
                <a:gd name="T1" fmla="*/ 0 h 107"/>
                <a:gd name="T2" fmla="*/ 0 w 418"/>
                <a:gd name="T3" fmla="*/ 0 h 107"/>
                <a:gd name="T4" fmla="*/ 0 w 418"/>
                <a:gd name="T5" fmla="*/ 107 h 107"/>
                <a:gd name="T6" fmla="*/ 312 w 418"/>
                <a:gd name="T7" fmla="*/ 107 h 107"/>
                <a:gd name="T8" fmla="*/ 420 w 418"/>
                <a:gd name="T9" fmla="*/ 0 h 107"/>
                <a:gd name="T10" fmla="*/ 0 60000 65536"/>
                <a:gd name="T11" fmla="*/ 0 60000 65536"/>
                <a:gd name="T12" fmla="*/ 0 60000 65536"/>
                <a:gd name="T13" fmla="*/ 0 60000 65536"/>
                <a:gd name="T14" fmla="*/ 0 60000 65536"/>
                <a:gd name="T15" fmla="*/ 0 w 418"/>
                <a:gd name="T16" fmla="*/ 0 h 107"/>
                <a:gd name="T17" fmla="*/ 418 w 418"/>
                <a:gd name="T18" fmla="*/ 107 h 107"/>
              </a:gdLst>
              <a:ahLst/>
              <a:cxnLst>
                <a:cxn ang="T10">
                  <a:pos x="T0" y="T1"/>
                </a:cxn>
                <a:cxn ang="T11">
                  <a:pos x="T2" y="T3"/>
                </a:cxn>
                <a:cxn ang="T12">
                  <a:pos x="T4" y="T5"/>
                </a:cxn>
                <a:cxn ang="T13">
                  <a:pos x="T6" y="T7"/>
                </a:cxn>
                <a:cxn ang="T14">
                  <a:pos x="T8" y="T9"/>
                </a:cxn>
              </a:cxnLst>
              <a:rect l="T15" t="T16" r="T17" b="T18"/>
              <a:pathLst>
                <a:path w="418" h="107">
                  <a:moveTo>
                    <a:pt x="418" y="0"/>
                  </a:moveTo>
                  <a:lnTo>
                    <a:pt x="0" y="0"/>
                  </a:lnTo>
                  <a:lnTo>
                    <a:pt x="0" y="107"/>
                  </a:lnTo>
                  <a:lnTo>
                    <a:pt x="311" y="107"/>
                  </a:lnTo>
                  <a:lnTo>
                    <a:pt x="418"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5368" name="Freeform 7"/>
            <p:cNvSpPr>
              <a:spLocks noChangeAspect="1"/>
            </p:cNvSpPr>
            <p:nvPr/>
          </p:nvSpPr>
          <p:spPr bwMode="auto">
            <a:xfrm>
              <a:off x="13" y="1599"/>
              <a:ext cx="1009" cy="98"/>
            </a:xfrm>
            <a:custGeom>
              <a:avLst/>
              <a:gdLst>
                <a:gd name="T0" fmla="*/ 911 w 1004"/>
                <a:gd name="T1" fmla="*/ 0 h 98"/>
                <a:gd name="T2" fmla="*/ 0 w 1004"/>
                <a:gd name="T3" fmla="*/ 0 h 98"/>
                <a:gd name="T4" fmla="*/ 0 w 1004"/>
                <a:gd name="T5" fmla="*/ 98 h 98"/>
                <a:gd name="T6" fmla="*/ 1009 w 1004"/>
                <a:gd name="T7" fmla="*/ 98 h 98"/>
                <a:gd name="T8" fmla="*/ 911 w 1004"/>
                <a:gd name="T9" fmla="*/ 0 h 98"/>
                <a:gd name="T10" fmla="*/ 0 60000 65536"/>
                <a:gd name="T11" fmla="*/ 0 60000 65536"/>
                <a:gd name="T12" fmla="*/ 0 60000 65536"/>
                <a:gd name="T13" fmla="*/ 0 60000 65536"/>
                <a:gd name="T14" fmla="*/ 0 60000 65536"/>
                <a:gd name="T15" fmla="*/ 0 w 1004"/>
                <a:gd name="T16" fmla="*/ 0 h 98"/>
                <a:gd name="T17" fmla="*/ 1004 w 1004"/>
                <a:gd name="T18" fmla="*/ 98 h 98"/>
              </a:gdLst>
              <a:ahLst/>
              <a:cxnLst>
                <a:cxn ang="T10">
                  <a:pos x="T0" y="T1"/>
                </a:cxn>
                <a:cxn ang="T11">
                  <a:pos x="T2" y="T3"/>
                </a:cxn>
                <a:cxn ang="T12">
                  <a:pos x="T4" y="T5"/>
                </a:cxn>
                <a:cxn ang="T13">
                  <a:pos x="T6" y="T7"/>
                </a:cxn>
                <a:cxn ang="T14">
                  <a:pos x="T8" y="T9"/>
                </a:cxn>
              </a:cxnLst>
              <a:rect l="T15" t="T16" r="T17" b="T18"/>
              <a:pathLst>
                <a:path w="1004" h="98">
                  <a:moveTo>
                    <a:pt x="906" y="0"/>
                  </a:moveTo>
                  <a:lnTo>
                    <a:pt x="0" y="0"/>
                  </a:lnTo>
                  <a:lnTo>
                    <a:pt x="0" y="98"/>
                  </a:lnTo>
                  <a:lnTo>
                    <a:pt x="1004" y="98"/>
                  </a:lnTo>
                  <a:lnTo>
                    <a:pt x="906"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5369" name="Freeform 8"/>
            <p:cNvSpPr>
              <a:spLocks noChangeAspect="1"/>
            </p:cNvSpPr>
            <p:nvPr/>
          </p:nvSpPr>
          <p:spPr bwMode="auto">
            <a:xfrm>
              <a:off x="13" y="1222"/>
              <a:ext cx="2277" cy="286"/>
            </a:xfrm>
            <a:custGeom>
              <a:avLst/>
              <a:gdLst>
                <a:gd name="T0" fmla="*/ 0 w 2266"/>
                <a:gd name="T1" fmla="*/ 286 h 285"/>
                <a:gd name="T2" fmla="*/ 2277 w 2266"/>
                <a:gd name="T3" fmla="*/ 286 h 285"/>
                <a:gd name="T4" fmla="*/ 1992 w 2266"/>
                <a:gd name="T5" fmla="*/ 0 h 285"/>
                <a:gd name="T6" fmla="*/ 0 w 2266"/>
                <a:gd name="T7" fmla="*/ 0 h 285"/>
                <a:gd name="T8" fmla="*/ 0 w 2266"/>
                <a:gd name="T9" fmla="*/ 286 h 285"/>
                <a:gd name="T10" fmla="*/ 0 60000 65536"/>
                <a:gd name="T11" fmla="*/ 0 60000 65536"/>
                <a:gd name="T12" fmla="*/ 0 60000 65536"/>
                <a:gd name="T13" fmla="*/ 0 60000 65536"/>
                <a:gd name="T14" fmla="*/ 0 60000 65536"/>
                <a:gd name="T15" fmla="*/ 0 w 2266"/>
                <a:gd name="T16" fmla="*/ 0 h 285"/>
                <a:gd name="T17" fmla="*/ 2266 w 2266"/>
                <a:gd name="T18" fmla="*/ 285 h 285"/>
              </a:gdLst>
              <a:ahLst/>
              <a:cxnLst>
                <a:cxn ang="T10">
                  <a:pos x="T0" y="T1"/>
                </a:cxn>
                <a:cxn ang="T11">
                  <a:pos x="T2" y="T3"/>
                </a:cxn>
                <a:cxn ang="T12">
                  <a:pos x="T4" y="T5"/>
                </a:cxn>
                <a:cxn ang="T13">
                  <a:pos x="T6" y="T7"/>
                </a:cxn>
                <a:cxn ang="T14">
                  <a:pos x="T8" y="T9"/>
                </a:cxn>
              </a:cxnLst>
              <a:rect l="T15" t="T16" r="T17" b="T18"/>
              <a:pathLst>
                <a:path w="2266" h="285">
                  <a:moveTo>
                    <a:pt x="0" y="285"/>
                  </a:moveTo>
                  <a:lnTo>
                    <a:pt x="2266" y="285"/>
                  </a:lnTo>
                  <a:lnTo>
                    <a:pt x="1982"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5370" name="Freeform 9"/>
            <p:cNvSpPr>
              <a:spLocks noChangeAspect="1"/>
            </p:cNvSpPr>
            <p:nvPr/>
          </p:nvSpPr>
          <p:spPr bwMode="auto">
            <a:xfrm>
              <a:off x="13" y="2395"/>
              <a:ext cx="2286" cy="286"/>
            </a:xfrm>
            <a:custGeom>
              <a:avLst/>
              <a:gdLst>
                <a:gd name="T0" fmla="*/ 0 w 2275"/>
                <a:gd name="T1" fmla="*/ 286 h 285"/>
                <a:gd name="T2" fmla="*/ 2001 w 2275"/>
                <a:gd name="T3" fmla="*/ 286 h 285"/>
                <a:gd name="T4" fmla="*/ 2286 w 2275"/>
                <a:gd name="T5" fmla="*/ 0 h 285"/>
                <a:gd name="T6" fmla="*/ 0 w 2275"/>
                <a:gd name="T7" fmla="*/ 0 h 285"/>
                <a:gd name="T8" fmla="*/ 0 w 2275"/>
                <a:gd name="T9" fmla="*/ 286 h 285"/>
                <a:gd name="T10" fmla="*/ 0 60000 65536"/>
                <a:gd name="T11" fmla="*/ 0 60000 65536"/>
                <a:gd name="T12" fmla="*/ 0 60000 65536"/>
                <a:gd name="T13" fmla="*/ 0 60000 65536"/>
                <a:gd name="T14" fmla="*/ 0 60000 65536"/>
                <a:gd name="T15" fmla="*/ 0 w 2275"/>
                <a:gd name="T16" fmla="*/ 0 h 285"/>
                <a:gd name="T17" fmla="*/ 2275 w 2275"/>
                <a:gd name="T18" fmla="*/ 285 h 285"/>
              </a:gdLst>
              <a:ahLst/>
              <a:cxnLst>
                <a:cxn ang="T10">
                  <a:pos x="T0" y="T1"/>
                </a:cxn>
                <a:cxn ang="T11">
                  <a:pos x="T2" y="T3"/>
                </a:cxn>
                <a:cxn ang="T12">
                  <a:pos x="T4" y="T5"/>
                </a:cxn>
                <a:cxn ang="T13">
                  <a:pos x="T6" y="T7"/>
                </a:cxn>
                <a:cxn ang="T14">
                  <a:pos x="T8" y="T9"/>
                </a:cxn>
              </a:cxnLst>
              <a:rect l="T15" t="T16" r="T17" b="T18"/>
              <a:pathLst>
                <a:path w="2275" h="285">
                  <a:moveTo>
                    <a:pt x="0" y="285"/>
                  </a:moveTo>
                  <a:lnTo>
                    <a:pt x="1991" y="285"/>
                  </a:lnTo>
                  <a:lnTo>
                    <a:pt x="2275"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5371" name="Freeform 10"/>
            <p:cNvSpPr>
              <a:spLocks noChangeAspect="1"/>
            </p:cNvSpPr>
            <p:nvPr/>
          </p:nvSpPr>
          <p:spPr bwMode="auto">
            <a:xfrm>
              <a:off x="13" y="1805"/>
              <a:ext cx="2741" cy="286"/>
            </a:xfrm>
            <a:custGeom>
              <a:avLst/>
              <a:gdLst>
                <a:gd name="T0" fmla="*/ 2598 w 2728"/>
                <a:gd name="T1" fmla="*/ 0 h 285"/>
                <a:gd name="T2" fmla="*/ 0 w 2728"/>
                <a:gd name="T3" fmla="*/ 0 h 285"/>
                <a:gd name="T4" fmla="*/ 0 w 2728"/>
                <a:gd name="T5" fmla="*/ 286 h 285"/>
                <a:gd name="T6" fmla="*/ 2598 w 2728"/>
                <a:gd name="T7" fmla="*/ 286 h 285"/>
                <a:gd name="T8" fmla="*/ 2741 w 2728"/>
                <a:gd name="T9" fmla="*/ 142 h 285"/>
                <a:gd name="T10" fmla="*/ 2598 w 2728"/>
                <a:gd name="T11" fmla="*/ 0 h 285"/>
                <a:gd name="T12" fmla="*/ 0 60000 65536"/>
                <a:gd name="T13" fmla="*/ 0 60000 65536"/>
                <a:gd name="T14" fmla="*/ 0 60000 65536"/>
                <a:gd name="T15" fmla="*/ 0 60000 65536"/>
                <a:gd name="T16" fmla="*/ 0 60000 65536"/>
                <a:gd name="T17" fmla="*/ 0 60000 65536"/>
                <a:gd name="T18" fmla="*/ 0 w 2728"/>
                <a:gd name="T19" fmla="*/ 0 h 285"/>
                <a:gd name="T20" fmla="*/ 2728 w 2728"/>
                <a:gd name="T21" fmla="*/ 285 h 285"/>
              </a:gdLst>
              <a:ahLst/>
              <a:cxnLst>
                <a:cxn ang="T12">
                  <a:pos x="T0" y="T1"/>
                </a:cxn>
                <a:cxn ang="T13">
                  <a:pos x="T2" y="T3"/>
                </a:cxn>
                <a:cxn ang="T14">
                  <a:pos x="T4" y="T5"/>
                </a:cxn>
                <a:cxn ang="T15">
                  <a:pos x="T6" y="T7"/>
                </a:cxn>
                <a:cxn ang="T16">
                  <a:pos x="T8" y="T9"/>
                </a:cxn>
                <a:cxn ang="T17">
                  <a:pos x="T10" y="T11"/>
                </a:cxn>
              </a:cxnLst>
              <a:rect l="T18" t="T19" r="T20" b="T21"/>
              <a:pathLst>
                <a:path w="2728" h="285">
                  <a:moveTo>
                    <a:pt x="2586" y="0"/>
                  </a:moveTo>
                  <a:lnTo>
                    <a:pt x="0" y="0"/>
                  </a:lnTo>
                  <a:lnTo>
                    <a:pt x="0" y="285"/>
                  </a:lnTo>
                  <a:lnTo>
                    <a:pt x="2586" y="285"/>
                  </a:lnTo>
                  <a:lnTo>
                    <a:pt x="2728" y="142"/>
                  </a:lnTo>
                  <a:lnTo>
                    <a:pt x="2586"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5372" name="Freeform 11"/>
            <p:cNvSpPr>
              <a:spLocks noChangeAspect="1"/>
            </p:cNvSpPr>
            <p:nvPr/>
          </p:nvSpPr>
          <p:spPr bwMode="auto">
            <a:xfrm>
              <a:off x="13" y="2994"/>
              <a:ext cx="1679" cy="286"/>
            </a:xfrm>
            <a:custGeom>
              <a:avLst/>
              <a:gdLst>
                <a:gd name="T0" fmla="*/ 0 w 1671"/>
                <a:gd name="T1" fmla="*/ 286 h 285"/>
                <a:gd name="T2" fmla="*/ 1393 w 1671"/>
                <a:gd name="T3" fmla="*/ 286 h 285"/>
                <a:gd name="T4" fmla="*/ 1679 w 1671"/>
                <a:gd name="T5" fmla="*/ 0 h 285"/>
                <a:gd name="T6" fmla="*/ 0 w 1671"/>
                <a:gd name="T7" fmla="*/ 0 h 285"/>
                <a:gd name="T8" fmla="*/ 0 w 1671"/>
                <a:gd name="T9" fmla="*/ 286 h 285"/>
                <a:gd name="T10" fmla="*/ 0 60000 65536"/>
                <a:gd name="T11" fmla="*/ 0 60000 65536"/>
                <a:gd name="T12" fmla="*/ 0 60000 65536"/>
                <a:gd name="T13" fmla="*/ 0 60000 65536"/>
                <a:gd name="T14" fmla="*/ 0 60000 65536"/>
                <a:gd name="T15" fmla="*/ 0 w 1671"/>
                <a:gd name="T16" fmla="*/ 0 h 285"/>
                <a:gd name="T17" fmla="*/ 1671 w 1671"/>
                <a:gd name="T18" fmla="*/ 285 h 285"/>
              </a:gdLst>
              <a:ahLst/>
              <a:cxnLst>
                <a:cxn ang="T10">
                  <a:pos x="T0" y="T1"/>
                </a:cxn>
                <a:cxn ang="T11">
                  <a:pos x="T2" y="T3"/>
                </a:cxn>
                <a:cxn ang="T12">
                  <a:pos x="T4" y="T5"/>
                </a:cxn>
                <a:cxn ang="T13">
                  <a:pos x="T6" y="T7"/>
                </a:cxn>
                <a:cxn ang="T14">
                  <a:pos x="T8" y="T9"/>
                </a:cxn>
              </a:cxnLst>
              <a:rect l="T15" t="T16" r="T17" b="T18"/>
              <a:pathLst>
                <a:path w="1671" h="285">
                  <a:moveTo>
                    <a:pt x="0" y="285"/>
                  </a:moveTo>
                  <a:lnTo>
                    <a:pt x="1386" y="285"/>
                  </a:lnTo>
                  <a:lnTo>
                    <a:pt x="1671"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5373" name="Freeform 12"/>
            <p:cNvSpPr>
              <a:spLocks noChangeAspect="1"/>
            </p:cNvSpPr>
            <p:nvPr/>
          </p:nvSpPr>
          <p:spPr bwMode="auto">
            <a:xfrm>
              <a:off x="13" y="3588"/>
              <a:ext cx="1071" cy="285"/>
            </a:xfrm>
            <a:custGeom>
              <a:avLst/>
              <a:gdLst>
                <a:gd name="T0" fmla="*/ 0 w 1066"/>
                <a:gd name="T1" fmla="*/ 285 h 284"/>
                <a:gd name="T2" fmla="*/ 786 w 1066"/>
                <a:gd name="T3" fmla="*/ 285 h 284"/>
                <a:gd name="T4" fmla="*/ 1071 w 1066"/>
                <a:gd name="T5" fmla="*/ 0 h 284"/>
                <a:gd name="T6" fmla="*/ 0 w 1066"/>
                <a:gd name="T7" fmla="*/ 0 h 284"/>
                <a:gd name="T8" fmla="*/ 0 w 1066"/>
                <a:gd name="T9" fmla="*/ 285 h 284"/>
                <a:gd name="T10" fmla="*/ 0 60000 65536"/>
                <a:gd name="T11" fmla="*/ 0 60000 65536"/>
                <a:gd name="T12" fmla="*/ 0 60000 65536"/>
                <a:gd name="T13" fmla="*/ 0 60000 65536"/>
                <a:gd name="T14" fmla="*/ 0 60000 65536"/>
                <a:gd name="T15" fmla="*/ 0 w 1066"/>
                <a:gd name="T16" fmla="*/ 0 h 284"/>
                <a:gd name="T17" fmla="*/ 1066 w 1066"/>
                <a:gd name="T18" fmla="*/ 284 h 284"/>
              </a:gdLst>
              <a:ahLst/>
              <a:cxnLst>
                <a:cxn ang="T10">
                  <a:pos x="T0" y="T1"/>
                </a:cxn>
                <a:cxn ang="T11">
                  <a:pos x="T2" y="T3"/>
                </a:cxn>
                <a:cxn ang="T12">
                  <a:pos x="T4" y="T5"/>
                </a:cxn>
                <a:cxn ang="T13">
                  <a:pos x="T6" y="T7"/>
                </a:cxn>
                <a:cxn ang="T14">
                  <a:pos x="T8" y="T9"/>
                </a:cxn>
              </a:cxnLst>
              <a:rect l="T15" t="T16" r="T17" b="T18"/>
              <a:pathLst>
                <a:path w="1066" h="284">
                  <a:moveTo>
                    <a:pt x="0" y="284"/>
                  </a:moveTo>
                  <a:lnTo>
                    <a:pt x="782" y="284"/>
                  </a:lnTo>
                  <a:lnTo>
                    <a:pt x="1066" y="0"/>
                  </a:lnTo>
                  <a:lnTo>
                    <a:pt x="0" y="0"/>
                  </a:lnTo>
                  <a:lnTo>
                    <a:pt x="0" y="284"/>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5374" name="Freeform 13"/>
            <p:cNvSpPr>
              <a:spLocks noChangeAspect="1"/>
            </p:cNvSpPr>
            <p:nvPr/>
          </p:nvSpPr>
          <p:spPr bwMode="auto">
            <a:xfrm>
              <a:off x="13" y="15"/>
              <a:ext cx="1089" cy="286"/>
            </a:xfrm>
            <a:custGeom>
              <a:avLst/>
              <a:gdLst>
                <a:gd name="T0" fmla="*/ 0 w 1084"/>
                <a:gd name="T1" fmla="*/ 286 h 285"/>
                <a:gd name="T2" fmla="*/ 1089 w 1084"/>
                <a:gd name="T3" fmla="*/ 286 h 285"/>
                <a:gd name="T4" fmla="*/ 804 w 1084"/>
                <a:gd name="T5" fmla="*/ 0 h 285"/>
                <a:gd name="T6" fmla="*/ 0 w 1084"/>
                <a:gd name="T7" fmla="*/ 0 h 285"/>
                <a:gd name="T8" fmla="*/ 0 w 1084"/>
                <a:gd name="T9" fmla="*/ 286 h 285"/>
                <a:gd name="T10" fmla="*/ 0 60000 65536"/>
                <a:gd name="T11" fmla="*/ 0 60000 65536"/>
                <a:gd name="T12" fmla="*/ 0 60000 65536"/>
                <a:gd name="T13" fmla="*/ 0 60000 65536"/>
                <a:gd name="T14" fmla="*/ 0 60000 65536"/>
                <a:gd name="T15" fmla="*/ 0 w 1084"/>
                <a:gd name="T16" fmla="*/ 0 h 285"/>
                <a:gd name="T17" fmla="*/ 1084 w 1084"/>
                <a:gd name="T18" fmla="*/ 285 h 285"/>
              </a:gdLst>
              <a:ahLst/>
              <a:cxnLst>
                <a:cxn ang="T10">
                  <a:pos x="T0" y="T1"/>
                </a:cxn>
                <a:cxn ang="T11">
                  <a:pos x="T2" y="T3"/>
                </a:cxn>
                <a:cxn ang="T12">
                  <a:pos x="T4" y="T5"/>
                </a:cxn>
                <a:cxn ang="T13">
                  <a:pos x="T6" y="T7"/>
                </a:cxn>
                <a:cxn ang="T14">
                  <a:pos x="T8" y="T9"/>
                </a:cxn>
              </a:cxnLst>
              <a:rect l="T15" t="T16" r="T17" b="T18"/>
              <a:pathLst>
                <a:path w="1084" h="285">
                  <a:moveTo>
                    <a:pt x="0" y="285"/>
                  </a:moveTo>
                  <a:lnTo>
                    <a:pt x="1084" y="285"/>
                  </a:lnTo>
                  <a:lnTo>
                    <a:pt x="800"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5375" name="Freeform 14"/>
            <p:cNvSpPr>
              <a:spLocks noChangeAspect="1"/>
            </p:cNvSpPr>
            <p:nvPr/>
          </p:nvSpPr>
          <p:spPr bwMode="auto">
            <a:xfrm>
              <a:off x="13" y="614"/>
              <a:ext cx="1688" cy="286"/>
            </a:xfrm>
            <a:custGeom>
              <a:avLst/>
              <a:gdLst>
                <a:gd name="T0" fmla="*/ 0 w 1680"/>
                <a:gd name="T1" fmla="*/ 286 h 285"/>
                <a:gd name="T2" fmla="*/ 1688 w 1680"/>
                <a:gd name="T3" fmla="*/ 286 h 285"/>
                <a:gd name="T4" fmla="*/ 1402 w 1680"/>
                <a:gd name="T5" fmla="*/ 0 h 285"/>
                <a:gd name="T6" fmla="*/ 0 w 1680"/>
                <a:gd name="T7" fmla="*/ 0 h 285"/>
                <a:gd name="T8" fmla="*/ 0 w 1680"/>
                <a:gd name="T9" fmla="*/ 286 h 285"/>
                <a:gd name="T10" fmla="*/ 0 60000 65536"/>
                <a:gd name="T11" fmla="*/ 0 60000 65536"/>
                <a:gd name="T12" fmla="*/ 0 60000 65536"/>
                <a:gd name="T13" fmla="*/ 0 60000 65536"/>
                <a:gd name="T14" fmla="*/ 0 60000 65536"/>
                <a:gd name="T15" fmla="*/ 0 w 1680"/>
                <a:gd name="T16" fmla="*/ 0 h 285"/>
                <a:gd name="T17" fmla="*/ 1680 w 1680"/>
                <a:gd name="T18" fmla="*/ 285 h 285"/>
              </a:gdLst>
              <a:ahLst/>
              <a:cxnLst>
                <a:cxn ang="T10">
                  <a:pos x="T0" y="T1"/>
                </a:cxn>
                <a:cxn ang="T11">
                  <a:pos x="T2" y="T3"/>
                </a:cxn>
                <a:cxn ang="T12">
                  <a:pos x="T4" y="T5"/>
                </a:cxn>
                <a:cxn ang="T13">
                  <a:pos x="T6" y="T7"/>
                </a:cxn>
                <a:cxn ang="T14">
                  <a:pos x="T8" y="T9"/>
                </a:cxn>
              </a:cxnLst>
              <a:rect l="T15" t="T16" r="T17" b="T18"/>
              <a:pathLst>
                <a:path w="1680" h="285">
                  <a:moveTo>
                    <a:pt x="0" y="285"/>
                  </a:moveTo>
                  <a:lnTo>
                    <a:pt x="1680" y="285"/>
                  </a:lnTo>
                  <a:lnTo>
                    <a:pt x="1395"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grpSp>
      <p:sp>
        <p:nvSpPr>
          <p:cNvPr id="15364" name="Text Box 15"/>
          <p:cNvSpPr txBox="1">
            <a:spLocks noChangeArrowheads="1"/>
          </p:cNvSpPr>
          <p:nvPr/>
        </p:nvSpPr>
        <p:spPr bwMode="white">
          <a:xfrm>
            <a:off x="2971800" y="2679700"/>
            <a:ext cx="5791200" cy="193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46154" rIns="92309" bIns="46154" anchor="ct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r>
              <a:rPr lang="en-US" altLang="en-US" sz="3200">
                <a:solidFill>
                  <a:schemeClr val="bg1"/>
                </a:solidFill>
              </a:rPr>
              <a:t>Using Spearman’s Correlation Coefficient</a:t>
            </a:r>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n-US" altLang="en-US"/>
              <a:t>What is Spearman Rank-Order Correlation?</a:t>
            </a:r>
          </a:p>
        </p:txBody>
      </p:sp>
      <p:sp>
        <p:nvSpPr>
          <p:cNvPr id="16387" name="Rectangle 3"/>
          <p:cNvSpPr>
            <a:spLocks noGrp="1" noChangeArrowheads="1"/>
          </p:cNvSpPr>
          <p:nvPr>
            <p:ph type="body" idx="1"/>
          </p:nvPr>
        </p:nvSpPr>
        <p:spPr>
          <a:xfrm>
            <a:off x="304800" y="1447800"/>
            <a:ext cx="8455025" cy="5257800"/>
          </a:xfrm>
        </p:spPr>
        <p:txBody>
          <a:bodyPr/>
          <a:lstStyle/>
          <a:p>
            <a:pPr marL="0" indent="0" eaLnBrk="1" hangingPunct="1">
              <a:lnSpc>
                <a:spcPct val="100000"/>
              </a:lnSpc>
              <a:spcBef>
                <a:spcPct val="30000"/>
              </a:spcBef>
            </a:pPr>
            <a:r>
              <a:rPr lang="en-US" altLang="en-US" sz="2000" dirty="0"/>
              <a:t>Pearson correlations (taught in the previous course) depend on data which are continuous, but an alternative exists for data that are ordinal: Spearman correlations.  </a:t>
            </a:r>
          </a:p>
          <a:p>
            <a:pPr marL="0" indent="0" eaLnBrk="1" hangingPunct="1">
              <a:lnSpc>
                <a:spcPct val="100000"/>
              </a:lnSpc>
              <a:spcBef>
                <a:spcPct val="30000"/>
              </a:spcBef>
            </a:pPr>
            <a:r>
              <a:rPr lang="en-US" altLang="en-US" sz="2000" dirty="0"/>
              <a:t>In our situation, the Pico team is interested in the correlation of the following:</a:t>
            </a:r>
          </a:p>
          <a:p>
            <a:pPr lvl="1" eaLnBrk="1" hangingPunct="1">
              <a:lnSpc>
                <a:spcPct val="80000"/>
              </a:lnSpc>
            </a:pPr>
            <a:r>
              <a:rPr lang="en-US" altLang="en-US" sz="2000" dirty="0"/>
              <a:t>risk at shipment</a:t>
            </a:r>
          </a:p>
          <a:p>
            <a:pPr lvl="1" eaLnBrk="1" hangingPunct="1">
              <a:lnSpc>
                <a:spcPct val="80000"/>
              </a:lnSpc>
            </a:pPr>
            <a:r>
              <a:rPr lang="en-US" altLang="en-US" sz="2000" dirty="0"/>
              <a:t>customer satisfaction</a:t>
            </a:r>
          </a:p>
          <a:p>
            <a:pPr lvl="1" eaLnBrk="1" hangingPunct="1">
              <a:lnSpc>
                <a:spcPct val="80000"/>
              </a:lnSpc>
            </a:pPr>
            <a:r>
              <a:rPr lang="en-US" altLang="en-US" sz="2000" dirty="0"/>
              <a:t>volatility of fielded product</a:t>
            </a:r>
          </a:p>
          <a:p>
            <a:pPr lvl="1" eaLnBrk="1" hangingPunct="1">
              <a:lnSpc>
                <a:spcPct val="80000"/>
              </a:lnSpc>
            </a:pPr>
            <a:r>
              <a:rPr lang="en-US" altLang="en-US" sz="2000" dirty="0"/>
              <a:t>maintenance effort of the fielded product</a:t>
            </a:r>
          </a:p>
          <a:p>
            <a:pPr marL="0" indent="0" eaLnBrk="1" hangingPunct="1">
              <a:lnSpc>
                <a:spcPct val="100000"/>
              </a:lnSpc>
              <a:spcBef>
                <a:spcPct val="30000"/>
              </a:spcBef>
            </a:pPr>
            <a:r>
              <a:rPr lang="en-US" altLang="en-US" sz="2000" dirty="0"/>
              <a:t>Spearman correlations are interpreted in much the same way as Pearson correlations, but the analysis compares the rank order of the variables rather than the raw values.</a:t>
            </a:r>
          </a:p>
          <a:p>
            <a:pPr marL="0" indent="0" eaLnBrk="1" hangingPunct="1">
              <a:lnSpc>
                <a:spcPct val="100000"/>
              </a:lnSpc>
              <a:spcBef>
                <a:spcPct val="30000"/>
              </a:spcBef>
            </a:pPr>
            <a:r>
              <a:rPr lang="en-US" altLang="en-US" sz="2000" dirty="0"/>
              <a:t>The following slides will guide you through the Minitab menu commands to obtain Spearman correlation coefficients.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902652" y="1405714"/>
            <a:ext cx="7338696" cy="4046571"/>
          </a:xfrm>
          <a:prstGeom prst="rect">
            <a:avLst/>
          </a:prstGeom>
        </p:spPr>
      </p:pic>
      <p:sp>
        <p:nvSpPr>
          <p:cNvPr id="17411" name="AutoShape 3"/>
          <p:cNvSpPr>
            <a:spLocks noChangeArrowheads="1"/>
          </p:cNvSpPr>
          <p:nvPr/>
        </p:nvSpPr>
        <p:spPr bwMode="auto">
          <a:xfrm>
            <a:off x="3183316" y="2804983"/>
            <a:ext cx="5029200" cy="1124682"/>
          </a:xfrm>
          <a:prstGeom prst="wedgeRoundRectCallout">
            <a:avLst>
              <a:gd name="adj1" fmla="val -63283"/>
              <a:gd name="adj2" fmla="val -27639"/>
              <a:gd name="adj3" fmla="val 16667"/>
            </a:avLst>
          </a:prstGeom>
          <a:solidFill>
            <a:srgbClr val="FFFFCC"/>
          </a:solidFill>
          <a:ln w="9525">
            <a:solidFill>
              <a:schemeClr val="tx1"/>
            </a:solidFill>
            <a:miter lim="800000"/>
            <a:headEnd/>
            <a:tailEnd/>
          </a:ln>
        </p:spPr>
        <p:txBody>
          <a:bodyPr wrap="square" lIns="92309" tIns="46154" rIns="92309"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0"/>
              </a:spcBef>
              <a:spcAft>
                <a:spcPts val="0"/>
              </a:spcAft>
              <a:buSzPct val="70000"/>
            </a:pPr>
            <a:r>
              <a:rPr lang="en-US" altLang="en-US" sz="2000" b="0" dirty="0">
                <a:solidFill>
                  <a:schemeClr val="tx1"/>
                </a:solidFill>
              </a:rPr>
              <a:t>Open Minitab and the datafile: DPPSS_v5.MTW</a:t>
            </a:r>
          </a:p>
          <a:p>
            <a:pPr algn="l" eaLnBrk="1" hangingPunct="1">
              <a:spcBef>
                <a:spcPct val="0"/>
              </a:spcBef>
              <a:spcAft>
                <a:spcPts val="0"/>
              </a:spcAft>
              <a:buSzPct val="70000"/>
            </a:pPr>
            <a:r>
              <a:rPr lang="en-US" altLang="en-US" sz="2000" b="0" dirty="0">
                <a:solidFill>
                  <a:schemeClr val="tx1"/>
                </a:solidFill>
              </a:rPr>
              <a:t>in \DPPSS_Student_Files\Module 3 Data</a:t>
            </a:r>
          </a:p>
        </p:txBody>
      </p:sp>
      <p:sp>
        <p:nvSpPr>
          <p:cNvPr id="17412" name="Oval 7"/>
          <p:cNvSpPr>
            <a:spLocks noChangeArrowheads="1"/>
          </p:cNvSpPr>
          <p:nvPr/>
        </p:nvSpPr>
        <p:spPr bwMode="auto">
          <a:xfrm>
            <a:off x="990600" y="2819400"/>
            <a:ext cx="1295400" cy="457200"/>
          </a:xfrm>
          <a:prstGeom prst="ellipse">
            <a:avLst/>
          </a:prstGeom>
          <a:noFill/>
          <a:ln w="190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square" lIns="92309" tIns="228600" rIns="92309" bIns="228600" anchor="ctr">
            <a:spAutoFit/>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Tree>
    <p:extLst>
      <p:ext uri="{BB962C8B-B14F-4D97-AF65-F5344CB8AC3E}">
        <p14:creationId xmlns:p14="http://schemas.microsoft.com/office/powerpoint/2010/main" val="14952028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219200" y="1711582"/>
            <a:ext cx="6729010" cy="4806436"/>
          </a:xfrm>
          <a:prstGeom prst="rect">
            <a:avLst/>
          </a:prstGeom>
        </p:spPr>
      </p:pic>
      <p:sp>
        <p:nvSpPr>
          <p:cNvPr id="18435" name="AutoShape 5"/>
          <p:cNvSpPr>
            <a:spLocks noChangeArrowheads="1"/>
          </p:cNvSpPr>
          <p:nvPr/>
        </p:nvSpPr>
        <p:spPr bwMode="auto">
          <a:xfrm>
            <a:off x="4343400" y="2743200"/>
            <a:ext cx="1828800" cy="1066800"/>
          </a:xfrm>
          <a:prstGeom prst="wedgeRoundRectCallout">
            <a:avLst>
              <a:gd name="adj1" fmla="val -97398"/>
              <a:gd name="adj2" fmla="val -50894"/>
              <a:gd name="adj3" fmla="val 16667"/>
            </a:avLst>
          </a:prstGeom>
          <a:solidFill>
            <a:srgbClr val="FFFFCC"/>
          </a:solidFill>
          <a:ln w="9525" algn="ctr">
            <a:solidFill>
              <a:schemeClr val="tx1"/>
            </a:solidFill>
            <a:miter lim="800000"/>
            <a:headEnd/>
            <a:tailEnd/>
          </a:ln>
        </p:spPr>
        <p:txBody>
          <a:bodyPr lIns="92309" tIns="46154" rIns="92309" bIns="46154"/>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r>
              <a:rPr lang="en-US" altLang="en-US" sz="2000" b="0" dirty="0">
                <a:solidFill>
                  <a:schemeClr val="tx1"/>
                </a:solidFill>
              </a:rPr>
              <a:t>DPPSS-v5 is the dataset for this class.</a:t>
            </a:r>
          </a:p>
        </p:txBody>
      </p:sp>
      <p:sp>
        <p:nvSpPr>
          <p:cNvPr id="18436" name="Rectangle 7"/>
          <p:cNvSpPr>
            <a:spLocks noGrp="1" noChangeArrowheads="1"/>
          </p:cNvSpPr>
          <p:nvPr>
            <p:ph type="title"/>
          </p:nvPr>
        </p:nvSpPr>
        <p:spPr>
          <a:noFill/>
        </p:spPr>
        <p:txBody>
          <a:bodyPr/>
          <a:lstStyle/>
          <a:p>
            <a:pPr eaLnBrk="1" hangingPunct="1"/>
            <a:r>
              <a:rPr lang="en-US" altLang="en-US" dirty="0"/>
              <a:t>Minitab Dataset</a:t>
            </a:r>
            <a:r>
              <a:rPr lang="en-US" altLang="en-US" b="0" dirty="0"/>
              <a:t> – DPPSS-v5.MTW</a:t>
            </a:r>
            <a:endParaRPr lang="en-US" altLang="en-US" dirty="0"/>
          </a:p>
        </p:txBody>
      </p:sp>
      <p:sp>
        <p:nvSpPr>
          <p:cNvPr id="18437" name="Oval 10"/>
          <p:cNvSpPr>
            <a:spLocks noChangeArrowheads="1"/>
          </p:cNvSpPr>
          <p:nvPr/>
        </p:nvSpPr>
        <p:spPr bwMode="auto">
          <a:xfrm>
            <a:off x="6855015" y="4800600"/>
            <a:ext cx="1371600" cy="533400"/>
          </a:xfrm>
          <a:prstGeom prst="ellipse">
            <a:avLst/>
          </a:prstGeom>
          <a:noFill/>
          <a:ln w="190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lIns="92309" tIns="228600" rIns="92309" bIns="228600" anchor="ctr">
            <a:spAutoFit/>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Tree>
    <p:extLst>
      <p:ext uri="{BB962C8B-B14F-4D97-AF65-F5344CB8AC3E}">
        <p14:creationId xmlns:p14="http://schemas.microsoft.com/office/powerpoint/2010/main" val="706763078"/>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1036060" y="1292763"/>
            <a:ext cx="6812540" cy="4867336"/>
          </a:xfrm>
          <a:prstGeom prst="rect">
            <a:avLst/>
          </a:prstGeom>
        </p:spPr>
      </p:pic>
      <p:sp>
        <p:nvSpPr>
          <p:cNvPr id="20483" name="Rectangle 9"/>
          <p:cNvSpPr>
            <a:spLocks noGrp="1" noChangeArrowheads="1"/>
          </p:cNvSpPr>
          <p:nvPr>
            <p:ph type="title"/>
          </p:nvPr>
        </p:nvSpPr>
        <p:spPr>
          <a:noFill/>
        </p:spPr>
        <p:txBody>
          <a:bodyPr/>
          <a:lstStyle/>
          <a:p>
            <a:pPr eaLnBrk="1" hangingPunct="1"/>
            <a:r>
              <a:rPr lang="en-US" altLang="en-US"/>
              <a:t>Spearman Correlation</a:t>
            </a:r>
          </a:p>
        </p:txBody>
      </p:sp>
      <p:sp>
        <p:nvSpPr>
          <p:cNvPr id="20484" name="Oval 10"/>
          <p:cNvSpPr>
            <a:spLocks noChangeArrowheads="1"/>
          </p:cNvSpPr>
          <p:nvPr/>
        </p:nvSpPr>
        <p:spPr bwMode="auto">
          <a:xfrm>
            <a:off x="4114800" y="4724400"/>
            <a:ext cx="1676400" cy="533400"/>
          </a:xfrm>
          <a:prstGeom prst="ellipse">
            <a:avLst/>
          </a:prstGeom>
          <a:noFill/>
          <a:ln w="190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lIns="92309" tIns="228600" rIns="92309" bIns="228600" anchor="ctr">
            <a:spAutoFit/>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6" name="AutoShape 6"/>
          <p:cNvSpPr>
            <a:spLocks noChangeArrowheads="1"/>
          </p:cNvSpPr>
          <p:nvPr/>
        </p:nvSpPr>
        <p:spPr bwMode="auto">
          <a:xfrm>
            <a:off x="1600200" y="4876800"/>
            <a:ext cx="2209800" cy="1124682"/>
          </a:xfrm>
          <a:prstGeom prst="wedgeRoundRectCallout">
            <a:avLst>
              <a:gd name="adj1" fmla="val 62449"/>
              <a:gd name="adj2" fmla="val -35252"/>
              <a:gd name="adj3" fmla="val 16667"/>
            </a:avLst>
          </a:prstGeom>
          <a:solidFill>
            <a:srgbClr val="FFFFCC"/>
          </a:solidFill>
          <a:ln w="9525" algn="ctr">
            <a:solidFill>
              <a:schemeClr val="tx1"/>
            </a:solidFill>
            <a:miter lim="800000"/>
            <a:headEnd/>
            <a:tailEnd/>
          </a:ln>
        </p:spPr>
        <p:txBody>
          <a:bodyPr wrap="square" lIns="92309" tIns="46154" rIns="92309"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r>
              <a:rPr lang="en-US" altLang="en-US" sz="2000" b="0" dirty="0">
                <a:solidFill>
                  <a:schemeClr val="tx1"/>
                </a:solidFill>
              </a:rPr>
              <a:t>Select Stat &gt;Basic Statistics &gt;Correlation.</a:t>
            </a:r>
          </a:p>
        </p:txBody>
      </p:sp>
    </p:spTree>
    <p:extLst>
      <p:ext uri="{BB962C8B-B14F-4D97-AF65-F5344CB8AC3E}">
        <p14:creationId xmlns:p14="http://schemas.microsoft.com/office/powerpoint/2010/main" val="16457161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8" name="Rectangle 10"/>
          <p:cNvSpPr>
            <a:spLocks noGrp="1" noChangeArrowheads="1"/>
          </p:cNvSpPr>
          <p:nvPr>
            <p:ph type="title"/>
          </p:nvPr>
        </p:nvSpPr>
        <p:spPr>
          <a:noFill/>
        </p:spPr>
        <p:txBody>
          <a:bodyPr/>
          <a:lstStyle/>
          <a:p>
            <a:pPr eaLnBrk="1" hangingPunct="1"/>
            <a:r>
              <a:rPr lang="en-US" altLang="en-US" dirty="0"/>
              <a:t>Spearman Correlation</a:t>
            </a:r>
          </a:p>
        </p:txBody>
      </p:sp>
      <p:pic>
        <p:nvPicPr>
          <p:cNvPr id="2" name="Picture 1"/>
          <p:cNvPicPr>
            <a:picLocks noChangeAspect="1"/>
          </p:cNvPicPr>
          <p:nvPr/>
        </p:nvPicPr>
        <p:blipFill>
          <a:blip r:embed="rId3"/>
          <a:stretch>
            <a:fillRect/>
          </a:stretch>
        </p:blipFill>
        <p:spPr>
          <a:xfrm>
            <a:off x="1600200" y="1447800"/>
            <a:ext cx="4572000" cy="5171414"/>
          </a:xfrm>
          <a:prstGeom prst="rect">
            <a:avLst/>
          </a:prstGeom>
        </p:spPr>
      </p:pic>
      <p:sp>
        <p:nvSpPr>
          <p:cNvPr id="21507" name="AutoShape 6"/>
          <p:cNvSpPr>
            <a:spLocks noChangeArrowheads="1"/>
          </p:cNvSpPr>
          <p:nvPr/>
        </p:nvSpPr>
        <p:spPr bwMode="auto">
          <a:xfrm>
            <a:off x="5410200" y="1943099"/>
            <a:ext cx="3124200" cy="784163"/>
          </a:xfrm>
          <a:prstGeom prst="wedgeRoundRectCallout">
            <a:avLst>
              <a:gd name="adj1" fmla="val -59080"/>
              <a:gd name="adj2" fmla="val -19138"/>
              <a:gd name="adj3" fmla="val 16667"/>
            </a:avLst>
          </a:prstGeom>
          <a:solidFill>
            <a:srgbClr val="FFFFCC"/>
          </a:solidFill>
          <a:ln w="9525" algn="ctr">
            <a:solidFill>
              <a:schemeClr val="tx1"/>
            </a:solidFill>
            <a:miter lim="800000"/>
            <a:headEnd/>
            <a:tailEnd/>
          </a:ln>
        </p:spPr>
        <p:txBody>
          <a:bodyPr wrap="square" lIns="92309" tIns="46154" rIns="92309"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r>
              <a:rPr lang="en-US" altLang="en-US" sz="2000" b="0" dirty="0">
                <a:solidFill>
                  <a:schemeClr val="tx1"/>
                </a:solidFill>
              </a:rPr>
              <a:t>Select the variables for Spearman correlations.</a:t>
            </a:r>
          </a:p>
        </p:txBody>
      </p:sp>
      <p:sp>
        <p:nvSpPr>
          <p:cNvPr id="21509" name="Oval 11"/>
          <p:cNvSpPr>
            <a:spLocks noChangeArrowheads="1"/>
          </p:cNvSpPr>
          <p:nvPr/>
        </p:nvSpPr>
        <p:spPr bwMode="auto">
          <a:xfrm>
            <a:off x="3505200" y="6054922"/>
            <a:ext cx="1219200" cy="533400"/>
          </a:xfrm>
          <a:prstGeom prst="ellipse">
            <a:avLst/>
          </a:prstGeom>
          <a:noFill/>
          <a:ln w="190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lIns="92309" tIns="228600" rIns="92309" bIns="228600" anchor="ctr">
            <a:spAutoFit/>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7" name="Oval 11"/>
          <p:cNvSpPr>
            <a:spLocks noChangeArrowheads="1"/>
          </p:cNvSpPr>
          <p:nvPr/>
        </p:nvSpPr>
        <p:spPr bwMode="auto">
          <a:xfrm>
            <a:off x="3124200" y="4225925"/>
            <a:ext cx="2971800" cy="1219200"/>
          </a:xfrm>
          <a:prstGeom prst="ellipse">
            <a:avLst/>
          </a:prstGeom>
          <a:noFill/>
          <a:ln w="190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square" lIns="92309" tIns="228600" rIns="92309" bIns="228600" anchor="ctr">
            <a:spAutoFit/>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8" name="Oval 11"/>
          <p:cNvSpPr>
            <a:spLocks noChangeArrowheads="1"/>
          </p:cNvSpPr>
          <p:nvPr/>
        </p:nvSpPr>
        <p:spPr bwMode="auto">
          <a:xfrm>
            <a:off x="1371600" y="1915296"/>
            <a:ext cx="2133600" cy="904103"/>
          </a:xfrm>
          <a:prstGeom prst="ellipse">
            <a:avLst/>
          </a:prstGeom>
          <a:noFill/>
          <a:ln w="190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square" lIns="92309" tIns="228600" rIns="92309" bIns="228600" anchor="ctr">
            <a:spAutoFit/>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9" name="AutoShape 6"/>
          <p:cNvSpPr>
            <a:spLocks noChangeArrowheads="1"/>
          </p:cNvSpPr>
          <p:nvPr/>
        </p:nvSpPr>
        <p:spPr bwMode="auto">
          <a:xfrm>
            <a:off x="6362700" y="3908684"/>
            <a:ext cx="2667000" cy="2146238"/>
          </a:xfrm>
          <a:prstGeom prst="wedgeRoundRectCallout">
            <a:avLst>
              <a:gd name="adj1" fmla="val -59080"/>
              <a:gd name="adj2" fmla="val -19138"/>
              <a:gd name="adj3" fmla="val 16667"/>
            </a:avLst>
          </a:prstGeom>
          <a:solidFill>
            <a:srgbClr val="FFFFCC"/>
          </a:solidFill>
          <a:ln w="9525" algn="ctr">
            <a:solidFill>
              <a:schemeClr val="tx1"/>
            </a:solidFill>
            <a:miter lim="800000"/>
            <a:headEnd/>
            <a:tailEnd/>
          </a:ln>
        </p:spPr>
        <p:txBody>
          <a:bodyPr wrap="square" lIns="92309" tIns="46154" rIns="92309"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r>
              <a:rPr lang="en-US" altLang="en-US" sz="2000" b="0" dirty="0">
                <a:solidFill>
                  <a:schemeClr val="tx1"/>
                </a:solidFill>
              </a:rPr>
              <a:t>Select Spearman rho as the method and make sure the “Display p-values” is checked, then click OK</a:t>
            </a:r>
          </a:p>
        </p:txBody>
      </p:sp>
    </p:spTree>
    <p:extLst>
      <p:ext uri="{BB962C8B-B14F-4D97-AF65-F5344CB8AC3E}">
        <p14:creationId xmlns:p14="http://schemas.microsoft.com/office/powerpoint/2010/main" val="12770997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264881" y="2212975"/>
            <a:ext cx="8309438" cy="3733800"/>
          </a:xfrm>
          <a:prstGeom prst="rect">
            <a:avLst/>
          </a:prstGeom>
        </p:spPr>
      </p:pic>
      <p:sp>
        <p:nvSpPr>
          <p:cNvPr id="25603" name="AutoShape 8"/>
          <p:cNvSpPr>
            <a:spLocks noChangeArrowheads="1"/>
          </p:cNvSpPr>
          <p:nvPr/>
        </p:nvSpPr>
        <p:spPr bwMode="auto">
          <a:xfrm>
            <a:off x="2667000" y="5791200"/>
            <a:ext cx="2362200" cy="784163"/>
          </a:xfrm>
          <a:prstGeom prst="wedgeRoundRectCallout">
            <a:avLst>
              <a:gd name="adj1" fmla="val -24001"/>
              <a:gd name="adj2" fmla="val 28387"/>
              <a:gd name="adj3" fmla="val 16667"/>
            </a:avLst>
          </a:prstGeom>
          <a:solidFill>
            <a:srgbClr val="FFFFCC"/>
          </a:solidFill>
          <a:ln w="9525" algn="ctr">
            <a:solidFill>
              <a:schemeClr val="tx1"/>
            </a:solidFill>
            <a:miter lim="800000"/>
            <a:headEnd/>
            <a:tailEnd/>
          </a:ln>
        </p:spPr>
        <p:txBody>
          <a:bodyPr wrap="square" lIns="92309" tIns="46154" rIns="92309"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r>
              <a:rPr lang="en-US" altLang="en-US" sz="2000" b="0" dirty="0">
                <a:solidFill>
                  <a:schemeClr val="tx1"/>
                </a:solidFill>
              </a:rPr>
              <a:t>Which correlations are significant?</a:t>
            </a:r>
          </a:p>
        </p:txBody>
      </p:sp>
      <p:sp>
        <p:nvSpPr>
          <p:cNvPr id="6" name="AutoShape 8"/>
          <p:cNvSpPr>
            <a:spLocks noChangeArrowheads="1"/>
          </p:cNvSpPr>
          <p:nvPr/>
        </p:nvSpPr>
        <p:spPr bwMode="auto">
          <a:xfrm>
            <a:off x="2613454" y="1015696"/>
            <a:ext cx="3200400" cy="1124682"/>
          </a:xfrm>
          <a:prstGeom prst="wedgeRoundRectCallout">
            <a:avLst>
              <a:gd name="adj1" fmla="val -21112"/>
              <a:gd name="adj2" fmla="val 47887"/>
              <a:gd name="adj3" fmla="val 16667"/>
            </a:avLst>
          </a:prstGeom>
          <a:solidFill>
            <a:srgbClr val="FFFFCC"/>
          </a:solidFill>
          <a:ln w="9525" algn="ctr">
            <a:solidFill>
              <a:schemeClr val="tx1"/>
            </a:solidFill>
            <a:miter lim="800000"/>
            <a:headEnd/>
            <a:tailEnd/>
          </a:ln>
        </p:spPr>
        <p:txBody>
          <a:bodyPr lIns="92309" tIns="46154" rIns="92309"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r>
              <a:rPr lang="en-US" altLang="en-US" sz="2000" b="0" dirty="0">
                <a:solidFill>
                  <a:schemeClr val="tx1"/>
                </a:solidFill>
              </a:rPr>
              <a:t>The Session window displays your commands and the output</a:t>
            </a:r>
          </a:p>
        </p:txBody>
      </p:sp>
      <p:sp>
        <p:nvSpPr>
          <p:cNvPr id="5" name="Rectangle 10"/>
          <p:cNvSpPr>
            <a:spLocks noGrp="1" noChangeArrowheads="1"/>
          </p:cNvSpPr>
          <p:nvPr>
            <p:ph type="title"/>
          </p:nvPr>
        </p:nvSpPr>
        <p:spPr>
          <a:xfrm>
            <a:off x="257175" y="546100"/>
            <a:ext cx="8031163" cy="561975"/>
          </a:xfrm>
          <a:noFill/>
        </p:spPr>
        <p:txBody>
          <a:bodyPr/>
          <a:lstStyle/>
          <a:p>
            <a:pPr eaLnBrk="1" hangingPunct="1"/>
            <a:r>
              <a:rPr lang="en-US" altLang="en-US" dirty="0"/>
              <a:t>Spearman Correlation</a:t>
            </a:r>
          </a:p>
        </p:txBody>
      </p:sp>
      <p:sp>
        <p:nvSpPr>
          <p:cNvPr id="7" name="AutoShape 8"/>
          <p:cNvSpPr>
            <a:spLocks noChangeArrowheads="1"/>
          </p:cNvSpPr>
          <p:nvPr/>
        </p:nvSpPr>
        <p:spPr bwMode="auto">
          <a:xfrm>
            <a:off x="4419600" y="3429000"/>
            <a:ext cx="2028568" cy="443644"/>
          </a:xfrm>
          <a:prstGeom prst="wedgeRoundRectCallout">
            <a:avLst>
              <a:gd name="adj1" fmla="val -60143"/>
              <a:gd name="adj2" fmla="val 111946"/>
              <a:gd name="adj3" fmla="val 16667"/>
            </a:avLst>
          </a:prstGeom>
          <a:solidFill>
            <a:srgbClr val="FFFFCC"/>
          </a:solidFill>
          <a:ln w="9525" algn="ctr">
            <a:solidFill>
              <a:schemeClr val="tx1"/>
            </a:solidFill>
            <a:miter lim="800000"/>
            <a:headEnd/>
            <a:tailEnd/>
          </a:ln>
        </p:spPr>
        <p:txBody>
          <a:bodyPr wrap="square" lIns="92309" tIns="46154" rIns="92309"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r>
              <a:rPr lang="en-US" altLang="en-US" sz="2000" b="0" dirty="0">
                <a:solidFill>
                  <a:schemeClr val="tx1"/>
                </a:solidFill>
              </a:rPr>
              <a:t>Spearman’s rho</a:t>
            </a:r>
          </a:p>
        </p:txBody>
      </p:sp>
      <p:sp>
        <p:nvSpPr>
          <p:cNvPr id="8" name="AutoShape 8"/>
          <p:cNvSpPr>
            <a:spLocks noChangeArrowheads="1"/>
          </p:cNvSpPr>
          <p:nvPr/>
        </p:nvSpPr>
        <p:spPr bwMode="auto">
          <a:xfrm>
            <a:off x="4419600" y="4242656"/>
            <a:ext cx="1066800" cy="443644"/>
          </a:xfrm>
          <a:prstGeom prst="wedgeRoundRectCallout">
            <a:avLst>
              <a:gd name="adj1" fmla="val -68637"/>
              <a:gd name="adj2" fmla="val -23605"/>
              <a:gd name="adj3" fmla="val 16667"/>
            </a:avLst>
          </a:prstGeom>
          <a:solidFill>
            <a:srgbClr val="FFFFCC"/>
          </a:solidFill>
          <a:ln w="9525" algn="ctr">
            <a:solidFill>
              <a:schemeClr val="tx1"/>
            </a:solidFill>
            <a:miter lim="800000"/>
            <a:headEnd/>
            <a:tailEnd/>
          </a:ln>
        </p:spPr>
        <p:txBody>
          <a:bodyPr wrap="square" lIns="92309" tIns="46154" rIns="92309"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r>
              <a:rPr lang="en-US" altLang="en-US" sz="2000" b="0" dirty="0">
                <a:solidFill>
                  <a:schemeClr val="tx1"/>
                </a:solidFill>
              </a:rPr>
              <a:t>p-value</a:t>
            </a:r>
          </a:p>
        </p:txBody>
      </p:sp>
    </p:spTree>
    <p:extLst>
      <p:ext uri="{BB962C8B-B14F-4D97-AF65-F5344CB8AC3E}">
        <p14:creationId xmlns:p14="http://schemas.microsoft.com/office/powerpoint/2010/main" val="27911701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4"/>
          <p:cNvSpPr txBox="1">
            <a:spLocks/>
          </p:cNvSpPr>
          <p:nvPr/>
        </p:nvSpPr>
        <p:spPr>
          <a:xfrm>
            <a:off x="417513" y="536132"/>
            <a:ext cx="8307387" cy="4950268"/>
          </a:xfrm>
          <a:prstGeom prst="rect">
            <a:avLst/>
          </a:prstGeom>
        </p:spPr>
        <p:txBody>
          <a:bodyPr vert="horz" lIns="0" tIns="0" rIns="0" bIns="0"/>
          <a:lstStyle>
            <a:lvl1pPr marL="0" indent="0" algn="l" rtl="0" eaLnBrk="1" fontAlgn="base" hangingPunct="1">
              <a:lnSpc>
                <a:spcPct val="100000"/>
              </a:lnSpc>
              <a:spcBef>
                <a:spcPct val="0"/>
              </a:spcBef>
              <a:spcAft>
                <a:spcPts val="600"/>
              </a:spcAft>
              <a:buSzPct val="70000"/>
              <a:tabLst>
                <a:tab pos="347663" algn="l"/>
              </a:tabLst>
              <a:defRPr sz="2200">
                <a:solidFill>
                  <a:schemeClr val="tx1"/>
                </a:solidFill>
                <a:latin typeface="+mn-lt"/>
                <a:ea typeface="+mn-ea"/>
                <a:cs typeface="+mn-cs"/>
              </a:defRPr>
            </a:lvl1pPr>
            <a:lvl2pPr marL="171450" indent="-171450" algn="l" rtl="0" eaLnBrk="1" fontAlgn="base" hangingPunct="1">
              <a:lnSpc>
                <a:spcPct val="100000"/>
              </a:lnSpc>
              <a:spcBef>
                <a:spcPct val="0"/>
              </a:spcBef>
              <a:spcAft>
                <a:spcPts val="600"/>
              </a:spcAft>
              <a:buSzPct val="80000"/>
              <a:buFont typeface="Times" pitchFamily="1" charset="0"/>
              <a:buChar char="•"/>
              <a:defRPr sz="2200">
                <a:solidFill>
                  <a:schemeClr val="tx1"/>
                </a:solidFill>
                <a:latin typeface="+mn-lt"/>
              </a:defRPr>
            </a:lvl2pPr>
            <a:lvl3pPr marL="457200" indent="-169863" algn="l" rtl="0" eaLnBrk="1" fontAlgn="base" hangingPunct="1">
              <a:lnSpc>
                <a:spcPct val="100000"/>
              </a:lnSpc>
              <a:spcBef>
                <a:spcPct val="0"/>
              </a:spcBef>
              <a:spcAft>
                <a:spcPts val="600"/>
              </a:spcAft>
              <a:buSzPct val="85000"/>
              <a:buFont typeface="Arial"/>
              <a:buChar char="•"/>
              <a:defRPr sz="2000">
                <a:solidFill>
                  <a:schemeClr val="tx1"/>
                </a:solidFill>
                <a:latin typeface="+mn-lt"/>
              </a:defRPr>
            </a:lvl3pPr>
            <a:lvl4pPr marL="685800" indent="-169863" algn="l" rtl="0" eaLnBrk="1" fontAlgn="base" hangingPunct="1">
              <a:lnSpc>
                <a:spcPct val="95000"/>
              </a:lnSpc>
              <a:spcBef>
                <a:spcPct val="0"/>
              </a:spcBef>
              <a:spcAft>
                <a:spcPct val="25000"/>
              </a:spcAft>
              <a:buFont typeface="Lucida Grande"/>
              <a:buChar char="-"/>
              <a:defRPr sz="2000">
                <a:solidFill>
                  <a:schemeClr val="tx1">
                    <a:lumMod val="75000"/>
                    <a:lumOff val="25000"/>
                  </a:schemeClr>
                </a:solidFill>
                <a:latin typeface="+mn-lt"/>
              </a:defRPr>
            </a:lvl4pPr>
            <a:lvl5pPr marL="973138" indent="-168275" algn="l" rtl="0" eaLnBrk="1" fontAlgn="base" hangingPunct="1">
              <a:lnSpc>
                <a:spcPct val="95000"/>
              </a:lnSpc>
              <a:spcBef>
                <a:spcPct val="0"/>
              </a:spcBef>
              <a:spcAft>
                <a:spcPct val="25000"/>
              </a:spcAft>
              <a:buFont typeface="Times" pitchFamily="1" charset="0"/>
              <a:buChar char="–"/>
              <a:defRPr>
                <a:solidFill>
                  <a:schemeClr val="tx1">
                    <a:lumMod val="65000"/>
                    <a:lumOff val="35000"/>
                  </a:schemeClr>
                </a:solidFill>
                <a:latin typeface="+mn-lt"/>
              </a:defRPr>
            </a:lvl5pPr>
            <a:lvl6pPr marL="1600200" indent="-169863" algn="l" rtl="0" eaLnBrk="1" fontAlgn="base" hangingPunct="1">
              <a:lnSpc>
                <a:spcPct val="95000"/>
              </a:lnSpc>
              <a:spcBef>
                <a:spcPct val="0"/>
              </a:spcBef>
              <a:spcAft>
                <a:spcPct val="25000"/>
              </a:spcAft>
              <a:buFont typeface="Times" pitchFamily="1" charset="0"/>
              <a:buChar char="–"/>
              <a:defRPr>
                <a:solidFill>
                  <a:srgbClr val="727272"/>
                </a:solidFill>
                <a:latin typeface="+mn-lt"/>
              </a:defRPr>
            </a:lvl6pPr>
            <a:lvl7pPr marL="2057400" indent="-169863" algn="l" rtl="0" eaLnBrk="1" fontAlgn="base" hangingPunct="1">
              <a:lnSpc>
                <a:spcPct val="95000"/>
              </a:lnSpc>
              <a:spcBef>
                <a:spcPct val="0"/>
              </a:spcBef>
              <a:spcAft>
                <a:spcPct val="25000"/>
              </a:spcAft>
              <a:buFont typeface="Times" pitchFamily="1" charset="0"/>
              <a:buChar char="–"/>
              <a:defRPr>
                <a:solidFill>
                  <a:srgbClr val="727272"/>
                </a:solidFill>
                <a:latin typeface="+mn-lt"/>
              </a:defRPr>
            </a:lvl7pPr>
            <a:lvl8pPr marL="2514600" indent="-169863" algn="l" rtl="0" eaLnBrk="1" fontAlgn="base" hangingPunct="1">
              <a:lnSpc>
                <a:spcPct val="95000"/>
              </a:lnSpc>
              <a:spcBef>
                <a:spcPct val="0"/>
              </a:spcBef>
              <a:spcAft>
                <a:spcPct val="25000"/>
              </a:spcAft>
              <a:buFont typeface="Times" pitchFamily="1" charset="0"/>
              <a:buChar char="–"/>
              <a:defRPr>
                <a:solidFill>
                  <a:srgbClr val="727272"/>
                </a:solidFill>
                <a:latin typeface="+mn-lt"/>
              </a:defRPr>
            </a:lvl8pPr>
            <a:lvl9pPr marL="2971800" indent="-169863" algn="l" rtl="0" eaLnBrk="1" fontAlgn="base" hangingPunct="1">
              <a:lnSpc>
                <a:spcPct val="95000"/>
              </a:lnSpc>
              <a:spcBef>
                <a:spcPct val="0"/>
              </a:spcBef>
              <a:spcAft>
                <a:spcPct val="25000"/>
              </a:spcAft>
              <a:buFont typeface="Times" pitchFamily="1" charset="0"/>
              <a:buChar char="–"/>
              <a:defRPr>
                <a:solidFill>
                  <a:srgbClr val="727272"/>
                </a:solidFill>
                <a:latin typeface="+mn-lt"/>
              </a:defRPr>
            </a:lvl9pPr>
          </a:lstStyle>
          <a:p>
            <a:endParaRPr lang="en-US" altLang="en-US" sz="1200" b="0" dirty="0"/>
          </a:p>
          <a:p>
            <a:r>
              <a:rPr lang="en-US" altLang="en-US" sz="1200" b="0" dirty="0"/>
              <a:t>The text and illustrations in this material are licensed by Carnegie Mellon University under a Creative Commons Attribution 4.0 International License.</a:t>
            </a:r>
          </a:p>
          <a:p>
            <a:r>
              <a:rPr lang="en-US" altLang="en-US" sz="1200" b="0" dirty="0"/>
              <a:t>The Creative Commons license does not extend to logos, trade marks, or service marks of Carnegie Mellon University.</a:t>
            </a:r>
          </a:p>
          <a:p>
            <a:r>
              <a:rPr lang="en-US" altLang="en-US" sz="1200" b="0" dirty="0"/>
              <a:t>References herein to any specific commercial product, process, or service by trade name, trade mark, manufacturer, or otherwise, does not necessarily constitute or imply its endorsement, recommendation, or favoring by Carnegie Mellon University or its Software Engineering Institute.</a:t>
            </a:r>
            <a:br>
              <a:rPr lang="en-US" sz="1200" dirty="0"/>
            </a:br>
            <a:endParaRPr lang="en-US" sz="1200" dirty="0"/>
          </a:p>
        </p:txBody>
      </p:sp>
    </p:spTree>
    <p:extLst>
      <p:ext uri="{BB962C8B-B14F-4D97-AF65-F5344CB8AC3E}">
        <p14:creationId xmlns:p14="http://schemas.microsoft.com/office/powerpoint/2010/main" val="1775085849"/>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en-US" altLang="en-US"/>
              <a:t>Final Conclusions from Spearman Correlation</a:t>
            </a:r>
          </a:p>
        </p:txBody>
      </p:sp>
      <p:sp>
        <p:nvSpPr>
          <p:cNvPr id="26627" name="Rectangle 3"/>
          <p:cNvSpPr>
            <a:spLocks noGrp="1" noChangeArrowheads="1"/>
          </p:cNvSpPr>
          <p:nvPr>
            <p:ph type="body" idx="1"/>
          </p:nvPr>
        </p:nvSpPr>
        <p:spPr>
          <a:xfrm>
            <a:off x="304800" y="1447800"/>
            <a:ext cx="8455025" cy="5257800"/>
          </a:xfrm>
        </p:spPr>
        <p:txBody>
          <a:bodyPr/>
          <a:lstStyle/>
          <a:p>
            <a:pPr marL="0" indent="0" eaLnBrk="1" hangingPunct="1">
              <a:lnSpc>
                <a:spcPct val="100000"/>
              </a:lnSpc>
            </a:pPr>
            <a:r>
              <a:rPr lang="en-US" altLang="en-US" sz="2000" dirty="0"/>
              <a:t>The resulting output shows the Spearman correlation coefficient and its significance for each pair.</a:t>
            </a:r>
          </a:p>
          <a:p>
            <a:pPr marL="0" indent="0" eaLnBrk="1" hangingPunct="1"/>
            <a:r>
              <a:rPr lang="en-US" altLang="en-US" sz="2000" dirty="0"/>
              <a:t>In this example, significant correlations were</a:t>
            </a:r>
          </a:p>
          <a:p>
            <a:pPr lvl="1" eaLnBrk="1" hangingPunct="1"/>
            <a:r>
              <a:rPr lang="en-US" altLang="en-US" sz="2000" dirty="0"/>
              <a:t>“Fielded Volatility” negatively correlated with “</a:t>
            </a:r>
            <a:r>
              <a:rPr lang="en-US" altLang="en-US" sz="2000" dirty="0" err="1"/>
              <a:t>CSat</a:t>
            </a:r>
            <a:r>
              <a:rPr lang="en-US" altLang="en-US" sz="2000" dirty="0"/>
              <a:t>”</a:t>
            </a:r>
          </a:p>
          <a:p>
            <a:pPr lvl="1" eaLnBrk="1" hangingPunct="1"/>
            <a:r>
              <a:rPr lang="en-US" altLang="en-US" sz="2000" dirty="0"/>
              <a:t>“Maintenance” negatively correlated with “</a:t>
            </a:r>
            <a:r>
              <a:rPr lang="en-US" altLang="en-US" sz="2000" dirty="0" err="1"/>
              <a:t>CSat</a:t>
            </a:r>
            <a:r>
              <a:rPr lang="en-US" altLang="en-US" sz="2000" dirty="0"/>
              <a:t>”</a:t>
            </a:r>
          </a:p>
          <a:p>
            <a:pPr lvl="1" eaLnBrk="1" hangingPunct="1"/>
            <a:r>
              <a:rPr lang="en-US" altLang="en-US" sz="2000" dirty="0"/>
              <a:t>“Fielded Volatility” positively correlated with “Maintenance”</a:t>
            </a:r>
          </a:p>
          <a:p>
            <a:pPr marL="0" indent="0" eaLnBrk="1" hangingPunct="1">
              <a:lnSpc>
                <a:spcPct val="100000"/>
              </a:lnSpc>
              <a:spcBef>
                <a:spcPct val="30000"/>
              </a:spcBef>
            </a:pPr>
            <a:r>
              <a:rPr lang="en-US" altLang="en-US" sz="2000" b="1" dirty="0"/>
              <a:t>Are these strong relationships? Do they make sense?</a:t>
            </a:r>
          </a:p>
          <a:p>
            <a:pPr marL="0" indent="0" eaLnBrk="1" hangingPunct="1">
              <a:lnSpc>
                <a:spcPct val="100000"/>
              </a:lnSpc>
              <a:spcBef>
                <a:spcPct val="30000"/>
              </a:spcBef>
            </a:pPr>
            <a:endParaRPr lang="en-US" altLang="en-US" sz="1000" b="1" dirty="0"/>
          </a:p>
          <a:p>
            <a:pPr marL="0" indent="0" eaLnBrk="1" hangingPunct="1">
              <a:lnSpc>
                <a:spcPct val="100000"/>
              </a:lnSpc>
              <a:spcBef>
                <a:spcPct val="30000"/>
              </a:spcBef>
            </a:pPr>
            <a:r>
              <a:rPr lang="en-US" altLang="en-US" sz="2000" dirty="0"/>
              <a:t>This method provides a quick way to make decisions about what variables are worth pursuing.  </a:t>
            </a:r>
          </a:p>
          <a:p>
            <a:pPr marL="0" indent="0" eaLnBrk="1" hangingPunct="1">
              <a:lnSpc>
                <a:spcPct val="100000"/>
              </a:lnSpc>
              <a:spcBef>
                <a:spcPct val="30000"/>
              </a:spcBef>
            </a:pPr>
            <a:r>
              <a:rPr lang="en-US" altLang="en-US" sz="2000" dirty="0"/>
              <a:t>Since each of these variables are potential outcomes we will eventually want to predict, we know that predicting the Maintenance Effort or Volatility variable will provide information on the other variable.</a:t>
            </a:r>
          </a:p>
        </p:txBody>
      </p:sp>
      <p:sp>
        <p:nvSpPr>
          <p:cNvPr id="26628" name="Line 4"/>
          <p:cNvSpPr>
            <a:spLocks noChangeShapeType="1"/>
          </p:cNvSpPr>
          <p:nvPr/>
        </p:nvSpPr>
        <p:spPr bwMode="auto">
          <a:xfrm>
            <a:off x="228600" y="4191000"/>
            <a:ext cx="8534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309" tIns="228600" rIns="92309" bIns="228600">
            <a:spAutoFit/>
          </a:bodyPr>
          <a:lstStyle/>
          <a:p>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en-US" altLang="en-US"/>
              <a:t>What’s Next in our Analysis?</a:t>
            </a:r>
          </a:p>
        </p:txBody>
      </p:sp>
      <p:sp>
        <p:nvSpPr>
          <p:cNvPr id="27651" name="Rectangle 3"/>
          <p:cNvSpPr>
            <a:spLocks noGrp="1" noChangeArrowheads="1"/>
          </p:cNvSpPr>
          <p:nvPr>
            <p:ph type="body" idx="1"/>
          </p:nvPr>
        </p:nvSpPr>
        <p:spPr/>
        <p:txBody>
          <a:bodyPr/>
          <a:lstStyle/>
          <a:p>
            <a:pPr marL="0" indent="0" eaLnBrk="1" hangingPunct="1"/>
            <a:r>
              <a:rPr lang="en-US" altLang="en-US"/>
              <a:t>The Pico team wants to continue the investigation into the relationship of several factors that might explain </a:t>
            </a:r>
            <a:r>
              <a:rPr lang="en-US" altLang="en-US" b="1"/>
              <a:t>types of defects</a:t>
            </a:r>
            <a:r>
              <a:rPr lang="en-US" altLang="en-US"/>
              <a:t> to be found by inspections and the overall </a:t>
            </a:r>
            <a:r>
              <a:rPr lang="en-US" altLang="en-US" b="1"/>
              <a:t>risk</a:t>
            </a:r>
            <a:r>
              <a:rPr lang="en-US" altLang="en-US"/>
              <a:t> at time of shipment.</a:t>
            </a:r>
          </a:p>
          <a:p>
            <a:pPr marL="0" indent="0" eaLnBrk="1" hangingPunct="1"/>
            <a:endParaRPr lang="en-US" altLang="en-US"/>
          </a:p>
          <a:p>
            <a:pPr marL="0" indent="0" eaLnBrk="1" hangingPunct="1"/>
            <a:r>
              <a:rPr lang="en-US" altLang="en-US"/>
              <a:t>The next section will show how chi-square analysis will help with this investigation.</a:t>
            </a:r>
          </a:p>
        </p:txBody>
      </p:sp>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 Box 2"/>
          <p:cNvSpPr txBox="1">
            <a:spLocks noChangeArrowheads="1"/>
          </p:cNvSpPr>
          <p:nvPr/>
        </p:nvSpPr>
        <p:spPr bwMode="auto">
          <a:xfrm>
            <a:off x="0" y="1054100"/>
            <a:ext cx="9144000" cy="4067175"/>
          </a:xfrm>
          <a:prstGeom prst="rect">
            <a:avLst/>
          </a:prstGeom>
          <a:solidFill>
            <a:srgbClr val="3C4F8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365760" tIns="46154" rIns="92309" bIns="46154" anchor="ct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3200">
              <a:solidFill>
                <a:schemeClr val="bg1"/>
              </a:solidFill>
            </a:endParaRPr>
          </a:p>
        </p:txBody>
      </p:sp>
      <p:grpSp>
        <p:nvGrpSpPr>
          <p:cNvPr id="28675" name="Group 3"/>
          <p:cNvGrpSpPr>
            <a:grpSpLocks/>
          </p:cNvGrpSpPr>
          <p:nvPr/>
        </p:nvGrpSpPr>
        <p:grpSpPr bwMode="auto">
          <a:xfrm>
            <a:off x="20638" y="1079500"/>
            <a:ext cx="2671762" cy="4014788"/>
            <a:chOff x="13" y="15"/>
            <a:chExt cx="2741" cy="3858"/>
          </a:xfrm>
        </p:grpSpPr>
        <p:sp>
          <p:nvSpPr>
            <p:cNvPr id="28677" name="Freeform 4"/>
            <p:cNvSpPr>
              <a:spLocks noChangeAspect="1"/>
            </p:cNvSpPr>
            <p:nvPr/>
          </p:nvSpPr>
          <p:spPr bwMode="auto">
            <a:xfrm>
              <a:off x="13" y="2190"/>
              <a:ext cx="1009" cy="98"/>
            </a:xfrm>
            <a:custGeom>
              <a:avLst/>
              <a:gdLst>
                <a:gd name="T0" fmla="*/ 1009 w 1004"/>
                <a:gd name="T1" fmla="*/ 0 h 98"/>
                <a:gd name="T2" fmla="*/ 0 w 1004"/>
                <a:gd name="T3" fmla="*/ 0 h 98"/>
                <a:gd name="T4" fmla="*/ 0 w 1004"/>
                <a:gd name="T5" fmla="*/ 98 h 98"/>
                <a:gd name="T6" fmla="*/ 911 w 1004"/>
                <a:gd name="T7" fmla="*/ 98 h 98"/>
                <a:gd name="T8" fmla="*/ 1009 w 1004"/>
                <a:gd name="T9" fmla="*/ 0 h 98"/>
                <a:gd name="T10" fmla="*/ 0 60000 65536"/>
                <a:gd name="T11" fmla="*/ 0 60000 65536"/>
                <a:gd name="T12" fmla="*/ 0 60000 65536"/>
                <a:gd name="T13" fmla="*/ 0 60000 65536"/>
                <a:gd name="T14" fmla="*/ 0 60000 65536"/>
                <a:gd name="T15" fmla="*/ 0 w 1004"/>
                <a:gd name="T16" fmla="*/ 0 h 98"/>
                <a:gd name="T17" fmla="*/ 1004 w 1004"/>
                <a:gd name="T18" fmla="*/ 98 h 98"/>
              </a:gdLst>
              <a:ahLst/>
              <a:cxnLst>
                <a:cxn ang="T10">
                  <a:pos x="T0" y="T1"/>
                </a:cxn>
                <a:cxn ang="T11">
                  <a:pos x="T2" y="T3"/>
                </a:cxn>
                <a:cxn ang="T12">
                  <a:pos x="T4" y="T5"/>
                </a:cxn>
                <a:cxn ang="T13">
                  <a:pos x="T6" y="T7"/>
                </a:cxn>
                <a:cxn ang="T14">
                  <a:pos x="T8" y="T9"/>
                </a:cxn>
              </a:cxnLst>
              <a:rect l="T15" t="T16" r="T17" b="T18"/>
              <a:pathLst>
                <a:path w="1004" h="98">
                  <a:moveTo>
                    <a:pt x="1004" y="0"/>
                  </a:moveTo>
                  <a:lnTo>
                    <a:pt x="0" y="0"/>
                  </a:lnTo>
                  <a:lnTo>
                    <a:pt x="0" y="98"/>
                  </a:lnTo>
                  <a:lnTo>
                    <a:pt x="906" y="98"/>
                  </a:lnTo>
                  <a:lnTo>
                    <a:pt x="1004"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28678" name="Freeform 5"/>
            <p:cNvSpPr>
              <a:spLocks noChangeAspect="1"/>
            </p:cNvSpPr>
            <p:nvPr/>
          </p:nvSpPr>
          <p:spPr bwMode="auto">
            <a:xfrm>
              <a:off x="13" y="1016"/>
              <a:ext cx="411" cy="98"/>
            </a:xfrm>
            <a:custGeom>
              <a:avLst/>
              <a:gdLst>
                <a:gd name="T0" fmla="*/ 313 w 409"/>
                <a:gd name="T1" fmla="*/ 0 h 98"/>
                <a:gd name="T2" fmla="*/ 0 w 409"/>
                <a:gd name="T3" fmla="*/ 0 h 98"/>
                <a:gd name="T4" fmla="*/ 0 w 409"/>
                <a:gd name="T5" fmla="*/ 98 h 98"/>
                <a:gd name="T6" fmla="*/ 411 w 409"/>
                <a:gd name="T7" fmla="*/ 98 h 98"/>
                <a:gd name="T8" fmla="*/ 313 w 409"/>
                <a:gd name="T9" fmla="*/ 0 h 98"/>
                <a:gd name="T10" fmla="*/ 0 60000 65536"/>
                <a:gd name="T11" fmla="*/ 0 60000 65536"/>
                <a:gd name="T12" fmla="*/ 0 60000 65536"/>
                <a:gd name="T13" fmla="*/ 0 60000 65536"/>
                <a:gd name="T14" fmla="*/ 0 60000 65536"/>
                <a:gd name="T15" fmla="*/ 0 w 409"/>
                <a:gd name="T16" fmla="*/ 0 h 98"/>
                <a:gd name="T17" fmla="*/ 409 w 409"/>
                <a:gd name="T18" fmla="*/ 98 h 98"/>
              </a:gdLst>
              <a:ahLst/>
              <a:cxnLst>
                <a:cxn ang="T10">
                  <a:pos x="T0" y="T1"/>
                </a:cxn>
                <a:cxn ang="T11">
                  <a:pos x="T2" y="T3"/>
                </a:cxn>
                <a:cxn ang="T12">
                  <a:pos x="T4" y="T5"/>
                </a:cxn>
                <a:cxn ang="T13">
                  <a:pos x="T6" y="T7"/>
                </a:cxn>
                <a:cxn ang="T14">
                  <a:pos x="T8" y="T9"/>
                </a:cxn>
              </a:cxnLst>
              <a:rect l="T15" t="T16" r="T17" b="T18"/>
              <a:pathLst>
                <a:path w="409" h="98">
                  <a:moveTo>
                    <a:pt x="311" y="0"/>
                  </a:moveTo>
                  <a:lnTo>
                    <a:pt x="0" y="0"/>
                  </a:lnTo>
                  <a:lnTo>
                    <a:pt x="0" y="98"/>
                  </a:lnTo>
                  <a:lnTo>
                    <a:pt x="409" y="98"/>
                  </a:lnTo>
                  <a:lnTo>
                    <a:pt x="311"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28679" name="Freeform 6"/>
            <p:cNvSpPr>
              <a:spLocks noChangeAspect="1"/>
            </p:cNvSpPr>
            <p:nvPr/>
          </p:nvSpPr>
          <p:spPr bwMode="auto">
            <a:xfrm>
              <a:off x="13" y="2789"/>
              <a:ext cx="420" cy="107"/>
            </a:xfrm>
            <a:custGeom>
              <a:avLst/>
              <a:gdLst>
                <a:gd name="T0" fmla="*/ 420 w 418"/>
                <a:gd name="T1" fmla="*/ 0 h 107"/>
                <a:gd name="T2" fmla="*/ 0 w 418"/>
                <a:gd name="T3" fmla="*/ 0 h 107"/>
                <a:gd name="T4" fmla="*/ 0 w 418"/>
                <a:gd name="T5" fmla="*/ 107 h 107"/>
                <a:gd name="T6" fmla="*/ 312 w 418"/>
                <a:gd name="T7" fmla="*/ 107 h 107"/>
                <a:gd name="T8" fmla="*/ 420 w 418"/>
                <a:gd name="T9" fmla="*/ 0 h 107"/>
                <a:gd name="T10" fmla="*/ 0 60000 65536"/>
                <a:gd name="T11" fmla="*/ 0 60000 65536"/>
                <a:gd name="T12" fmla="*/ 0 60000 65536"/>
                <a:gd name="T13" fmla="*/ 0 60000 65536"/>
                <a:gd name="T14" fmla="*/ 0 60000 65536"/>
                <a:gd name="T15" fmla="*/ 0 w 418"/>
                <a:gd name="T16" fmla="*/ 0 h 107"/>
                <a:gd name="T17" fmla="*/ 418 w 418"/>
                <a:gd name="T18" fmla="*/ 107 h 107"/>
              </a:gdLst>
              <a:ahLst/>
              <a:cxnLst>
                <a:cxn ang="T10">
                  <a:pos x="T0" y="T1"/>
                </a:cxn>
                <a:cxn ang="T11">
                  <a:pos x="T2" y="T3"/>
                </a:cxn>
                <a:cxn ang="T12">
                  <a:pos x="T4" y="T5"/>
                </a:cxn>
                <a:cxn ang="T13">
                  <a:pos x="T6" y="T7"/>
                </a:cxn>
                <a:cxn ang="T14">
                  <a:pos x="T8" y="T9"/>
                </a:cxn>
              </a:cxnLst>
              <a:rect l="T15" t="T16" r="T17" b="T18"/>
              <a:pathLst>
                <a:path w="418" h="107">
                  <a:moveTo>
                    <a:pt x="418" y="0"/>
                  </a:moveTo>
                  <a:lnTo>
                    <a:pt x="0" y="0"/>
                  </a:lnTo>
                  <a:lnTo>
                    <a:pt x="0" y="107"/>
                  </a:lnTo>
                  <a:lnTo>
                    <a:pt x="311" y="107"/>
                  </a:lnTo>
                  <a:lnTo>
                    <a:pt x="418"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28680" name="Freeform 7"/>
            <p:cNvSpPr>
              <a:spLocks noChangeAspect="1"/>
            </p:cNvSpPr>
            <p:nvPr/>
          </p:nvSpPr>
          <p:spPr bwMode="auto">
            <a:xfrm>
              <a:off x="13" y="1599"/>
              <a:ext cx="1009" cy="98"/>
            </a:xfrm>
            <a:custGeom>
              <a:avLst/>
              <a:gdLst>
                <a:gd name="T0" fmla="*/ 911 w 1004"/>
                <a:gd name="T1" fmla="*/ 0 h 98"/>
                <a:gd name="T2" fmla="*/ 0 w 1004"/>
                <a:gd name="T3" fmla="*/ 0 h 98"/>
                <a:gd name="T4" fmla="*/ 0 w 1004"/>
                <a:gd name="T5" fmla="*/ 98 h 98"/>
                <a:gd name="T6" fmla="*/ 1009 w 1004"/>
                <a:gd name="T7" fmla="*/ 98 h 98"/>
                <a:gd name="T8" fmla="*/ 911 w 1004"/>
                <a:gd name="T9" fmla="*/ 0 h 98"/>
                <a:gd name="T10" fmla="*/ 0 60000 65536"/>
                <a:gd name="T11" fmla="*/ 0 60000 65536"/>
                <a:gd name="T12" fmla="*/ 0 60000 65536"/>
                <a:gd name="T13" fmla="*/ 0 60000 65536"/>
                <a:gd name="T14" fmla="*/ 0 60000 65536"/>
                <a:gd name="T15" fmla="*/ 0 w 1004"/>
                <a:gd name="T16" fmla="*/ 0 h 98"/>
                <a:gd name="T17" fmla="*/ 1004 w 1004"/>
                <a:gd name="T18" fmla="*/ 98 h 98"/>
              </a:gdLst>
              <a:ahLst/>
              <a:cxnLst>
                <a:cxn ang="T10">
                  <a:pos x="T0" y="T1"/>
                </a:cxn>
                <a:cxn ang="T11">
                  <a:pos x="T2" y="T3"/>
                </a:cxn>
                <a:cxn ang="T12">
                  <a:pos x="T4" y="T5"/>
                </a:cxn>
                <a:cxn ang="T13">
                  <a:pos x="T6" y="T7"/>
                </a:cxn>
                <a:cxn ang="T14">
                  <a:pos x="T8" y="T9"/>
                </a:cxn>
              </a:cxnLst>
              <a:rect l="T15" t="T16" r="T17" b="T18"/>
              <a:pathLst>
                <a:path w="1004" h="98">
                  <a:moveTo>
                    <a:pt x="906" y="0"/>
                  </a:moveTo>
                  <a:lnTo>
                    <a:pt x="0" y="0"/>
                  </a:lnTo>
                  <a:lnTo>
                    <a:pt x="0" y="98"/>
                  </a:lnTo>
                  <a:lnTo>
                    <a:pt x="1004" y="98"/>
                  </a:lnTo>
                  <a:lnTo>
                    <a:pt x="906"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28681" name="Freeform 8"/>
            <p:cNvSpPr>
              <a:spLocks noChangeAspect="1"/>
            </p:cNvSpPr>
            <p:nvPr/>
          </p:nvSpPr>
          <p:spPr bwMode="auto">
            <a:xfrm>
              <a:off x="13" y="1222"/>
              <a:ext cx="2277" cy="286"/>
            </a:xfrm>
            <a:custGeom>
              <a:avLst/>
              <a:gdLst>
                <a:gd name="T0" fmla="*/ 0 w 2266"/>
                <a:gd name="T1" fmla="*/ 286 h 285"/>
                <a:gd name="T2" fmla="*/ 2277 w 2266"/>
                <a:gd name="T3" fmla="*/ 286 h 285"/>
                <a:gd name="T4" fmla="*/ 1992 w 2266"/>
                <a:gd name="T5" fmla="*/ 0 h 285"/>
                <a:gd name="T6" fmla="*/ 0 w 2266"/>
                <a:gd name="T7" fmla="*/ 0 h 285"/>
                <a:gd name="T8" fmla="*/ 0 w 2266"/>
                <a:gd name="T9" fmla="*/ 286 h 285"/>
                <a:gd name="T10" fmla="*/ 0 60000 65536"/>
                <a:gd name="T11" fmla="*/ 0 60000 65536"/>
                <a:gd name="T12" fmla="*/ 0 60000 65536"/>
                <a:gd name="T13" fmla="*/ 0 60000 65536"/>
                <a:gd name="T14" fmla="*/ 0 60000 65536"/>
                <a:gd name="T15" fmla="*/ 0 w 2266"/>
                <a:gd name="T16" fmla="*/ 0 h 285"/>
                <a:gd name="T17" fmla="*/ 2266 w 2266"/>
                <a:gd name="T18" fmla="*/ 285 h 285"/>
              </a:gdLst>
              <a:ahLst/>
              <a:cxnLst>
                <a:cxn ang="T10">
                  <a:pos x="T0" y="T1"/>
                </a:cxn>
                <a:cxn ang="T11">
                  <a:pos x="T2" y="T3"/>
                </a:cxn>
                <a:cxn ang="T12">
                  <a:pos x="T4" y="T5"/>
                </a:cxn>
                <a:cxn ang="T13">
                  <a:pos x="T6" y="T7"/>
                </a:cxn>
                <a:cxn ang="T14">
                  <a:pos x="T8" y="T9"/>
                </a:cxn>
              </a:cxnLst>
              <a:rect l="T15" t="T16" r="T17" b="T18"/>
              <a:pathLst>
                <a:path w="2266" h="285">
                  <a:moveTo>
                    <a:pt x="0" y="285"/>
                  </a:moveTo>
                  <a:lnTo>
                    <a:pt x="2266" y="285"/>
                  </a:lnTo>
                  <a:lnTo>
                    <a:pt x="1982"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28682" name="Freeform 9"/>
            <p:cNvSpPr>
              <a:spLocks noChangeAspect="1"/>
            </p:cNvSpPr>
            <p:nvPr/>
          </p:nvSpPr>
          <p:spPr bwMode="auto">
            <a:xfrm>
              <a:off x="13" y="2395"/>
              <a:ext cx="2286" cy="286"/>
            </a:xfrm>
            <a:custGeom>
              <a:avLst/>
              <a:gdLst>
                <a:gd name="T0" fmla="*/ 0 w 2275"/>
                <a:gd name="T1" fmla="*/ 286 h 285"/>
                <a:gd name="T2" fmla="*/ 2001 w 2275"/>
                <a:gd name="T3" fmla="*/ 286 h 285"/>
                <a:gd name="T4" fmla="*/ 2286 w 2275"/>
                <a:gd name="T5" fmla="*/ 0 h 285"/>
                <a:gd name="T6" fmla="*/ 0 w 2275"/>
                <a:gd name="T7" fmla="*/ 0 h 285"/>
                <a:gd name="T8" fmla="*/ 0 w 2275"/>
                <a:gd name="T9" fmla="*/ 286 h 285"/>
                <a:gd name="T10" fmla="*/ 0 60000 65536"/>
                <a:gd name="T11" fmla="*/ 0 60000 65536"/>
                <a:gd name="T12" fmla="*/ 0 60000 65536"/>
                <a:gd name="T13" fmla="*/ 0 60000 65536"/>
                <a:gd name="T14" fmla="*/ 0 60000 65536"/>
                <a:gd name="T15" fmla="*/ 0 w 2275"/>
                <a:gd name="T16" fmla="*/ 0 h 285"/>
                <a:gd name="T17" fmla="*/ 2275 w 2275"/>
                <a:gd name="T18" fmla="*/ 285 h 285"/>
              </a:gdLst>
              <a:ahLst/>
              <a:cxnLst>
                <a:cxn ang="T10">
                  <a:pos x="T0" y="T1"/>
                </a:cxn>
                <a:cxn ang="T11">
                  <a:pos x="T2" y="T3"/>
                </a:cxn>
                <a:cxn ang="T12">
                  <a:pos x="T4" y="T5"/>
                </a:cxn>
                <a:cxn ang="T13">
                  <a:pos x="T6" y="T7"/>
                </a:cxn>
                <a:cxn ang="T14">
                  <a:pos x="T8" y="T9"/>
                </a:cxn>
              </a:cxnLst>
              <a:rect l="T15" t="T16" r="T17" b="T18"/>
              <a:pathLst>
                <a:path w="2275" h="285">
                  <a:moveTo>
                    <a:pt x="0" y="285"/>
                  </a:moveTo>
                  <a:lnTo>
                    <a:pt x="1991" y="285"/>
                  </a:lnTo>
                  <a:lnTo>
                    <a:pt x="2275"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28683" name="Freeform 10"/>
            <p:cNvSpPr>
              <a:spLocks noChangeAspect="1"/>
            </p:cNvSpPr>
            <p:nvPr/>
          </p:nvSpPr>
          <p:spPr bwMode="auto">
            <a:xfrm>
              <a:off x="13" y="1805"/>
              <a:ext cx="2741" cy="286"/>
            </a:xfrm>
            <a:custGeom>
              <a:avLst/>
              <a:gdLst>
                <a:gd name="T0" fmla="*/ 2598 w 2728"/>
                <a:gd name="T1" fmla="*/ 0 h 285"/>
                <a:gd name="T2" fmla="*/ 0 w 2728"/>
                <a:gd name="T3" fmla="*/ 0 h 285"/>
                <a:gd name="T4" fmla="*/ 0 w 2728"/>
                <a:gd name="T5" fmla="*/ 286 h 285"/>
                <a:gd name="T6" fmla="*/ 2598 w 2728"/>
                <a:gd name="T7" fmla="*/ 286 h 285"/>
                <a:gd name="T8" fmla="*/ 2741 w 2728"/>
                <a:gd name="T9" fmla="*/ 142 h 285"/>
                <a:gd name="T10" fmla="*/ 2598 w 2728"/>
                <a:gd name="T11" fmla="*/ 0 h 285"/>
                <a:gd name="T12" fmla="*/ 0 60000 65536"/>
                <a:gd name="T13" fmla="*/ 0 60000 65536"/>
                <a:gd name="T14" fmla="*/ 0 60000 65536"/>
                <a:gd name="T15" fmla="*/ 0 60000 65536"/>
                <a:gd name="T16" fmla="*/ 0 60000 65536"/>
                <a:gd name="T17" fmla="*/ 0 60000 65536"/>
                <a:gd name="T18" fmla="*/ 0 w 2728"/>
                <a:gd name="T19" fmla="*/ 0 h 285"/>
                <a:gd name="T20" fmla="*/ 2728 w 2728"/>
                <a:gd name="T21" fmla="*/ 285 h 285"/>
              </a:gdLst>
              <a:ahLst/>
              <a:cxnLst>
                <a:cxn ang="T12">
                  <a:pos x="T0" y="T1"/>
                </a:cxn>
                <a:cxn ang="T13">
                  <a:pos x="T2" y="T3"/>
                </a:cxn>
                <a:cxn ang="T14">
                  <a:pos x="T4" y="T5"/>
                </a:cxn>
                <a:cxn ang="T15">
                  <a:pos x="T6" y="T7"/>
                </a:cxn>
                <a:cxn ang="T16">
                  <a:pos x="T8" y="T9"/>
                </a:cxn>
                <a:cxn ang="T17">
                  <a:pos x="T10" y="T11"/>
                </a:cxn>
              </a:cxnLst>
              <a:rect l="T18" t="T19" r="T20" b="T21"/>
              <a:pathLst>
                <a:path w="2728" h="285">
                  <a:moveTo>
                    <a:pt x="2586" y="0"/>
                  </a:moveTo>
                  <a:lnTo>
                    <a:pt x="0" y="0"/>
                  </a:lnTo>
                  <a:lnTo>
                    <a:pt x="0" y="285"/>
                  </a:lnTo>
                  <a:lnTo>
                    <a:pt x="2586" y="285"/>
                  </a:lnTo>
                  <a:lnTo>
                    <a:pt x="2728" y="142"/>
                  </a:lnTo>
                  <a:lnTo>
                    <a:pt x="2586"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28684" name="Freeform 11"/>
            <p:cNvSpPr>
              <a:spLocks noChangeAspect="1"/>
            </p:cNvSpPr>
            <p:nvPr/>
          </p:nvSpPr>
          <p:spPr bwMode="auto">
            <a:xfrm>
              <a:off x="13" y="2994"/>
              <a:ext cx="1679" cy="286"/>
            </a:xfrm>
            <a:custGeom>
              <a:avLst/>
              <a:gdLst>
                <a:gd name="T0" fmla="*/ 0 w 1671"/>
                <a:gd name="T1" fmla="*/ 286 h 285"/>
                <a:gd name="T2" fmla="*/ 1393 w 1671"/>
                <a:gd name="T3" fmla="*/ 286 h 285"/>
                <a:gd name="T4" fmla="*/ 1679 w 1671"/>
                <a:gd name="T5" fmla="*/ 0 h 285"/>
                <a:gd name="T6" fmla="*/ 0 w 1671"/>
                <a:gd name="T7" fmla="*/ 0 h 285"/>
                <a:gd name="T8" fmla="*/ 0 w 1671"/>
                <a:gd name="T9" fmla="*/ 286 h 285"/>
                <a:gd name="T10" fmla="*/ 0 60000 65536"/>
                <a:gd name="T11" fmla="*/ 0 60000 65536"/>
                <a:gd name="T12" fmla="*/ 0 60000 65536"/>
                <a:gd name="T13" fmla="*/ 0 60000 65536"/>
                <a:gd name="T14" fmla="*/ 0 60000 65536"/>
                <a:gd name="T15" fmla="*/ 0 w 1671"/>
                <a:gd name="T16" fmla="*/ 0 h 285"/>
                <a:gd name="T17" fmla="*/ 1671 w 1671"/>
                <a:gd name="T18" fmla="*/ 285 h 285"/>
              </a:gdLst>
              <a:ahLst/>
              <a:cxnLst>
                <a:cxn ang="T10">
                  <a:pos x="T0" y="T1"/>
                </a:cxn>
                <a:cxn ang="T11">
                  <a:pos x="T2" y="T3"/>
                </a:cxn>
                <a:cxn ang="T12">
                  <a:pos x="T4" y="T5"/>
                </a:cxn>
                <a:cxn ang="T13">
                  <a:pos x="T6" y="T7"/>
                </a:cxn>
                <a:cxn ang="T14">
                  <a:pos x="T8" y="T9"/>
                </a:cxn>
              </a:cxnLst>
              <a:rect l="T15" t="T16" r="T17" b="T18"/>
              <a:pathLst>
                <a:path w="1671" h="285">
                  <a:moveTo>
                    <a:pt x="0" y="285"/>
                  </a:moveTo>
                  <a:lnTo>
                    <a:pt x="1386" y="285"/>
                  </a:lnTo>
                  <a:lnTo>
                    <a:pt x="1671"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28685" name="Freeform 12"/>
            <p:cNvSpPr>
              <a:spLocks noChangeAspect="1"/>
            </p:cNvSpPr>
            <p:nvPr/>
          </p:nvSpPr>
          <p:spPr bwMode="auto">
            <a:xfrm>
              <a:off x="13" y="3588"/>
              <a:ext cx="1071" cy="285"/>
            </a:xfrm>
            <a:custGeom>
              <a:avLst/>
              <a:gdLst>
                <a:gd name="T0" fmla="*/ 0 w 1066"/>
                <a:gd name="T1" fmla="*/ 285 h 284"/>
                <a:gd name="T2" fmla="*/ 786 w 1066"/>
                <a:gd name="T3" fmla="*/ 285 h 284"/>
                <a:gd name="T4" fmla="*/ 1071 w 1066"/>
                <a:gd name="T5" fmla="*/ 0 h 284"/>
                <a:gd name="T6" fmla="*/ 0 w 1066"/>
                <a:gd name="T7" fmla="*/ 0 h 284"/>
                <a:gd name="T8" fmla="*/ 0 w 1066"/>
                <a:gd name="T9" fmla="*/ 285 h 284"/>
                <a:gd name="T10" fmla="*/ 0 60000 65536"/>
                <a:gd name="T11" fmla="*/ 0 60000 65536"/>
                <a:gd name="T12" fmla="*/ 0 60000 65536"/>
                <a:gd name="T13" fmla="*/ 0 60000 65536"/>
                <a:gd name="T14" fmla="*/ 0 60000 65536"/>
                <a:gd name="T15" fmla="*/ 0 w 1066"/>
                <a:gd name="T16" fmla="*/ 0 h 284"/>
                <a:gd name="T17" fmla="*/ 1066 w 1066"/>
                <a:gd name="T18" fmla="*/ 284 h 284"/>
              </a:gdLst>
              <a:ahLst/>
              <a:cxnLst>
                <a:cxn ang="T10">
                  <a:pos x="T0" y="T1"/>
                </a:cxn>
                <a:cxn ang="T11">
                  <a:pos x="T2" y="T3"/>
                </a:cxn>
                <a:cxn ang="T12">
                  <a:pos x="T4" y="T5"/>
                </a:cxn>
                <a:cxn ang="T13">
                  <a:pos x="T6" y="T7"/>
                </a:cxn>
                <a:cxn ang="T14">
                  <a:pos x="T8" y="T9"/>
                </a:cxn>
              </a:cxnLst>
              <a:rect l="T15" t="T16" r="T17" b="T18"/>
              <a:pathLst>
                <a:path w="1066" h="284">
                  <a:moveTo>
                    <a:pt x="0" y="284"/>
                  </a:moveTo>
                  <a:lnTo>
                    <a:pt x="782" y="284"/>
                  </a:lnTo>
                  <a:lnTo>
                    <a:pt x="1066" y="0"/>
                  </a:lnTo>
                  <a:lnTo>
                    <a:pt x="0" y="0"/>
                  </a:lnTo>
                  <a:lnTo>
                    <a:pt x="0" y="284"/>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28686" name="Freeform 13"/>
            <p:cNvSpPr>
              <a:spLocks noChangeAspect="1"/>
            </p:cNvSpPr>
            <p:nvPr/>
          </p:nvSpPr>
          <p:spPr bwMode="auto">
            <a:xfrm>
              <a:off x="13" y="15"/>
              <a:ext cx="1089" cy="286"/>
            </a:xfrm>
            <a:custGeom>
              <a:avLst/>
              <a:gdLst>
                <a:gd name="T0" fmla="*/ 0 w 1084"/>
                <a:gd name="T1" fmla="*/ 286 h 285"/>
                <a:gd name="T2" fmla="*/ 1089 w 1084"/>
                <a:gd name="T3" fmla="*/ 286 h 285"/>
                <a:gd name="T4" fmla="*/ 804 w 1084"/>
                <a:gd name="T5" fmla="*/ 0 h 285"/>
                <a:gd name="T6" fmla="*/ 0 w 1084"/>
                <a:gd name="T7" fmla="*/ 0 h 285"/>
                <a:gd name="T8" fmla="*/ 0 w 1084"/>
                <a:gd name="T9" fmla="*/ 286 h 285"/>
                <a:gd name="T10" fmla="*/ 0 60000 65536"/>
                <a:gd name="T11" fmla="*/ 0 60000 65536"/>
                <a:gd name="T12" fmla="*/ 0 60000 65536"/>
                <a:gd name="T13" fmla="*/ 0 60000 65536"/>
                <a:gd name="T14" fmla="*/ 0 60000 65536"/>
                <a:gd name="T15" fmla="*/ 0 w 1084"/>
                <a:gd name="T16" fmla="*/ 0 h 285"/>
                <a:gd name="T17" fmla="*/ 1084 w 1084"/>
                <a:gd name="T18" fmla="*/ 285 h 285"/>
              </a:gdLst>
              <a:ahLst/>
              <a:cxnLst>
                <a:cxn ang="T10">
                  <a:pos x="T0" y="T1"/>
                </a:cxn>
                <a:cxn ang="T11">
                  <a:pos x="T2" y="T3"/>
                </a:cxn>
                <a:cxn ang="T12">
                  <a:pos x="T4" y="T5"/>
                </a:cxn>
                <a:cxn ang="T13">
                  <a:pos x="T6" y="T7"/>
                </a:cxn>
                <a:cxn ang="T14">
                  <a:pos x="T8" y="T9"/>
                </a:cxn>
              </a:cxnLst>
              <a:rect l="T15" t="T16" r="T17" b="T18"/>
              <a:pathLst>
                <a:path w="1084" h="285">
                  <a:moveTo>
                    <a:pt x="0" y="285"/>
                  </a:moveTo>
                  <a:lnTo>
                    <a:pt x="1084" y="285"/>
                  </a:lnTo>
                  <a:lnTo>
                    <a:pt x="800"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28687" name="Freeform 14"/>
            <p:cNvSpPr>
              <a:spLocks noChangeAspect="1"/>
            </p:cNvSpPr>
            <p:nvPr/>
          </p:nvSpPr>
          <p:spPr bwMode="auto">
            <a:xfrm>
              <a:off x="13" y="614"/>
              <a:ext cx="1688" cy="286"/>
            </a:xfrm>
            <a:custGeom>
              <a:avLst/>
              <a:gdLst>
                <a:gd name="T0" fmla="*/ 0 w 1680"/>
                <a:gd name="T1" fmla="*/ 286 h 285"/>
                <a:gd name="T2" fmla="*/ 1688 w 1680"/>
                <a:gd name="T3" fmla="*/ 286 h 285"/>
                <a:gd name="T4" fmla="*/ 1402 w 1680"/>
                <a:gd name="T5" fmla="*/ 0 h 285"/>
                <a:gd name="T6" fmla="*/ 0 w 1680"/>
                <a:gd name="T7" fmla="*/ 0 h 285"/>
                <a:gd name="T8" fmla="*/ 0 w 1680"/>
                <a:gd name="T9" fmla="*/ 286 h 285"/>
                <a:gd name="T10" fmla="*/ 0 60000 65536"/>
                <a:gd name="T11" fmla="*/ 0 60000 65536"/>
                <a:gd name="T12" fmla="*/ 0 60000 65536"/>
                <a:gd name="T13" fmla="*/ 0 60000 65536"/>
                <a:gd name="T14" fmla="*/ 0 60000 65536"/>
                <a:gd name="T15" fmla="*/ 0 w 1680"/>
                <a:gd name="T16" fmla="*/ 0 h 285"/>
                <a:gd name="T17" fmla="*/ 1680 w 1680"/>
                <a:gd name="T18" fmla="*/ 285 h 285"/>
              </a:gdLst>
              <a:ahLst/>
              <a:cxnLst>
                <a:cxn ang="T10">
                  <a:pos x="T0" y="T1"/>
                </a:cxn>
                <a:cxn ang="T11">
                  <a:pos x="T2" y="T3"/>
                </a:cxn>
                <a:cxn ang="T12">
                  <a:pos x="T4" y="T5"/>
                </a:cxn>
                <a:cxn ang="T13">
                  <a:pos x="T6" y="T7"/>
                </a:cxn>
                <a:cxn ang="T14">
                  <a:pos x="T8" y="T9"/>
                </a:cxn>
              </a:cxnLst>
              <a:rect l="T15" t="T16" r="T17" b="T18"/>
              <a:pathLst>
                <a:path w="1680" h="285">
                  <a:moveTo>
                    <a:pt x="0" y="285"/>
                  </a:moveTo>
                  <a:lnTo>
                    <a:pt x="1680" y="285"/>
                  </a:lnTo>
                  <a:lnTo>
                    <a:pt x="1395"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grpSp>
      <p:sp>
        <p:nvSpPr>
          <p:cNvPr id="28676" name="Text Box 15"/>
          <p:cNvSpPr txBox="1">
            <a:spLocks noChangeArrowheads="1"/>
          </p:cNvSpPr>
          <p:nvPr/>
        </p:nvSpPr>
        <p:spPr bwMode="white">
          <a:xfrm>
            <a:off x="2971800" y="2679700"/>
            <a:ext cx="5791200" cy="193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46154" rIns="92309" bIns="46154" anchor="ct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r>
              <a:rPr lang="en-US" altLang="en-US" sz="3200">
                <a:solidFill>
                  <a:schemeClr val="bg1"/>
                </a:solidFill>
              </a:rPr>
              <a:t>Using Chi-Square Analysis</a:t>
            </a:r>
          </a:p>
        </p:txBody>
      </p:sp>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257175" y="546100"/>
            <a:ext cx="8734425" cy="561975"/>
          </a:xfrm>
        </p:spPr>
        <p:txBody>
          <a:bodyPr/>
          <a:lstStyle/>
          <a:p>
            <a:pPr eaLnBrk="1" hangingPunct="1"/>
            <a:r>
              <a:rPr lang="en-US" altLang="en-US"/>
              <a:t>Basic Statistical Prediction Modeling Techniques</a:t>
            </a:r>
          </a:p>
        </p:txBody>
      </p:sp>
      <p:graphicFrame>
        <p:nvGraphicFramePr>
          <p:cNvPr id="872451" name="Group 3"/>
          <p:cNvGraphicFramePr>
            <a:graphicFrameLocks noGrp="1"/>
          </p:cNvGraphicFramePr>
          <p:nvPr>
            <p:ph idx="4294967295"/>
          </p:nvPr>
        </p:nvGraphicFramePr>
        <p:xfrm>
          <a:off x="1371600" y="2622550"/>
          <a:ext cx="7367588" cy="3654426"/>
        </p:xfrm>
        <a:graphic>
          <a:graphicData uri="http://schemas.openxmlformats.org/drawingml/2006/table">
            <a:tbl>
              <a:tblPr/>
              <a:tblGrid>
                <a:gridCol w="3686175">
                  <a:extLst>
                    <a:ext uri="{9D8B030D-6E8A-4147-A177-3AD203B41FA5}">
                      <a16:colId xmlns:a16="http://schemas.microsoft.com/office/drawing/2014/main" val="20000"/>
                    </a:ext>
                  </a:extLst>
                </a:gridCol>
                <a:gridCol w="3681413">
                  <a:extLst>
                    <a:ext uri="{9D8B030D-6E8A-4147-A177-3AD203B41FA5}">
                      <a16:colId xmlns:a16="http://schemas.microsoft.com/office/drawing/2014/main" val="20001"/>
                    </a:ext>
                  </a:extLst>
                </a:gridCol>
              </a:tblGrid>
              <a:tr h="1827213">
                <a:tc>
                  <a:txBody>
                    <a:bodyPr/>
                    <a:lstStyle/>
                    <a:p>
                      <a:pPr marL="0" marR="0" lvl="0" indent="0" algn="ctr" defTabSz="722313" rtl="0" eaLnBrk="1" fontAlgn="base" latinLnBrk="0" hangingPunct="1">
                        <a:lnSpc>
                          <a:spcPct val="90000"/>
                        </a:lnSpc>
                        <a:spcBef>
                          <a:spcPct val="0"/>
                        </a:spcBef>
                        <a:spcAft>
                          <a:spcPct val="30000"/>
                        </a:spcAft>
                        <a:buClrTx/>
                        <a:buSzPct val="70000"/>
                        <a:buFontTx/>
                        <a:buNone/>
                        <a:tabLst/>
                      </a:pPr>
                      <a:r>
                        <a:rPr kumimoji="0" lang="en-US" sz="2800" b="0" i="0" u="none" strike="noStrike" cap="none" normalizeH="0" baseline="0">
                          <a:ln>
                            <a:noFill/>
                          </a:ln>
                          <a:solidFill>
                            <a:schemeClr val="tx1"/>
                          </a:solidFill>
                          <a:effectLst/>
                          <a:latin typeface="Arial" charset="0"/>
                        </a:rPr>
                        <a:t>ANOVA</a:t>
                      </a:r>
                    </a:p>
                    <a:p>
                      <a:pPr marL="0" marR="0" lvl="0" indent="0" algn="ctr" defTabSz="722313" rtl="0" eaLnBrk="1" fontAlgn="base" latinLnBrk="0" hangingPunct="1">
                        <a:lnSpc>
                          <a:spcPct val="90000"/>
                        </a:lnSpc>
                        <a:spcBef>
                          <a:spcPct val="0"/>
                        </a:spcBef>
                        <a:spcAft>
                          <a:spcPct val="30000"/>
                        </a:spcAft>
                        <a:buClrTx/>
                        <a:buSzPct val="70000"/>
                        <a:buFontTx/>
                        <a:buNone/>
                        <a:tabLst/>
                      </a:pPr>
                      <a:r>
                        <a:rPr kumimoji="0" lang="en-US" sz="2800" b="0" i="0" u="none" strike="noStrike" cap="none" normalizeH="0" baseline="0">
                          <a:ln>
                            <a:noFill/>
                          </a:ln>
                          <a:solidFill>
                            <a:schemeClr val="tx1"/>
                          </a:solidFill>
                          <a:effectLst/>
                          <a:latin typeface="Arial" charset="0"/>
                        </a:rPr>
                        <a:t>&amp; MANOVA</a:t>
                      </a:r>
                    </a:p>
                  </a:txBody>
                  <a:tcPr marL="92435" marR="92435" marT="51353" marB="51353"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ABD68E"/>
                    </a:solidFill>
                  </a:tcPr>
                </a:tc>
                <a:tc>
                  <a:txBody>
                    <a:bodyPr/>
                    <a:lstStyle/>
                    <a:p>
                      <a:pPr marL="0" marR="0" lvl="0" indent="0" algn="ctr" defTabSz="722313" rtl="0" eaLnBrk="1" fontAlgn="base" latinLnBrk="0" hangingPunct="1">
                        <a:lnSpc>
                          <a:spcPct val="90000"/>
                        </a:lnSpc>
                        <a:spcBef>
                          <a:spcPct val="0"/>
                        </a:spcBef>
                        <a:spcAft>
                          <a:spcPct val="30000"/>
                        </a:spcAft>
                        <a:buClrTx/>
                        <a:buSzPct val="70000"/>
                        <a:buFontTx/>
                        <a:buNone/>
                        <a:tabLst/>
                      </a:pPr>
                      <a:r>
                        <a:rPr kumimoji="0" lang="en-US" sz="2800" b="0" i="0" u="none" strike="noStrike" cap="none" normalizeH="0" baseline="0">
                          <a:ln>
                            <a:noFill/>
                          </a:ln>
                          <a:solidFill>
                            <a:schemeClr val="tx1"/>
                          </a:solidFill>
                          <a:effectLst/>
                          <a:latin typeface="Arial" charset="0"/>
                        </a:rPr>
                        <a:t>Chi-Square</a:t>
                      </a:r>
                    </a:p>
                    <a:p>
                      <a:pPr marL="0" marR="0" lvl="0" indent="0" algn="ctr" defTabSz="722313" rtl="0" eaLnBrk="1" fontAlgn="base" latinLnBrk="0" hangingPunct="1">
                        <a:lnSpc>
                          <a:spcPct val="90000"/>
                        </a:lnSpc>
                        <a:spcBef>
                          <a:spcPct val="0"/>
                        </a:spcBef>
                        <a:spcAft>
                          <a:spcPct val="30000"/>
                        </a:spcAft>
                        <a:buClrTx/>
                        <a:buSzPct val="70000"/>
                        <a:buFontTx/>
                        <a:buNone/>
                        <a:tabLst/>
                      </a:pPr>
                      <a:r>
                        <a:rPr kumimoji="0" lang="en-US" sz="2800" b="0" i="0" u="none" strike="noStrike" cap="none" normalizeH="0" baseline="0">
                          <a:ln>
                            <a:noFill/>
                          </a:ln>
                          <a:solidFill>
                            <a:schemeClr val="tx1"/>
                          </a:solidFill>
                          <a:effectLst/>
                          <a:latin typeface="Arial" charset="0"/>
                        </a:rPr>
                        <a:t>&amp; Logit</a:t>
                      </a:r>
                    </a:p>
                  </a:txBody>
                  <a:tcPr marL="92435" marR="92435" marT="51353" marB="51353"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BDD1D9"/>
                    </a:solidFill>
                  </a:tcPr>
                </a:tc>
                <a:extLst>
                  <a:ext uri="{0D108BD9-81ED-4DB2-BD59-A6C34878D82A}">
                    <a16:rowId xmlns:a16="http://schemas.microsoft.com/office/drawing/2014/main" val="10000"/>
                  </a:ext>
                </a:extLst>
              </a:tr>
              <a:tr h="1827213">
                <a:tc>
                  <a:txBody>
                    <a:bodyPr/>
                    <a:lstStyle/>
                    <a:p>
                      <a:pPr marL="0" marR="0" lvl="0" indent="0" algn="ctr" defTabSz="722313" rtl="0" eaLnBrk="1" fontAlgn="base" latinLnBrk="0" hangingPunct="1">
                        <a:lnSpc>
                          <a:spcPct val="90000"/>
                        </a:lnSpc>
                        <a:spcBef>
                          <a:spcPct val="0"/>
                        </a:spcBef>
                        <a:spcAft>
                          <a:spcPct val="30000"/>
                        </a:spcAft>
                        <a:buClrTx/>
                        <a:buSzPct val="70000"/>
                        <a:buFontTx/>
                        <a:buNone/>
                        <a:tabLst/>
                      </a:pPr>
                      <a:r>
                        <a:rPr kumimoji="0" lang="en-US" sz="2800" b="0" i="0" u="none" strike="noStrike" cap="none" normalizeH="0" baseline="0">
                          <a:ln>
                            <a:noFill/>
                          </a:ln>
                          <a:solidFill>
                            <a:schemeClr val="tx1"/>
                          </a:solidFill>
                          <a:effectLst/>
                          <a:latin typeface="Arial" charset="0"/>
                        </a:rPr>
                        <a:t>Correlation</a:t>
                      </a:r>
                    </a:p>
                    <a:p>
                      <a:pPr marL="0" marR="0" lvl="0" indent="0" algn="ctr" defTabSz="722313" rtl="0" eaLnBrk="1" fontAlgn="base" latinLnBrk="0" hangingPunct="1">
                        <a:lnSpc>
                          <a:spcPct val="90000"/>
                        </a:lnSpc>
                        <a:spcBef>
                          <a:spcPct val="0"/>
                        </a:spcBef>
                        <a:spcAft>
                          <a:spcPct val="30000"/>
                        </a:spcAft>
                        <a:buClrTx/>
                        <a:buSzPct val="70000"/>
                        <a:buFontTx/>
                        <a:buNone/>
                        <a:tabLst/>
                      </a:pPr>
                      <a:r>
                        <a:rPr kumimoji="0" lang="en-US" sz="2800" b="0" i="0" u="none" strike="noStrike" cap="none" normalizeH="0" baseline="0">
                          <a:ln>
                            <a:noFill/>
                          </a:ln>
                          <a:solidFill>
                            <a:schemeClr val="tx1"/>
                          </a:solidFill>
                          <a:effectLst/>
                          <a:latin typeface="Arial" charset="0"/>
                        </a:rPr>
                        <a:t>&amp; Regression</a:t>
                      </a:r>
                    </a:p>
                  </a:txBody>
                  <a:tcPr marL="92435" marR="92435" marT="51353" marB="51353"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722313" rtl="0" eaLnBrk="1" fontAlgn="base" latinLnBrk="0" hangingPunct="1">
                        <a:lnSpc>
                          <a:spcPct val="90000"/>
                        </a:lnSpc>
                        <a:spcBef>
                          <a:spcPct val="0"/>
                        </a:spcBef>
                        <a:spcAft>
                          <a:spcPct val="30000"/>
                        </a:spcAft>
                        <a:buClrTx/>
                        <a:buSzPct val="70000"/>
                        <a:buFontTx/>
                        <a:buNone/>
                        <a:tabLst/>
                      </a:pPr>
                      <a:r>
                        <a:rPr kumimoji="0" lang="en-US" sz="2800" b="0" i="0" u="none" strike="noStrike" cap="none" normalizeH="0" baseline="0">
                          <a:ln>
                            <a:noFill/>
                          </a:ln>
                          <a:solidFill>
                            <a:schemeClr val="tx1"/>
                          </a:solidFill>
                          <a:effectLst/>
                          <a:latin typeface="Arial" charset="0"/>
                        </a:rPr>
                        <a:t>Logistic Regression</a:t>
                      </a:r>
                    </a:p>
                  </a:txBody>
                  <a:tcPr marL="92435" marR="92435" marT="51353" marB="51353"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E4AD94"/>
                    </a:solidFill>
                  </a:tcPr>
                </a:tc>
                <a:extLst>
                  <a:ext uri="{0D108BD9-81ED-4DB2-BD59-A6C34878D82A}">
                    <a16:rowId xmlns:a16="http://schemas.microsoft.com/office/drawing/2014/main" val="10001"/>
                  </a:ext>
                </a:extLst>
              </a:tr>
            </a:tbl>
          </a:graphicData>
        </a:graphic>
      </p:graphicFrame>
      <p:sp>
        <p:nvSpPr>
          <p:cNvPr id="29710" name="Text Box 14"/>
          <p:cNvSpPr txBox="1">
            <a:spLocks noChangeArrowheads="1"/>
          </p:cNvSpPr>
          <p:nvPr/>
        </p:nvSpPr>
        <p:spPr bwMode="auto">
          <a:xfrm>
            <a:off x="1828800" y="1366838"/>
            <a:ext cx="6484938" cy="1252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97404" tIns="49528" rIns="97404" bIns="49528">
            <a:spAutoFit/>
          </a:bodyPr>
          <a:lstStyle>
            <a:lvl1pPr defTabSz="1074738"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1074738"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1074738"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1074738"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1074738"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1074738"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1074738"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1074738"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1074738"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lnSpc>
                <a:spcPct val="80000"/>
              </a:lnSpc>
            </a:pPr>
            <a:r>
              <a:rPr lang="en-US" altLang="en-US" sz="3600" b="0">
                <a:solidFill>
                  <a:schemeClr val="tx1"/>
                </a:solidFill>
              </a:rPr>
              <a:t>Y</a:t>
            </a:r>
          </a:p>
          <a:p>
            <a:pPr algn="l" eaLnBrk="1" hangingPunct="1">
              <a:lnSpc>
                <a:spcPct val="80000"/>
              </a:lnSpc>
            </a:pPr>
            <a:r>
              <a:rPr lang="en-US" altLang="en-US" sz="3600" b="0">
                <a:solidFill>
                  <a:schemeClr val="tx1"/>
                </a:solidFill>
              </a:rPr>
              <a:t>    </a:t>
            </a:r>
            <a:r>
              <a:rPr lang="en-US" altLang="en-US" sz="2700" b="0">
                <a:solidFill>
                  <a:schemeClr val="tx1"/>
                </a:solidFill>
              </a:rPr>
              <a:t>Continuous                 Discrete</a:t>
            </a:r>
          </a:p>
        </p:txBody>
      </p:sp>
      <p:sp>
        <p:nvSpPr>
          <p:cNvPr id="29711" name="Text Box 15"/>
          <p:cNvSpPr txBox="1">
            <a:spLocks noChangeArrowheads="1"/>
          </p:cNvSpPr>
          <p:nvPr/>
        </p:nvSpPr>
        <p:spPr bwMode="auto">
          <a:xfrm>
            <a:off x="0" y="4133850"/>
            <a:ext cx="498475" cy="58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lIns="97404" tIns="49528" rIns="97404" bIns="49528">
            <a:spAutoFit/>
          </a:bodyPr>
          <a:lstStyle>
            <a:lvl1pPr defTabSz="1074738"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1074738"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1074738"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1074738"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1074738"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1074738"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1074738"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1074738"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1074738"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r" eaLnBrk="1" hangingPunct="1">
              <a:lnSpc>
                <a:spcPct val="89000"/>
              </a:lnSpc>
              <a:spcBef>
                <a:spcPct val="40000"/>
              </a:spcBef>
            </a:pPr>
            <a:r>
              <a:rPr lang="en-US" altLang="en-US" sz="3600" b="0">
                <a:solidFill>
                  <a:schemeClr val="tx1"/>
                </a:solidFill>
              </a:rPr>
              <a:t>X</a:t>
            </a:r>
          </a:p>
        </p:txBody>
      </p:sp>
      <p:sp>
        <p:nvSpPr>
          <p:cNvPr id="29712" name="Text Box 16"/>
          <p:cNvSpPr txBox="1">
            <a:spLocks noChangeArrowheads="1"/>
          </p:cNvSpPr>
          <p:nvPr/>
        </p:nvSpPr>
        <p:spPr bwMode="auto">
          <a:xfrm rot="-5400000">
            <a:off x="156369" y="5033169"/>
            <a:ext cx="1927225"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lIns="97404" tIns="49528" rIns="97404" bIns="49528">
            <a:spAutoFit/>
          </a:bodyPr>
          <a:lstStyle>
            <a:lvl1pPr defTabSz="1074738"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1074738"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1074738"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1074738"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1074738"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1074738"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1074738"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1074738"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1074738"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r" eaLnBrk="1" hangingPunct="1">
              <a:lnSpc>
                <a:spcPct val="89000"/>
              </a:lnSpc>
              <a:spcBef>
                <a:spcPct val="40000"/>
              </a:spcBef>
            </a:pPr>
            <a:r>
              <a:rPr lang="en-US" altLang="en-US" sz="2700" b="0">
                <a:solidFill>
                  <a:schemeClr val="tx1"/>
                </a:solidFill>
              </a:rPr>
              <a:t>Continuous</a:t>
            </a:r>
          </a:p>
        </p:txBody>
      </p:sp>
      <p:sp>
        <p:nvSpPr>
          <p:cNvPr id="29713" name="Text Box 17"/>
          <p:cNvSpPr txBox="1">
            <a:spLocks noChangeArrowheads="1"/>
          </p:cNvSpPr>
          <p:nvPr/>
        </p:nvSpPr>
        <p:spPr bwMode="auto">
          <a:xfrm rot="-5400000">
            <a:off x="367506" y="3188494"/>
            <a:ext cx="1450975"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lIns="97404" tIns="49528" rIns="97404" bIns="49528">
            <a:spAutoFit/>
          </a:bodyPr>
          <a:lstStyle>
            <a:lvl1pPr defTabSz="1074738"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1074738"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1074738"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1074738"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1074738"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1074738"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1074738"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1074738"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1074738"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r" eaLnBrk="1" hangingPunct="1">
              <a:lnSpc>
                <a:spcPct val="89000"/>
              </a:lnSpc>
              <a:spcBef>
                <a:spcPct val="40000"/>
              </a:spcBef>
            </a:pPr>
            <a:r>
              <a:rPr lang="en-US" altLang="en-US" sz="2700" b="0">
                <a:solidFill>
                  <a:schemeClr val="tx1"/>
                </a:solidFill>
              </a:rPr>
              <a:t>Discrete</a:t>
            </a:r>
          </a:p>
        </p:txBody>
      </p:sp>
      <p:sp>
        <p:nvSpPr>
          <p:cNvPr id="29714" name="AutoShape 18"/>
          <p:cNvSpPr>
            <a:spLocks/>
          </p:cNvSpPr>
          <p:nvPr/>
        </p:nvSpPr>
        <p:spPr bwMode="auto">
          <a:xfrm rot="-5400000">
            <a:off x="4906962" y="-1385887"/>
            <a:ext cx="384175" cy="6870700"/>
          </a:xfrm>
          <a:prstGeom prst="rightBrace">
            <a:avLst>
              <a:gd name="adj1" fmla="val 149036"/>
              <a:gd name="adj2" fmla="val 50000"/>
            </a:avLst>
          </a:pr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lIns="86720" tIns="44095" rIns="86720" bIns="44095" anchor="ctr">
            <a:spAutoFit/>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29715" name="AutoShape 19"/>
          <p:cNvSpPr>
            <a:spLocks/>
          </p:cNvSpPr>
          <p:nvPr/>
        </p:nvSpPr>
        <p:spPr bwMode="auto">
          <a:xfrm rot="10800000">
            <a:off x="544513" y="2543175"/>
            <a:ext cx="385762" cy="3744913"/>
          </a:xfrm>
          <a:prstGeom prst="rightBrace">
            <a:avLst>
              <a:gd name="adj1" fmla="val 80899"/>
              <a:gd name="adj2" fmla="val 50000"/>
            </a:avLst>
          </a:pr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lIns="86720" tIns="44095" rIns="86720" bIns="44095" anchor="ctr">
            <a:spAutoFit/>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29716" name="Oval 20"/>
          <p:cNvSpPr>
            <a:spLocks noChangeArrowheads="1"/>
          </p:cNvSpPr>
          <p:nvPr/>
        </p:nvSpPr>
        <p:spPr bwMode="auto">
          <a:xfrm>
            <a:off x="5181600" y="2895600"/>
            <a:ext cx="3429000" cy="1336675"/>
          </a:xfrm>
          <a:prstGeom prst="ellipse">
            <a:avLst/>
          </a:prstGeom>
          <a:noFill/>
          <a:ln w="28575" algn="ctr">
            <a:solidFill>
              <a:schemeClr val="hlink"/>
            </a:solidFill>
            <a:round/>
            <a:headEnd/>
            <a:tailEnd/>
          </a:ln>
          <a:extLst>
            <a:ext uri="{909E8E84-426E-40DD-AFC4-6F175D3DCCD1}">
              <a14:hiddenFill xmlns:a14="http://schemas.microsoft.com/office/drawing/2010/main">
                <a:solidFill>
                  <a:srgbClr val="FFFFFF"/>
                </a:solidFill>
              </a14:hiddenFill>
            </a:ext>
          </a:extLst>
        </p:spPr>
        <p:txBody>
          <a:bodyPr lIns="86720" tIns="44095" rIns="86720" bIns="44095" anchor="ctr">
            <a:spAutoFit/>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en-US" altLang="en-US"/>
              <a:t>An Overview of Chi-Square – 1</a:t>
            </a:r>
          </a:p>
        </p:txBody>
      </p:sp>
      <p:sp>
        <p:nvSpPr>
          <p:cNvPr id="30723" name="Rectangle 3"/>
          <p:cNvSpPr>
            <a:spLocks noGrp="1" noChangeArrowheads="1"/>
          </p:cNvSpPr>
          <p:nvPr>
            <p:ph type="body" idx="1"/>
          </p:nvPr>
        </p:nvSpPr>
        <p:spPr/>
        <p:txBody>
          <a:bodyPr/>
          <a:lstStyle/>
          <a:p>
            <a:pPr marL="0" indent="0" eaLnBrk="1" hangingPunct="1"/>
            <a:r>
              <a:rPr lang="en-US" altLang="en-US"/>
              <a:t>The purpose of a cross-tabulation, or contingency table, is to identify relationships between variables by examining and testing the observed frequencies. </a:t>
            </a:r>
          </a:p>
          <a:p>
            <a:pPr marL="0" indent="0" eaLnBrk="1" hangingPunct="1"/>
            <a:endParaRPr lang="en-US" altLang="en-US"/>
          </a:p>
          <a:p>
            <a:pPr marL="0" indent="0" eaLnBrk="1" hangingPunct="1"/>
            <a:r>
              <a:rPr lang="en-US" altLang="en-US"/>
              <a:t>The chi-square test </a:t>
            </a:r>
          </a:p>
          <a:p>
            <a:pPr lvl="1" eaLnBrk="1" hangingPunct="1"/>
            <a:r>
              <a:rPr lang="en-US" altLang="en-US"/>
              <a:t>discerns any apparent significant differences within attribute or categorical data</a:t>
            </a:r>
          </a:p>
          <a:p>
            <a:pPr lvl="1" eaLnBrk="1" hangingPunct="1"/>
            <a:r>
              <a:rPr lang="en-US" altLang="en-US"/>
              <a:t>is performed on the contingency tabular data of two or more variables</a:t>
            </a:r>
          </a:p>
          <a:p>
            <a:pPr lvl="1" eaLnBrk="1" hangingPunct="1"/>
            <a:r>
              <a:rPr lang="en-US" altLang="en-US"/>
              <a:t>reflects the frequency of the variables occurring jointly at specific levels or settings in each cell</a:t>
            </a:r>
          </a:p>
          <a:p>
            <a:pPr lvl="1" eaLnBrk="1" hangingPunct="1"/>
            <a:r>
              <a:rPr lang="en-US" altLang="en-US"/>
              <a:t>analyzes expected versus actual frequencies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en-US" altLang="en-US"/>
              <a:t>An Overview of Chi-Square – 2</a:t>
            </a:r>
          </a:p>
        </p:txBody>
      </p:sp>
      <p:sp>
        <p:nvSpPr>
          <p:cNvPr id="31747" name="Rectangle 3"/>
          <p:cNvSpPr>
            <a:spLocks noGrp="1" noChangeArrowheads="1"/>
          </p:cNvSpPr>
          <p:nvPr>
            <p:ph type="body" idx="1"/>
          </p:nvPr>
        </p:nvSpPr>
        <p:spPr/>
        <p:txBody>
          <a:bodyPr/>
          <a:lstStyle/>
          <a:p>
            <a:pPr marL="0" indent="0" eaLnBrk="1" hangingPunct="1"/>
            <a:endParaRPr lang="en-US" altLang="en-US"/>
          </a:p>
          <a:p>
            <a:pPr marL="0" indent="0" eaLnBrk="1" hangingPunct="1"/>
            <a:r>
              <a:rPr lang="en-US" altLang="en-US"/>
              <a:t>Types of chi-square analysis include the following:</a:t>
            </a:r>
          </a:p>
          <a:p>
            <a:pPr lvl="1" eaLnBrk="1" hangingPunct="1"/>
            <a:r>
              <a:rPr lang="en-US" altLang="en-US"/>
              <a:t>likelihood ratio chi-square analysis for nominal data</a:t>
            </a:r>
          </a:p>
          <a:p>
            <a:pPr lvl="1" eaLnBrk="1" hangingPunct="1"/>
            <a:r>
              <a:rPr lang="en-US" altLang="en-US"/>
              <a:t>Pearson’s chi-square analysis (most commonly used to determine association in a contingency table)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r>
              <a:rPr lang="en-US" altLang="en-US"/>
              <a:t>Some Details on Chi-Square</a:t>
            </a:r>
          </a:p>
        </p:txBody>
      </p:sp>
      <p:sp>
        <p:nvSpPr>
          <p:cNvPr id="32771" name="Rectangle 3"/>
          <p:cNvSpPr>
            <a:spLocks noGrp="1" noChangeArrowheads="1"/>
          </p:cNvSpPr>
          <p:nvPr>
            <p:ph type="body" idx="1"/>
          </p:nvPr>
        </p:nvSpPr>
        <p:spPr/>
        <p:txBody>
          <a:bodyPr/>
          <a:lstStyle/>
          <a:p>
            <a:pPr marL="0" indent="0" eaLnBrk="1" hangingPunct="1"/>
            <a:r>
              <a:rPr lang="en-US" altLang="en-US" sz="2000" dirty="0"/>
              <a:t>Data must be in raw frequencies, not percentages.</a:t>
            </a:r>
          </a:p>
          <a:p>
            <a:pPr marL="0" indent="0" eaLnBrk="1" hangingPunct="1"/>
            <a:r>
              <a:rPr lang="en-US" altLang="en-US" sz="2000" dirty="0"/>
              <a:t>Observations are sampled randomly and independently. </a:t>
            </a:r>
          </a:p>
          <a:p>
            <a:pPr marL="0" indent="0" eaLnBrk="1" hangingPunct="1"/>
            <a:r>
              <a:rPr lang="en-US" altLang="en-US" sz="2000" dirty="0"/>
              <a:t>The total number of subjects should be at least 20. </a:t>
            </a:r>
          </a:p>
          <a:p>
            <a:pPr marL="0" indent="0" eaLnBrk="1" hangingPunct="1"/>
            <a:endParaRPr lang="en-US" altLang="en-US" sz="2000" dirty="0"/>
          </a:p>
          <a:p>
            <a:pPr marL="0" indent="0" eaLnBrk="1" hangingPunct="1"/>
            <a:r>
              <a:rPr lang="en-US" altLang="en-US" sz="2000" b="1" dirty="0"/>
              <a:t>Minimum frequency thresholds are listed below.</a:t>
            </a:r>
            <a:endParaRPr lang="en-US" altLang="en-US" sz="2000" dirty="0"/>
          </a:p>
          <a:p>
            <a:pPr lvl="1" eaLnBrk="1" hangingPunct="1"/>
            <a:r>
              <a:rPr lang="en-US" altLang="en-US" sz="2000" dirty="0"/>
              <a:t>For a 1 X 2 or 2 X 2 table, expected frequencies in each cell should be at least 5.</a:t>
            </a:r>
          </a:p>
          <a:p>
            <a:pPr lvl="1" eaLnBrk="1" hangingPunct="1"/>
            <a:r>
              <a:rPr lang="en-US" altLang="en-US" sz="2000" dirty="0"/>
              <a:t>For a 2 X 4 or 3 X 3 or larger table, if all expected frequencies but one are at least 5 and if the one small cell is at least 1, chi-square is still a good approximation. </a:t>
            </a:r>
          </a:p>
          <a:p>
            <a:pPr marL="0" indent="0" eaLnBrk="1" hangingPunct="1">
              <a:buFontTx/>
              <a:buChar char="•"/>
            </a:pPr>
            <a:endParaRPr lang="en-US" altLang="en-US" sz="2000" dirty="0"/>
          </a:p>
          <a:p>
            <a:pPr marL="0" indent="0" eaLnBrk="1" hangingPunct="1"/>
            <a:r>
              <a:rPr lang="en-US" altLang="en-US" sz="2000" b="1" dirty="0"/>
              <a:t>Null Hypothesis: there is no relationship.</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r>
              <a:rPr lang="en-US" altLang="en-US"/>
              <a:t>Chi-Square Supports Predictive Modeling</a:t>
            </a:r>
          </a:p>
        </p:txBody>
      </p:sp>
      <p:sp>
        <p:nvSpPr>
          <p:cNvPr id="33795" name="Rectangle 3"/>
          <p:cNvSpPr>
            <a:spLocks noGrp="1" noChangeArrowheads="1"/>
          </p:cNvSpPr>
          <p:nvPr>
            <p:ph type="body" idx="1"/>
          </p:nvPr>
        </p:nvSpPr>
        <p:spPr/>
        <p:txBody>
          <a:bodyPr/>
          <a:lstStyle/>
          <a:p>
            <a:pPr marL="400050" indent="-400050" eaLnBrk="1" hangingPunct="1">
              <a:lnSpc>
                <a:spcPct val="100000"/>
              </a:lnSpc>
              <a:spcBef>
                <a:spcPct val="30000"/>
              </a:spcBef>
            </a:pPr>
            <a:r>
              <a:rPr lang="en-US" altLang="en-US"/>
              <a:t>Chi-Square may support predictive modeling in two common ways.</a:t>
            </a:r>
          </a:p>
          <a:p>
            <a:pPr marL="857250" lvl="1" indent="-400050" eaLnBrk="1" hangingPunct="1">
              <a:lnSpc>
                <a:spcPct val="100000"/>
              </a:lnSpc>
              <a:spcBef>
                <a:spcPct val="30000"/>
              </a:spcBef>
              <a:buFontTx/>
              <a:buAutoNum type="arabicPeriod"/>
            </a:pPr>
            <a:r>
              <a:rPr lang="en-US" altLang="en-US"/>
              <a:t>As seen on the next slide, chi-square analysis enables one to see if knowledge of one discrete factor is useful in predicting what a separate discrete outcome will be.</a:t>
            </a:r>
          </a:p>
          <a:p>
            <a:pPr marL="857250" lvl="1" indent="-400050" eaLnBrk="1" hangingPunct="1">
              <a:lnSpc>
                <a:spcPct val="100000"/>
              </a:lnSpc>
              <a:spcBef>
                <a:spcPct val="30000"/>
              </a:spcBef>
              <a:buFontTx/>
              <a:buAutoNum type="arabicPeriod"/>
            </a:pPr>
            <a:r>
              <a:rPr lang="en-US" altLang="en-US"/>
              <a:t>Chi-square analysis is often used to verify that data fit one or more distributions, which serves a purpose of predictive modeling (as will be seen in the subsequent module on reliability growth modeling).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en-US" altLang="en-US"/>
              <a:t>Pico Team’s First Example Using Chi-Square</a:t>
            </a:r>
          </a:p>
        </p:txBody>
      </p:sp>
      <p:sp>
        <p:nvSpPr>
          <p:cNvPr id="34819" name="Rectangle 3"/>
          <p:cNvSpPr>
            <a:spLocks noGrp="1" noChangeArrowheads="1"/>
          </p:cNvSpPr>
          <p:nvPr>
            <p:ph type="body" idx="1"/>
          </p:nvPr>
        </p:nvSpPr>
        <p:spPr/>
        <p:txBody>
          <a:bodyPr/>
          <a:lstStyle/>
          <a:p>
            <a:pPr marL="0" indent="0" eaLnBrk="1" hangingPunct="1"/>
            <a:r>
              <a:rPr lang="en-US" altLang="en-US" sz="2000"/>
              <a:t>Example:</a:t>
            </a:r>
          </a:p>
          <a:p>
            <a:pPr marL="0" indent="0" eaLnBrk="1" hangingPunct="1"/>
            <a:r>
              <a:rPr lang="en-US" altLang="en-US" sz="2000"/>
              <a:t>Given the historical data collected, management wants product teams to determine controllable aspects of production. The Pico team wants to know if there is a relationship between the risk at shipment and the average experience level of the development team.  Risk at shipment defines the product readiness for public/client release. Experience here refers to general experience in the assigned role(s) within the organization.</a:t>
            </a:r>
          </a:p>
          <a:p>
            <a:pPr marL="0" indent="0" eaLnBrk="1" hangingPunct="1"/>
            <a:endParaRPr lang="en-US" altLang="en-US" sz="2000"/>
          </a:p>
          <a:p>
            <a:pPr marL="0" indent="0" eaLnBrk="1" hangingPunct="1"/>
            <a:r>
              <a:rPr lang="en-US" altLang="en-US" sz="2000"/>
              <a:t>Ship-risk values: 	1 = Target risk value for shipping</a:t>
            </a:r>
          </a:p>
          <a:p>
            <a:pPr marL="0" indent="0" eaLnBrk="1" hangingPunct="1"/>
            <a:r>
              <a:rPr lang="en-US" altLang="en-US" sz="2000"/>
              <a:t>			2 = Medium risk</a:t>
            </a:r>
          </a:p>
          <a:p>
            <a:pPr marL="0" indent="0" eaLnBrk="1" hangingPunct="1"/>
            <a:r>
              <a:rPr lang="en-US" altLang="en-US" sz="2000"/>
              <a:t>			3 = High risk		</a:t>
            </a:r>
          </a:p>
          <a:p>
            <a:pPr marL="0" indent="0" eaLnBrk="1" hangingPunct="1"/>
            <a:r>
              <a:rPr lang="en-US" altLang="en-US" sz="2000"/>
              <a:t>Experience values: 	Low, Medium, High</a:t>
            </a:r>
          </a:p>
        </p:txBody>
      </p:sp>
      <p:sp>
        <p:nvSpPr>
          <p:cNvPr id="880646" name="Document"/>
          <p:cNvSpPr>
            <a:spLocks noEditPoints="1" noChangeArrowheads="1"/>
          </p:cNvSpPr>
          <p:nvPr/>
        </p:nvSpPr>
        <p:spPr bwMode="auto">
          <a:xfrm>
            <a:off x="5943600" y="5029200"/>
            <a:ext cx="2286000" cy="914400"/>
          </a:xfrm>
          <a:custGeom>
            <a:avLst/>
            <a:gdLst>
              <a:gd name="T0" fmla="*/ 10757 w 21600"/>
              <a:gd name="T1" fmla="*/ 21632 h 21600"/>
              <a:gd name="T2" fmla="*/ 85 w 21600"/>
              <a:gd name="T3" fmla="*/ 10849 h 21600"/>
              <a:gd name="T4" fmla="*/ 10757 w 21600"/>
              <a:gd name="T5" fmla="*/ 81 h 21600"/>
              <a:gd name="T6" fmla="*/ 21706 w 21600"/>
              <a:gd name="T7" fmla="*/ 10652 h 21600"/>
              <a:gd name="T8" fmla="*/ 10757 w 21600"/>
              <a:gd name="T9" fmla="*/ 21632 h 21600"/>
              <a:gd name="T10" fmla="*/ 0 w 21600"/>
              <a:gd name="T11" fmla="*/ 0 h 21600"/>
              <a:gd name="T12" fmla="*/ 21600 w 21600"/>
              <a:gd name="T13" fmla="*/ 0 h 21600"/>
              <a:gd name="T14" fmla="*/ 21600 w 21600"/>
              <a:gd name="T15" fmla="*/ 21600 h 21600"/>
              <a:gd name="T16" fmla="*/ 977 w 21600"/>
              <a:gd name="T17" fmla="*/ 818 h 21600"/>
              <a:gd name="T18" fmla="*/ 20622 w 21600"/>
              <a:gd name="T19" fmla="*/ 16429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10757" y="21632"/>
                </a:moveTo>
                <a:lnTo>
                  <a:pt x="5187" y="21632"/>
                </a:lnTo>
                <a:lnTo>
                  <a:pt x="85" y="17509"/>
                </a:lnTo>
                <a:lnTo>
                  <a:pt x="85" y="10849"/>
                </a:lnTo>
                <a:lnTo>
                  <a:pt x="85" y="81"/>
                </a:lnTo>
                <a:lnTo>
                  <a:pt x="10757" y="81"/>
                </a:lnTo>
                <a:lnTo>
                  <a:pt x="21706" y="81"/>
                </a:lnTo>
                <a:lnTo>
                  <a:pt x="21706" y="10652"/>
                </a:lnTo>
                <a:lnTo>
                  <a:pt x="21706" y="21632"/>
                </a:lnTo>
                <a:lnTo>
                  <a:pt x="10757" y="21632"/>
                </a:lnTo>
                <a:close/>
              </a:path>
              <a:path w="21600" h="21600">
                <a:moveTo>
                  <a:pt x="85" y="17509"/>
                </a:moveTo>
                <a:lnTo>
                  <a:pt x="5187" y="17509"/>
                </a:lnTo>
                <a:lnTo>
                  <a:pt x="5187" y="21632"/>
                </a:lnTo>
                <a:lnTo>
                  <a:pt x="85" y="17509"/>
                </a:lnTo>
                <a:close/>
              </a:path>
            </a:pathLst>
          </a:custGeom>
          <a:solidFill>
            <a:srgbClr val="FFFFCC"/>
          </a:solidFill>
          <a:ln w="9525">
            <a:solidFill>
              <a:srgbClr val="000000"/>
            </a:solidFill>
            <a:miter lim="800000"/>
            <a:headEnd/>
            <a:tailEnd/>
          </a:ln>
          <a:effectLst>
            <a:outerShdw dist="107763" dir="2700000" algn="ctr" rotWithShape="0">
              <a:srgbClr val="808080"/>
            </a:outerShdw>
          </a:effectLst>
        </p:spPr>
        <p:txBody>
          <a:bodyPr/>
          <a:lstStyle/>
          <a:p>
            <a:pPr algn="l">
              <a:spcBef>
                <a:spcPct val="30000"/>
              </a:spcBef>
              <a:tabLst>
                <a:tab pos="292100" algn="l"/>
                <a:tab pos="571500" algn="l"/>
              </a:tabLst>
              <a:defRPr/>
            </a:pPr>
            <a:r>
              <a:rPr lang="en-US" sz="2000" b="0">
                <a:solidFill>
                  <a:schemeClr val="tx1"/>
                </a:solidFill>
                <a:latin typeface="Arial" charset="0"/>
              </a:rPr>
              <a:t>These variables are both ordinal!</a:t>
            </a:r>
          </a:p>
        </p:txBody>
      </p:sp>
    </p:spTree>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897924" y="1599388"/>
            <a:ext cx="7696200" cy="4576674"/>
          </a:xfrm>
          <a:prstGeom prst="rect">
            <a:avLst/>
          </a:prstGeom>
        </p:spPr>
      </p:pic>
      <p:sp>
        <p:nvSpPr>
          <p:cNvPr id="35843" name="Text Box 3"/>
          <p:cNvSpPr txBox="1">
            <a:spLocks noChangeArrowheads="1"/>
          </p:cNvSpPr>
          <p:nvPr/>
        </p:nvSpPr>
        <p:spPr bwMode="auto">
          <a:xfrm>
            <a:off x="228600" y="482600"/>
            <a:ext cx="5913438"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92309" tIns="46154" rIns="92309"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r>
              <a:rPr lang="en-US" altLang="en-US" sz="2800" dirty="0">
                <a:solidFill>
                  <a:schemeClr val="tx1"/>
                </a:solidFill>
              </a:rPr>
              <a:t>Customize the Output</a:t>
            </a:r>
          </a:p>
        </p:txBody>
      </p:sp>
      <p:sp>
        <p:nvSpPr>
          <p:cNvPr id="35844" name="AutoShape 4"/>
          <p:cNvSpPr>
            <a:spLocks noChangeArrowheads="1"/>
          </p:cNvSpPr>
          <p:nvPr/>
        </p:nvSpPr>
        <p:spPr bwMode="auto">
          <a:xfrm>
            <a:off x="6096000" y="2209800"/>
            <a:ext cx="3124200" cy="2146238"/>
          </a:xfrm>
          <a:prstGeom prst="wedgeRoundRectCallout">
            <a:avLst>
              <a:gd name="adj1" fmla="val 7703"/>
              <a:gd name="adj2" fmla="val 111976"/>
              <a:gd name="adj3" fmla="val 16667"/>
            </a:avLst>
          </a:prstGeom>
          <a:solidFill>
            <a:srgbClr val="FFFFCC"/>
          </a:solidFill>
          <a:ln w="9525" algn="ctr">
            <a:solidFill>
              <a:schemeClr val="tx1"/>
            </a:solidFill>
            <a:miter lim="800000"/>
            <a:headEnd/>
            <a:tailEnd/>
          </a:ln>
        </p:spPr>
        <p:txBody>
          <a:bodyPr wrap="square" lIns="92309" tIns="46154" rIns="92309"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r>
              <a:rPr lang="en-US" altLang="en-US" sz="2000" b="0" dirty="0">
                <a:solidFill>
                  <a:schemeClr val="tx1"/>
                </a:solidFill>
              </a:rPr>
              <a:t>Improve output  readability by listing the value outputs in a desired order (default is alphabetical for text, low to high for numbers)</a:t>
            </a:r>
          </a:p>
        </p:txBody>
      </p:sp>
      <p:sp>
        <p:nvSpPr>
          <p:cNvPr id="35845" name="Oval 5"/>
          <p:cNvSpPr>
            <a:spLocks noChangeArrowheads="1"/>
          </p:cNvSpPr>
          <p:nvPr/>
        </p:nvSpPr>
        <p:spPr bwMode="auto">
          <a:xfrm>
            <a:off x="5867400" y="5636484"/>
            <a:ext cx="2590800" cy="533400"/>
          </a:xfrm>
          <a:prstGeom prst="ellipse">
            <a:avLst/>
          </a:prstGeom>
          <a:noFill/>
          <a:ln w="190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lIns="92309" tIns="228600" rIns="92309" bIns="228600" anchor="ctr">
            <a:spAutoFit/>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7" name="AutoShape 4"/>
          <p:cNvSpPr>
            <a:spLocks noChangeArrowheads="1"/>
          </p:cNvSpPr>
          <p:nvPr/>
        </p:nvSpPr>
        <p:spPr bwMode="auto">
          <a:xfrm>
            <a:off x="4201297" y="516387"/>
            <a:ext cx="3200400" cy="784163"/>
          </a:xfrm>
          <a:prstGeom prst="wedgeRoundRectCallout">
            <a:avLst>
              <a:gd name="adj1" fmla="val -72606"/>
              <a:gd name="adj2" fmla="val 89915"/>
              <a:gd name="adj3" fmla="val 16667"/>
            </a:avLst>
          </a:prstGeom>
          <a:solidFill>
            <a:srgbClr val="FFFFCC"/>
          </a:solidFill>
          <a:ln w="9525" algn="ctr">
            <a:solidFill>
              <a:schemeClr val="tx1"/>
            </a:solidFill>
            <a:miter lim="800000"/>
            <a:headEnd/>
            <a:tailEnd/>
          </a:ln>
        </p:spPr>
        <p:txBody>
          <a:bodyPr lIns="92309" tIns="46154" rIns="92309"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r>
              <a:rPr lang="en-US" altLang="en-US" sz="2000" b="0" dirty="0">
                <a:solidFill>
                  <a:schemeClr val="tx1"/>
                </a:solidFill>
              </a:rPr>
              <a:t>Select “Experience’ and then right-click.</a:t>
            </a:r>
          </a:p>
        </p:txBody>
      </p:sp>
    </p:spTree>
    <p:extLst>
      <p:ext uri="{BB962C8B-B14F-4D97-AF65-F5344CB8AC3E}">
        <p14:creationId xmlns:p14="http://schemas.microsoft.com/office/powerpoint/2010/main" val="38745192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US" altLang="en-US"/>
              <a:t>Course Agenda</a:t>
            </a:r>
          </a:p>
        </p:txBody>
      </p:sp>
      <p:sp>
        <p:nvSpPr>
          <p:cNvPr id="4099" name="Rectangle 3"/>
          <p:cNvSpPr>
            <a:spLocks noChangeArrowheads="1"/>
          </p:cNvSpPr>
          <p:nvPr/>
        </p:nvSpPr>
        <p:spPr bwMode="auto">
          <a:xfrm>
            <a:off x="485775" y="3635375"/>
            <a:ext cx="7999413" cy="2212975"/>
          </a:xfrm>
          <a:prstGeom prst="rect">
            <a:avLst/>
          </a:prstGeom>
          <a:gradFill rotWithShape="0">
            <a:gsLst>
              <a:gs pos="0">
                <a:srgbClr val="5E9EFF"/>
              </a:gs>
              <a:gs pos="39999">
                <a:srgbClr val="85C2FF"/>
              </a:gs>
              <a:gs pos="70000">
                <a:srgbClr val="C4D6EB"/>
              </a:gs>
              <a:gs pos="100000">
                <a:srgbClr val="FFEBFA"/>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1000" b="0">
              <a:solidFill>
                <a:schemeClr val="tx1"/>
              </a:solidFill>
            </a:endParaRPr>
          </a:p>
        </p:txBody>
      </p:sp>
      <p:sp>
        <p:nvSpPr>
          <p:cNvPr id="4100" name="Rectangle 4"/>
          <p:cNvSpPr>
            <a:spLocks noChangeArrowheads="1"/>
          </p:cNvSpPr>
          <p:nvPr/>
        </p:nvSpPr>
        <p:spPr bwMode="auto">
          <a:xfrm>
            <a:off x="228600" y="1295400"/>
            <a:ext cx="8763000" cy="4978400"/>
          </a:xfrm>
          <a:prstGeom prst="rect">
            <a:avLst/>
          </a:prstGeom>
          <a:gradFill rotWithShape="0">
            <a:gsLst>
              <a:gs pos="0">
                <a:srgbClr val="5E9EFF"/>
              </a:gs>
              <a:gs pos="39999">
                <a:srgbClr val="85C2FF"/>
              </a:gs>
              <a:gs pos="70000">
                <a:srgbClr val="C4D6EB"/>
              </a:gs>
              <a:gs pos="100000">
                <a:srgbClr val="FFEBFA"/>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1000" b="0">
              <a:solidFill>
                <a:schemeClr val="tx1"/>
              </a:solidFill>
            </a:endParaRPr>
          </a:p>
        </p:txBody>
      </p:sp>
      <p:sp>
        <p:nvSpPr>
          <p:cNvPr id="4101" name="Rectangle 5"/>
          <p:cNvSpPr>
            <a:spLocks noChangeArrowheads="1"/>
          </p:cNvSpPr>
          <p:nvPr/>
        </p:nvSpPr>
        <p:spPr bwMode="auto">
          <a:xfrm>
            <a:off x="404813" y="1403350"/>
            <a:ext cx="817562"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4048" tIns="22255" rIns="54048" bIns="22255">
            <a:spAutoFit/>
          </a:bodyPr>
          <a:lstStyle>
            <a:lvl1pPr defTabSz="785813"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785813"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785813"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785813"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785813"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785813"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785813"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785813"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785813"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a:lnSpc>
                <a:spcPct val="87000"/>
              </a:lnSpc>
              <a:spcBef>
                <a:spcPct val="0"/>
              </a:spcBef>
            </a:pPr>
            <a:r>
              <a:rPr lang="en-US" altLang="en-US" sz="2100">
                <a:solidFill>
                  <a:schemeClr val="tx1"/>
                </a:solidFill>
              </a:rPr>
              <a:t>Day 1</a:t>
            </a:r>
          </a:p>
        </p:txBody>
      </p:sp>
      <p:sp>
        <p:nvSpPr>
          <p:cNvPr id="4102" name="Rectangle 6"/>
          <p:cNvSpPr>
            <a:spLocks noChangeArrowheads="1"/>
          </p:cNvSpPr>
          <p:nvPr/>
        </p:nvSpPr>
        <p:spPr bwMode="auto">
          <a:xfrm>
            <a:off x="2990850" y="1801813"/>
            <a:ext cx="1898650" cy="509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4048" tIns="22255" rIns="54048" bIns="22255">
            <a:spAutoFit/>
          </a:bodyPr>
          <a:lstStyle>
            <a:lvl1pPr defTabSz="785813"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785813"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785813"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785813"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785813"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785813"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785813"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785813"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785813"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a:lnSpc>
                <a:spcPct val="85000"/>
              </a:lnSpc>
              <a:spcBef>
                <a:spcPct val="0"/>
              </a:spcBef>
            </a:pPr>
            <a:endParaRPr lang="en-US" altLang="en-US">
              <a:solidFill>
                <a:schemeClr val="tx1"/>
              </a:solidFill>
            </a:endParaRPr>
          </a:p>
          <a:p>
            <a:pPr algn="l">
              <a:lnSpc>
                <a:spcPct val="85000"/>
              </a:lnSpc>
              <a:spcBef>
                <a:spcPct val="0"/>
              </a:spcBef>
            </a:pPr>
            <a:endParaRPr lang="en-US" altLang="en-US">
              <a:solidFill>
                <a:schemeClr val="tx1"/>
              </a:solidFill>
            </a:endParaRPr>
          </a:p>
        </p:txBody>
      </p:sp>
      <p:sp>
        <p:nvSpPr>
          <p:cNvPr id="4103" name="Rectangle 7"/>
          <p:cNvSpPr>
            <a:spLocks noChangeArrowheads="1"/>
          </p:cNvSpPr>
          <p:nvPr/>
        </p:nvSpPr>
        <p:spPr bwMode="auto">
          <a:xfrm>
            <a:off x="3816350" y="1398588"/>
            <a:ext cx="1173163"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4048" tIns="22255" rIns="54048" bIns="22255">
            <a:spAutoFit/>
          </a:bodyPr>
          <a:lstStyle>
            <a:lvl1pPr defTabSz="785813"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785813"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785813"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785813"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785813"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785813"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785813"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785813"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785813"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a:lnSpc>
                <a:spcPct val="87000"/>
              </a:lnSpc>
              <a:spcBef>
                <a:spcPct val="0"/>
              </a:spcBef>
            </a:pPr>
            <a:r>
              <a:rPr lang="en-US" altLang="en-US" sz="2100">
                <a:solidFill>
                  <a:schemeClr val="tx1"/>
                </a:solidFill>
              </a:rPr>
              <a:t>Day 3</a:t>
            </a:r>
          </a:p>
        </p:txBody>
      </p:sp>
      <p:sp>
        <p:nvSpPr>
          <p:cNvPr id="4104" name="Rectangle 8"/>
          <p:cNvSpPr>
            <a:spLocks noChangeArrowheads="1"/>
          </p:cNvSpPr>
          <p:nvPr/>
        </p:nvSpPr>
        <p:spPr bwMode="auto">
          <a:xfrm>
            <a:off x="2135188" y="1403350"/>
            <a:ext cx="1154112"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4048" tIns="22255" rIns="54048" bIns="22255">
            <a:spAutoFit/>
          </a:bodyPr>
          <a:lstStyle>
            <a:lvl1pPr defTabSz="785813"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785813"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785813"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785813"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785813"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785813"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785813"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785813"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785813"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a:lnSpc>
                <a:spcPct val="87000"/>
              </a:lnSpc>
              <a:spcBef>
                <a:spcPct val="0"/>
              </a:spcBef>
            </a:pPr>
            <a:r>
              <a:rPr lang="en-US" altLang="en-US" sz="2100">
                <a:solidFill>
                  <a:schemeClr val="tx1"/>
                </a:solidFill>
              </a:rPr>
              <a:t>Day 2</a:t>
            </a:r>
          </a:p>
        </p:txBody>
      </p:sp>
      <p:sp>
        <p:nvSpPr>
          <p:cNvPr id="4105" name="Line 9"/>
          <p:cNvSpPr>
            <a:spLocks noChangeShapeType="1"/>
          </p:cNvSpPr>
          <p:nvPr/>
        </p:nvSpPr>
        <p:spPr bwMode="auto">
          <a:xfrm flipV="1">
            <a:off x="228600" y="1752600"/>
            <a:ext cx="8763000" cy="0"/>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106" name="Line 10"/>
          <p:cNvSpPr>
            <a:spLocks noChangeShapeType="1"/>
          </p:cNvSpPr>
          <p:nvPr/>
        </p:nvSpPr>
        <p:spPr bwMode="auto">
          <a:xfrm flipH="1">
            <a:off x="1828800" y="1295400"/>
            <a:ext cx="7938" cy="4806950"/>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107" name="Rectangle 11"/>
          <p:cNvSpPr>
            <a:spLocks noChangeArrowheads="1"/>
          </p:cNvSpPr>
          <p:nvPr/>
        </p:nvSpPr>
        <p:spPr bwMode="auto">
          <a:xfrm>
            <a:off x="5627688" y="1400175"/>
            <a:ext cx="1290637"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4048" tIns="22255" rIns="54048" bIns="22255">
            <a:spAutoFit/>
          </a:bodyPr>
          <a:lstStyle>
            <a:lvl1pPr defTabSz="785813"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785813"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785813"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785813"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785813"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785813"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785813"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785813"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785813"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a:lnSpc>
                <a:spcPct val="87000"/>
              </a:lnSpc>
              <a:spcBef>
                <a:spcPct val="0"/>
              </a:spcBef>
            </a:pPr>
            <a:r>
              <a:rPr lang="en-US" altLang="en-US" sz="2100">
                <a:solidFill>
                  <a:schemeClr val="tx1"/>
                </a:solidFill>
              </a:rPr>
              <a:t>Day 4</a:t>
            </a:r>
          </a:p>
        </p:txBody>
      </p:sp>
      <p:sp>
        <p:nvSpPr>
          <p:cNvPr id="4108" name="Text Box 12"/>
          <p:cNvSpPr txBox="1">
            <a:spLocks noChangeArrowheads="1"/>
          </p:cNvSpPr>
          <p:nvPr/>
        </p:nvSpPr>
        <p:spPr bwMode="auto">
          <a:xfrm>
            <a:off x="304800" y="1814513"/>
            <a:ext cx="1800225" cy="3954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lIns="91566" tIns="45782" rIns="91566" bIns="45782">
            <a:spAutoFit/>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a:lnSpc>
                <a:spcPct val="85000"/>
              </a:lnSpc>
            </a:pPr>
            <a:r>
              <a:rPr lang="en-US" altLang="en-US">
                <a:solidFill>
                  <a:schemeClr val="tx1"/>
                </a:solidFill>
              </a:rPr>
              <a:t>Introduction</a:t>
            </a:r>
          </a:p>
          <a:p>
            <a:pPr algn="l">
              <a:lnSpc>
                <a:spcPct val="85000"/>
              </a:lnSpc>
            </a:pPr>
            <a:r>
              <a:rPr lang="en-US" altLang="en-US">
                <a:solidFill>
                  <a:schemeClr val="tx1"/>
                </a:solidFill>
              </a:rPr>
              <a:t>Voice of the Customer</a:t>
            </a:r>
          </a:p>
          <a:p>
            <a:pPr algn="l">
              <a:lnSpc>
                <a:spcPct val="85000"/>
              </a:lnSpc>
            </a:pPr>
            <a:r>
              <a:rPr lang="en-US" altLang="en-US">
                <a:solidFill>
                  <a:schemeClr val="tx1"/>
                </a:solidFill>
              </a:rPr>
              <a:t>KJ Analysis</a:t>
            </a:r>
          </a:p>
          <a:p>
            <a:pPr algn="l">
              <a:lnSpc>
                <a:spcPct val="85000"/>
              </a:lnSpc>
            </a:pPr>
            <a:r>
              <a:rPr lang="en-US" altLang="en-US">
                <a:solidFill>
                  <a:schemeClr val="tx1"/>
                </a:solidFill>
              </a:rPr>
              <a:t>User Stories and Use Cases</a:t>
            </a:r>
          </a:p>
          <a:p>
            <a:pPr algn="l">
              <a:lnSpc>
                <a:spcPct val="85000"/>
              </a:lnSpc>
            </a:pPr>
            <a:r>
              <a:rPr lang="en-US" altLang="en-US">
                <a:solidFill>
                  <a:schemeClr val="tx1"/>
                </a:solidFill>
              </a:rPr>
              <a:t>Analytic Hierarchy Process</a:t>
            </a:r>
          </a:p>
          <a:p>
            <a:pPr algn="l">
              <a:lnSpc>
                <a:spcPct val="85000"/>
              </a:lnSpc>
            </a:pPr>
            <a:r>
              <a:rPr lang="en-US" altLang="en-US">
                <a:solidFill>
                  <a:schemeClr val="tx1"/>
                </a:solidFill>
              </a:rPr>
              <a:t>KANO Analysis</a:t>
            </a:r>
          </a:p>
          <a:p>
            <a:pPr algn="l">
              <a:lnSpc>
                <a:spcPct val="85000"/>
              </a:lnSpc>
            </a:pPr>
            <a:r>
              <a:rPr lang="en-US" altLang="en-US">
                <a:solidFill>
                  <a:schemeClr val="tx1"/>
                </a:solidFill>
              </a:rPr>
              <a:t>Y-x trees</a:t>
            </a:r>
          </a:p>
        </p:txBody>
      </p:sp>
      <p:sp>
        <p:nvSpPr>
          <p:cNvPr id="4109" name="Text Box 13"/>
          <p:cNvSpPr txBox="1">
            <a:spLocks noChangeArrowheads="1"/>
          </p:cNvSpPr>
          <p:nvPr/>
        </p:nvSpPr>
        <p:spPr bwMode="auto">
          <a:xfrm>
            <a:off x="1905000" y="1830388"/>
            <a:ext cx="1844675" cy="4281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lIns="91566" tIns="45782" rIns="91566" bIns="45782">
            <a:spAutoFit/>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a:lnSpc>
                <a:spcPct val="85000"/>
              </a:lnSpc>
            </a:pPr>
            <a:r>
              <a:rPr lang="en-US" altLang="en-US">
                <a:solidFill>
                  <a:schemeClr val="tx1"/>
                </a:solidFill>
              </a:rPr>
              <a:t>QFD</a:t>
            </a:r>
          </a:p>
          <a:p>
            <a:pPr algn="l">
              <a:lnSpc>
                <a:spcPct val="85000"/>
              </a:lnSpc>
            </a:pPr>
            <a:r>
              <a:rPr lang="en-US" altLang="en-US">
                <a:solidFill>
                  <a:schemeClr val="tx1"/>
                </a:solidFill>
              </a:rPr>
              <a:t>Requirements and Features</a:t>
            </a:r>
          </a:p>
          <a:p>
            <a:pPr algn="l">
              <a:lnSpc>
                <a:spcPct val="85000"/>
              </a:lnSpc>
            </a:pPr>
            <a:r>
              <a:rPr lang="en-US" altLang="en-US">
                <a:solidFill>
                  <a:schemeClr val="tx1"/>
                </a:solidFill>
              </a:rPr>
              <a:t>Process Capability Revisited</a:t>
            </a:r>
          </a:p>
          <a:p>
            <a:pPr algn="l">
              <a:lnSpc>
                <a:spcPct val="85000"/>
              </a:lnSpc>
            </a:pPr>
            <a:r>
              <a:rPr lang="en-US" altLang="en-US" sz="1600">
                <a:solidFill>
                  <a:schemeClr val="tx1"/>
                </a:solidFill>
              </a:rPr>
              <a:t>(Chi-Square,  Logistic Regression, Dummy Variable Regression)</a:t>
            </a:r>
          </a:p>
          <a:p>
            <a:pPr algn="l">
              <a:lnSpc>
                <a:spcPct val="85000"/>
              </a:lnSpc>
            </a:pPr>
            <a:r>
              <a:rPr lang="en-US" altLang="en-US">
                <a:solidFill>
                  <a:schemeClr val="tx1"/>
                </a:solidFill>
              </a:rPr>
              <a:t>Process Optimization </a:t>
            </a:r>
          </a:p>
          <a:p>
            <a:pPr algn="l">
              <a:lnSpc>
                <a:spcPct val="85000"/>
              </a:lnSpc>
            </a:pPr>
            <a:r>
              <a:rPr lang="en-US" altLang="en-US" sz="1600">
                <a:solidFill>
                  <a:schemeClr val="tx1"/>
                </a:solidFill>
              </a:rPr>
              <a:t>(Monte Carlo simulation and optimization)</a:t>
            </a:r>
          </a:p>
        </p:txBody>
      </p:sp>
      <p:sp>
        <p:nvSpPr>
          <p:cNvPr id="4110" name="Text Box 14"/>
          <p:cNvSpPr txBox="1">
            <a:spLocks noChangeArrowheads="1"/>
          </p:cNvSpPr>
          <p:nvPr/>
        </p:nvSpPr>
        <p:spPr bwMode="auto">
          <a:xfrm>
            <a:off x="3657600" y="1885950"/>
            <a:ext cx="1804988" cy="1512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lIns="91566" tIns="45782" rIns="91566" bIns="45782">
            <a:spAutoFit/>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a:lnSpc>
                <a:spcPct val="85000"/>
              </a:lnSpc>
            </a:pPr>
            <a:r>
              <a:rPr lang="en-US" altLang="en-US">
                <a:solidFill>
                  <a:schemeClr val="tx1"/>
                </a:solidFill>
              </a:rPr>
              <a:t>Process Optimization </a:t>
            </a:r>
          </a:p>
          <a:p>
            <a:pPr algn="l">
              <a:lnSpc>
                <a:spcPct val="85000"/>
              </a:lnSpc>
            </a:pPr>
            <a:r>
              <a:rPr lang="en-US" altLang="en-US" sz="1600">
                <a:solidFill>
                  <a:schemeClr val="tx1"/>
                </a:solidFill>
              </a:rPr>
              <a:t>(Discrete Event Process Modeling &amp; Simulation)</a:t>
            </a:r>
          </a:p>
        </p:txBody>
      </p:sp>
      <p:sp>
        <p:nvSpPr>
          <p:cNvPr id="4111" name="Text Box 15"/>
          <p:cNvSpPr txBox="1">
            <a:spLocks noChangeArrowheads="1"/>
          </p:cNvSpPr>
          <p:nvPr/>
        </p:nvSpPr>
        <p:spPr bwMode="auto">
          <a:xfrm>
            <a:off x="5486400" y="1812925"/>
            <a:ext cx="1768475" cy="218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lIns="91566" tIns="45782" rIns="91566" bIns="45782">
            <a:spAutoFit/>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a:lnSpc>
                <a:spcPct val="85000"/>
              </a:lnSpc>
            </a:pPr>
            <a:r>
              <a:rPr lang="en-US" altLang="en-US">
                <a:solidFill>
                  <a:schemeClr val="tx1"/>
                </a:solidFill>
              </a:rPr>
              <a:t>Robust and Optimized Product Design </a:t>
            </a:r>
          </a:p>
          <a:p>
            <a:pPr algn="l">
              <a:lnSpc>
                <a:spcPct val="85000"/>
              </a:lnSpc>
            </a:pPr>
            <a:r>
              <a:rPr lang="en-US" altLang="en-US" sz="1600">
                <a:solidFill>
                  <a:schemeClr val="tx1"/>
                </a:solidFill>
              </a:rPr>
              <a:t>(Design of Experiments &amp; Response Surface Methodology)</a:t>
            </a:r>
          </a:p>
        </p:txBody>
      </p:sp>
      <p:sp>
        <p:nvSpPr>
          <p:cNvPr id="4112" name="Line 16"/>
          <p:cNvSpPr>
            <a:spLocks noChangeShapeType="1"/>
          </p:cNvSpPr>
          <p:nvPr/>
        </p:nvSpPr>
        <p:spPr bwMode="auto">
          <a:xfrm flipH="1">
            <a:off x="3657600" y="1300163"/>
            <a:ext cx="6350" cy="4806950"/>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113" name="Line 17"/>
          <p:cNvSpPr>
            <a:spLocks noChangeShapeType="1"/>
          </p:cNvSpPr>
          <p:nvPr/>
        </p:nvSpPr>
        <p:spPr bwMode="auto">
          <a:xfrm flipH="1">
            <a:off x="5410200" y="1300163"/>
            <a:ext cx="7938" cy="4806950"/>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114" name="Line 18"/>
          <p:cNvSpPr>
            <a:spLocks noChangeShapeType="1"/>
          </p:cNvSpPr>
          <p:nvPr/>
        </p:nvSpPr>
        <p:spPr bwMode="auto">
          <a:xfrm flipH="1">
            <a:off x="7162800" y="1295400"/>
            <a:ext cx="7938" cy="4806950"/>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115" name="Rectangle 19"/>
          <p:cNvSpPr>
            <a:spLocks noChangeArrowheads="1"/>
          </p:cNvSpPr>
          <p:nvPr/>
        </p:nvSpPr>
        <p:spPr bwMode="auto">
          <a:xfrm>
            <a:off x="7364413" y="1371600"/>
            <a:ext cx="1290637"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4048" tIns="22255" rIns="54048" bIns="22255">
            <a:spAutoFit/>
          </a:bodyPr>
          <a:lstStyle>
            <a:lvl1pPr defTabSz="785813"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785813"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785813"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785813"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785813"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785813"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785813"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785813"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785813"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a:lnSpc>
                <a:spcPct val="87000"/>
              </a:lnSpc>
              <a:spcBef>
                <a:spcPct val="0"/>
              </a:spcBef>
            </a:pPr>
            <a:r>
              <a:rPr lang="en-US" altLang="en-US" sz="2100">
                <a:solidFill>
                  <a:schemeClr val="tx1"/>
                </a:solidFill>
              </a:rPr>
              <a:t>Day 5</a:t>
            </a:r>
          </a:p>
        </p:txBody>
      </p:sp>
      <p:sp>
        <p:nvSpPr>
          <p:cNvPr id="4116" name="Text Box 20"/>
          <p:cNvSpPr txBox="1">
            <a:spLocks noChangeArrowheads="1"/>
          </p:cNvSpPr>
          <p:nvPr/>
        </p:nvSpPr>
        <p:spPr bwMode="auto">
          <a:xfrm>
            <a:off x="7223125" y="1784350"/>
            <a:ext cx="1768475" cy="139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lIns="91566" tIns="45782" rIns="91566" bIns="45782">
            <a:spAutoFit/>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a:lnSpc>
                <a:spcPct val="85000"/>
              </a:lnSpc>
            </a:pPr>
            <a:r>
              <a:rPr lang="en-US" altLang="en-US">
                <a:solidFill>
                  <a:schemeClr val="tx1"/>
                </a:solidFill>
              </a:rPr>
              <a:t>Software Reliability Growth Test and Modeling</a:t>
            </a:r>
          </a:p>
          <a:p>
            <a:pPr algn="l">
              <a:lnSpc>
                <a:spcPct val="85000"/>
              </a:lnSpc>
            </a:pPr>
            <a:r>
              <a:rPr lang="en-US" altLang="en-US">
                <a:solidFill>
                  <a:schemeClr val="tx1"/>
                </a:solidFill>
              </a:rPr>
              <a:t>Wrap-up</a:t>
            </a:r>
          </a:p>
        </p:txBody>
      </p:sp>
      <p:sp>
        <p:nvSpPr>
          <p:cNvPr id="4117" name="Oval 21"/>
          <p:cNvSpPr>
            <a:spLocks noChangeArrowheads="1"/>
          </p:cNvSpPr>
          <p:nvPr/>
        </p:nvSpPr>
        <p:spPr bwMode="auto">
          <a:xfrm>
            <a:off x="1600200" y="2590800"/>
            <a:ext cx="2209800" cy="2362200"/>
          </a:xfrm>
          <a:prstGeom prst="ellipse">
            <a:avLst/>
          </a:prstGeom>
          <a:noFill/>
          <a:ln w="25400">
            <a:solidFill>
              <a:srgbClr val="8000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1371600" y="1439562"/>
            <a:ext cx="5715000" cy="5029622"/>
          </a:xfrm>
          <a:prstGeom prst="rect">
            <a:avLst/>
          </a:prstGeom>
        </p:spPr>
      </p:pic>
      <p:sp>
        <p:nvSpPr>
          <p:cNvPr id="35843" name="Text Box 3"/>
          <p:cNvSpPr txBox="1">
            <a:spLocks noChangeArrowheads="1"/>
          </p:cNvSpPr>
          <p:nvPr/>
        </p:nvSpPr>
        <p:spPr bwMode="auto">
          <a:xfrm>
            <a:off x="228600" y="482600"/>
            <a:ext cx="5913438"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92309" tIns="46154" rIns="92309"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r>
              <a:rPr lang="en-US" altLang="en-US" sz="2800" dirty="0">
                <a:solidFill>
                  <a:schemeClr val="tx1"/>
                </a:solidFill>
              </a:rPr>
              <a:t>Customize the Output</a:t>
            </a:r>
          </a:p>
        </p:txBody>
      </p:sp>
      <p:sp>
        <p:nvSpPr>
          <p:cNvPr id="35844" name="AutoShape 4"/>
          <p:cNvSpPr>
            <a:spLocks noChangeArrowheads="1"/>
          </p:cNvSpPr>
          <p:nvPr/>
        </p:nvSpPr>
        <p:spPr bwMode="auto">
          <a:xfrm>
            <a:off x="5715000" y="1920937"/>
            <a:ext cx="2286000" cy="784163"/>
          </a:xfrm>
          <a:prstGeom prst="wedgeRoundRectCallout">
            <a:avLst>
              <a:gd name="adj1" fmla="val -27103"/>
              <a:gd name="adj2" fmla="val 92016"/>
              <a:gd name="adj3" fmla="val 16667"/>
            </a:avLst>
          </a:prstGeom>
          <a:solidFill>
            <a:srgbClr val="FFFFCC"/>
          </a:solidFill>
          <a:ln w="9525" algn="ctr">
            <a:solidFill>
              <a:schemeClr val="tx1"/>
            </a:solidFill>
            <a:miter lim="800000"/>
            <a:headEnd/>
            <a:tailEnd/>
          </a:ln>
        </p:spPr>
        <p:txBody>
          <a:bodyPr wrap="square" lIns="92309" tIns="46154" rIns="92309"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r>
              <a:rPr lang="en-US" altLang="en-US" sz="2000" b="0" dirty="0">
                <a:solidFill>
                  <a:schemeClr val="tx1"/>
                </a:solidFill>
              </a:rPr>
              <a:t>Arrange entries in the desired order</a:t>
            </a:r>
          </a:p>
        </p:txBody>
      </p:sp>
      <p:sp>
        <p:nvSpPr>
          <p:cNvPr id="35845" name="Oval 5"/>
          <p:cNvSpPr>
            <a:spLocks noChangeArrowheads="1"/>
          </p:cNvSpPr>
          <p:nvPr/>
        </p:nvSpPr>
        <p:spPr bwMode="auto">
          <a:xfrm>
            <a:off x="990600" y="2438400"/>
            <a:ext cx="2590800" cy="533400"/>
          </a:xfrm>
          <a:prstGeom prst="ellipse">
            <a:avLst/>
          </a:prstGeom>
          <a:noFill/>
          <a:ln w="190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lIns="92309" tIns="228600" rIns="92309" bIns="228600" anchor="ctr">
            <a:spAutoFit/>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8" name="Oval 5"/>
          <p:cNvSpPr>
            <a:spLocks noChangeArrowheads="1"/>
          </p:cNvSpPr>
          <p:nvPr/>
        </p:nvSpPr>
        <p:spPr bwMode="auto">
          <a:xfrm>
            <a:off x="4343400" y="5943600"/>
            <a:ext cx="1257300" cy="610022"/>
          </a:xfrm>
          <a:prstGeom prst="ellipse">
            <a:avLst/>
          </a:prstGeom>
          <a:noFill/>
          <a:ln w="190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square" lIns="92309" tIns="228600" rIns="92309" bIns="228600" anchor="ctr">
            <a:spAutoFit/>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9" name="AutoShape 4"/>
          <p:cNvSpPr>
            <a:spLocks noChangeArrowheads="1"/>
          </p:cNvSpPr>
          <p:nvPr/>
        </p:nvSpPr>
        <p:spPr bwMode="auto">
          <a:xfrm>
            <a:off x="7239000" y="3505200"/>
            <a:ext cx="1752600" cy="2108716"/>
          </a:xfrm>
          <a:prstGeom prst="wedgeRoundRectCallout">
            <a:avLst>
              <a:gd name="adj1" fmla="val -21463"/>
              <a:gd name="adj2" fmla="val 49286"/>
              <a:gd name="adj3" fmla="val 16667"/>
            </a:avLst>
          </a:prstGeom>
          <a:solidFill>
            <a:srgbClr val="FFFFCC"/>
          </a:solidFill>
          <a:ln w="9525" algn="ctr">
            <a:solidFill>
              <a:schemeClr val="tx1"/>
            </a:solidFill>
            <a:miter lim="800000"/>
            <a:headEnd/>
            <a:tailEnd/>
          </a:ln>
        </p:spPr>
        <p:txBody>
          <a:bodyPr wrap="square" lIns="92309" tIns="46154" rIns="92309"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r>
              <a:rPr lang="en-US" altLang="en-US" sz="2000" b="0" dirty="0">
                <a:solidFill>
                  <a:schemeClr val="tx1"/>
                </a:solidFill>
              </a:rPr>
              <a:t>Note: The specified Value Order will apply to all future outputs.</a:t>
            </a:r>
          </a:p>
        </p:txBody>
      </p:sp>
    </p:spTree>
    <p:extLst>
      <p:ext uri="{BB962C8B-B14F-4D97-AF65-F5344CB8AC3E}">
        <p14:creationId xmlns:p14="http://schemas.microsoft.com/office/powerpoint/2010/main" val="83937556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993972" y="1447800"/>
            <a:ext cx="7315748" cy="4800600"/>
          </a:xfrm>
          <a:prstGeom prst="rect">
            <a:avLst/>
          </a:prstGeom>
        </p:spPr>
      </p:pic>
      <p:sp>
        <p:nvSpPr>
          <p:cNvPr id="37890" name="Text Box 5"/>
          <p:cNvSpPr txBox="1">
            <a:spLocks noChangeArrowheads="1"/>
          </p:cNvSpPr>
          <p:nvPr/>
        </p:nvSpPr>
        <p:spPr bwMode="auto">
          <a:xfrm>
            <a:off x="228600" y="457200"/>
            <a:ext cx="565467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309" tIns="46154" rIns="92309"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r>
              <a:rPr lang="en-US" altLang="en-US" sz="2800">
                <a:solidFill>
                  <a:schemeClr val="tx1"/>
                </a:solidFill>
              </a:rPr>
              <a:t>Contingency Table – Example</a:t>
            </a:r>
          </a:p>
        </p:txBody>
      </p:sp>
      <p:sp>
        <p:nvSpPr>
          <p:cNvPr id="37892" name="Oval 6"/>
          <p:cNvSpPr>
            <a:spLocks noChangeArrowheads="1"/>
          </p:cNvSpPr>
          <p:nvPr/>
        </p:nvSpPr>
        <p:spPr bwMode="auto">
          <a:xfrm>
            <a:off x="3124200" y="5029200"/>
            <a:ext cx="3429000" cy="457200"/>
          </a:xfrm>
          <a:prstGeom prst="ellipse">
            <a:avLst/>
          </a:prstGeom>
          <a:noFill/>
          <a:ln w="190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square" lIns="92309" tIns="228600" rIns="92309" bIns="228600" anchor="ctr">
            <a:spAutoFit/>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6" name="AutoShape 4"/>
          <p:cNvSpPr>
            <a:spLocks noChangeArrowheads="1"/>
          </p:cNvSpPr>
          <p:nvPr/>
        </p:nvSpPr>
        <p:spPr bwMode="auto">
          <a:xfrm>
            <a:off x="3810000" y="2743200"/>
            <a:ext cx="2971800" cy="1124682"/>
          </a:xfrm>
          <a:prstGeom prst="wedgeRoundRectCallout">
            <a:avLst>
              <a:gd name="adj1" fmla="val -22113"/>
              <a:gd name="adj2" fmla="val 49533"/>
              <a:gd name="adj3" fmla="val 16667"/>
            </a:avLst>
          </a:prstGeom>
          <a:solidFill>
            <a:srgbClr val="FFFFCC"/>
          </a:solidFill>
          <a:ln w="9525" algn="ctr">
            <a:solidFill>
              <a:schemeClr val="tx1"/>
            </a:solidFill>
            <a:miter lim="800000"/>
            <a:headEnd/>
            <a:tailEnd/>
          </a:ln>
        </p:spPr>
        <p:txBody>
          <a:bodyPr wrap="square" lIns="92309" tIns="46154" rIns="92309"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r>
              <a:rPr lang="en-US" altLang="en-US" sz="2000" b="0" dirty="0">
                <a:solidFill>
                  <a:schemeClr val="tx1"/>
                </a:solidFill>
              </a:rPr>
              <a:t>Select Stat &gt;Tables &gt;Cross Tabulation and Chi-Square</a:t>
            </a:r>
          </a:p>
        </p:txBody>
      </p:sp>
    </p:spTree>
    <p:extLst>
      <p:ext uri="{BB962C8B-B14F-4D97-AF65-F5344CB8AC3E}">
        <p14:creationId xmlns:p14="http://schemas.microsoft.com/office/powerpoint/2010/main" val="382145827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1524000" y="1352369"/>
            <a:ext cx="5257800" cy="5356077"/>
          </a:xfrm>
          <a:prstGeom prst="rect">
            <a:avLst/>
          </a:prstGeom>
        </p:spPr>
      </p:pic>
      <p:sp>
        <p:nvSpPr>
          <p:cNvPr id="38914" name="AutoShape 3"/>
          <p:cNvSpPr>
            <a:spLocks noChangeArrowheads="1"/>
          </p:cNvSpPr>
          <p:nvPr/>
        </p:nvSpPr>
        <p:spPr bwMode="auto">
          <a:xfrm>
            <a:off x="5715000" y="685800"/>
            <a:ext cx="3124200" cy="2286000"/>
          </a:xfrm>
          <a:prstGeom prst="wedgeRoundRectCallout">
            <a:avLst>
              <a:gd name="adj1" fmla="val -43750"/>
              <a:gd name="adj2" fmla="val 70000"/>
              <a:gd name="adj3" fmla="val 16667"/>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309" tIns="46154" rIns="92309" bIns="46154"/>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1000" b="0">
              <a:solidFill>
                <a:schemeClr val="tx1"/>
              </a:solidFill>
            </a:endParaRPr>
          </a:p>
        </p:txBody>
      </p:sp>
      <p:sp>
        <p:nvSpPr>
          <p:cNvPr id="38916" name="Text Box 8"/>
          <p:cNvSpPr txBox="1">
            <a:spLocks noChangeArrowheads="1"/>
          </p:cNvSpPr>
          <p:nvPr/>
        </p:nvSpPr>
        <p:spPr bwMode="auto">
          <a:xfrm>
            <a:off x="3184525" y="439738"/>
            <a:ext cx="18415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309" tIns="46154" rIns="92309"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1000" b="0">
              <a:solidFill>
                <a:schemeClr val="tx1"/>
              </a:solidFill>
            </a:endParaRPr>
          </a:p>
        </p:txBody>
      </p:sp>
      <p:sp>
        <p:nvSpPr>
          <p:cNvPr id="38917" name="Text Box 12"/>
          <p:cNvSpPr txBox="1">
            <a:spLocks noChangeArrowheads="1"/>
          </p:cNvSpPr>
          <p:nvPr/>
        </p:nvSpPr>
        <p:spPr bwMode="auto">
          <a:xfrm>
            <a:off x="228600" y="457200"/>
            <a:ext cx="565467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309" tIns="46154" rIns="92309"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r>
              <a:rPr lang="en-US" altLang="en-US" sz="2800">
                <a:solidFill>
                  <a:schemeClr val="tx1"/>
                </a:solidFill>
              </a:rPr>
              <a:t>Contingency Table – Example</a:t>
            </a:r>
          </a:p>
        </p:txBody>
      </p:sp>
      <p:sp>
        <p:nvSpPr>
          <p:cNvPr id="38918" name="Oval 11"/>
          <p:cNvSpPr>
            <a:spLocks noChangeArrowheads="1"/>
          </p:cNvSpPr>
          <p:nvPr/>
        </p:nvSpPr>
        <p:spPr bwMode="auto">
          <a:xfrm>
            <a:off x="3084769" y="4360800"/>
            <a:ext cx="1144588" cy="533400"/>
          </a:xfrm>
          <a:prstGeom prst="ellipse">
            <a:avLst/>
          </a:prstGeom>
          <a:noFill/>
          <a:ln w="190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lIns="92309" tIns="228600" rIns="92309" bIns="228600" anchor="ct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8" name="Oval 11"/>
          <p:cNvSpPr>
            <a:spLocks noChangeArrowheads="1"/>
          </p:cNvSpPr>
          <p:nvPr/>
        </p:nvSpPr>
        <p:spPr bwMode="auto">
          <a:xfrm>
            <a:off x="3421749" y="5715000"/>
            <a:ext cx="1144588" cy="533400"/>
          </a:xfrm>
          <a:prstGeom prst="ellipse">
            <a:avLst/>
          </a:prstGeom>
          <a:noFill/>
          <a:ln w="190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lIns="92309" tIns="228600" rIns="92309" bIns="228600" anchor="ct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9" name="AutoShape 4"/>
          <p:cNvSpPr>
            <a:spLocks noChangeArrowheads="1"/>
          </p:cNvSpPr>
          <p:nvPr/>
        </p:nvSpPr>
        <p:spPr bwMode="auto">
          <a:xfrm>
            <a:off x="4724400" y="3429000"/>
            <a:ext cx="2971800" cy="1465200"/>
          </a:xfrm>
          <a:prstGeom prst="wedgeRoundRectCallout">
            <a:avLst>
              <a:gd name="adj1" fmla="val -26825"/>
              <a:gd name="adj2" fmla="val -85239"/>
              <a:gd name="adj3" fmla="val 16667"/>
            </a:avLst>
          </a:prstGeom>
          <a:solidFill>
            <a:srgbClr val="FFFFCC"/>
          </a:solidFill>
          <a:ln w="9525" algn="ctr">
            <a:solidFill>
              <a:schemeClr val="tx1"/>
            </a:solidFill>
            <a:miter lim="800000"/>
            <a:headEnd/>
            <a:tailEnd/>
          </a:ln>
        </p:spPr>
        <p:txBody>
          <a:bodyPr wrap="square" lIns="92309" tIns="46154" rIns="92309"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r>
              <a:rPr lang="en-US" altLang="en-US" sz="2000" b="0" dirty="0">
                <a:solidFill>
                  <a:schemeClr val="tx1"/>
                </a:solidFill>
              </a:rPr>
              <a:t>Select Experience for Rows and Ship-Risk for Columns, then click Chi-Square.</a:t>
            </a:r>
          </a:p>
        </p:txBody>
      </p:sp>
    </p:spTree>
    <p:extLst>
      <p:ext uri="{BB962C8B-B14F-4D97-AF65-F5344CB8AC3E}">
        <p14:creationId xmlns:p14="http://schemas.microsoft.com/office/powerpoint/2010/main" val="133045778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1678726" y="1447648"/>
            <a:ext cx="6069506" cy="5257952"/>
          </a:xfrm>
          <a:prstGeom prst="rect">
            <a:avLst/>
          </a:prstGeom>
        </p:spPr>
      </p:pic>
      <p:sp>
        <p:nvSpPr>
          <p:cNvPr id="38914" name="AutoShape 3"/>
          <p:cNvSpPr>
            <a:spLocks noChangeArrowheads="1"/>
          </p:cNvSpPr>
          <p:nvPr/>
        </p:nvSpPr>
        <p:spPr bwMode="auto">
          <a:xfrm>
            <a:off x="5715000" y="685800"/>
            <a:ext cx="3124200" cy="2286000"/>
          </a:xfrm>
          <a:prstGeom prst="wedgeRoundRectCallout">
            <a:avLst>
              <a:gd name="adj1" fmla="val -43750"/>
              <a:gd name="adj2" fmla="val 70000"/>
              <a:gd name="adj3" fmla="val 16667"/>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309" tIns="46154" rIns="92309" bIns="46154"/>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1000" b="0">
              <a:solidFill>
                <a:schemeClr val="tx1"/>
              </a:solidFill>
            </a:endParaRPr>
          </a:p>
        </p:txBody>
      </p:sp>
      <p:sp>
        <p:nvSpPr>
          <p:cNvPr id="38916" name="Text Box 8"/>
          <p:cNvSpPr txBox="1">
            <a:spLocks noChangeArrowheads="1"/>
          </p:cNvSpPr>
          <p:nvPr/>
        </p:nvSpPr>
        <p:spPr bwMode="auto">
          <a:xfrm>
            <a:off x="3184525" y="439738"/>
            <a:ext cx="18415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309" tIns="46154" rIns="92309"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1000" b="0">
              <a:solidFill>
                <a:schemeClr val="tx1"/>
              </a:solidFill>
            </a:endParaRPr>
          </a:p>
        </p:txBody>
      </p:sp>
      <p:sp>
        <p:nvSpPr>
          <p:cNvPr id="38917" name="Text Box 12"/>
          <p:cNvSpPr txBox="1">
            <a:spLocks noChangeArrowheads="1"/>
          </p:cNvSpPr>
          <p:nvPr/>
        </p:nvSpPr>
        <p:spPr bwMode="auto">
          <a:xfrm>
            <a:off x="228600" y="457200"/>
            <a:ext cx="565467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309" tIns="46154" rIns="92309"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r>
              <a:rPr lang="en-US" altLang="en-US" sz="2800" dirty="0">
                <a:solidFill>
                  <a:schemeClr val="tx1"/>
                </a:solidFill>
              </a:rPr>
              <a:t>Contingency Table – Example</a:t>
            </a:r>
          </a:p>
        </p:txBody>
      </p:sp>
      <p:sp>
        <p:nvSpPr>
          <p:cNvPr id="8" name="Oval 11"/>
          <p:cNvSpPr>
            <a:spLocks noChangeArrowheads="1"/>
          </p:cNvSpPr>
          <p:nvPr/>
        </p:nvSpPr>
        <p:spPr bwMode="auto">
          <a:xfrm>
            <a:off x="4876006" y="5943600"/>
            <a:ext cx="1144588" cy="533400"/>
          </a:xfrm>
          <a:prstGeom prst="ellipse">
            <a:avLst/>
          </a:prstGeom>
          <a:noFill/>
          <a:ln w="190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lIns="92309" tIns="228600" rIns="92309" bIns="228600" anchor="ct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9" name="AutoShape 4"/>
          <p:cNvSpPr>
            <a:spLocks noChangeArrowheads="1"/>
          </p:cNvSpPr>
          <p:nvPr/>
        </p:nvSpPr>
        <p:spPr bwMode="auto">
          <a:xfrm>
            <a:off x="3962400" y="3221313"/>
            <a:ext cx="2971800" cy="443644"/>
          </a:xfrm>
          <a:prstGeom prst="wedgeRoundRectCallout">
            <a:avLst>
              <a:gd name="adj1" fmla="val -60643"/>
              <a:gd name="adj2" fmla="val -25642"/>
              <a:gd name="adj3" fmla="val 16667"/>
            </a:avLst>
          </a:prstGeom>
          <a:solidFill>
            <a:srgbClr val="FFFFCC"/>
          </a:solidFill>
          <a:ln w="9525" algn="ctr">
            <a:solidFill>
              <a:schemeClr val="tx1"/>
            </a:solidFill>
            <a:miter lim="800000"/>
            <a:headEnd/>
            <a:tailEnd/>
          </a:ln>
        </p:spPr>
        <p:txBody>
          <a:bodyPr wrap="square" lIns="92309" tIns="46154" rIns="92309"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r>
              <a:rPr lang="en-US" altLang="en-US" sz="2000" b="0" dirty="0">
                <a:solidFill>
                  <a:schemeClr val="tx1"/>
                </a:solidFill>
              </a:rPr>
              <a:t>Select  Chi-Square test.</a:t>
            </a:r>
          </a:p>
        </p:txBody>
      </p:sp>
      <p:sp>
        <p:nvSpPr>
          <p:cNvPr id="12" name="AutoShape 4"/>
          <p:cNvSpPr>
            <a:spLocks noChangeArrowheads="1"/>
          </p:cNvSpPr>
          <p:nvPr/>
        </p:nvSpPr>
        <p:spPr bwMode="auto">
          <a:xfrm>
            <a:off x="4362450" y="4100040"/>
            <a:ext cx="2171700" cy="784163"/>
          </a:xfrm>
          <a:prstGeom prst="wedgeRoundRectCallout">
            <a:avLst>
              <a:gd name="adj1" fmla="val -58746"/>
              <a:gd name="adj2" fmla="val -27743"/>
              <a:gd name="adj3" fmla="val 16667"/>
            </a:avLst>
          </a:prstGeom>
          <a:solidFill>
            <a:srgbClr val="FFFFCC"/>
          </a:solidFill>
          <a:ln w="9525" algn="ctr">
            <a:solidFill>
              <a:schemeClr val="tx1"/>
            </a:solidFill>
            <a:miter lim="800000"/>
            <a:headEnd/>
            <a:tailEnd/>
          </a:ln>
        </p:spPr>
        <p:txBody>
          <a:bodyPr wrap="square" lIns="92309" tIns="46154" rIns="92309"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r>
              <a:rPr lang="en-US" altLang="en-US" sz="2000" b="0" dirty="0">
                <a:solidFill>
                  <a:schemeClr val="tx1"/>
                </a:solidFill>
              </a:rPr>
              <a:t>Select  Expected Cell Counts.</a:t>
            </a:r>
          </a:p>
        </p:txBody>
      </p:sp>
    </p:spTree>
    <p:extLst>
      <p:ext uri="{BB962C8B-B14F-4D97-AF65-F5344CB8AC3E}">
        <p14:creationId xmlns:p14="http://schemas.microsoft.com/office/powerpoint/2010/main" val="268655987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914400" y="1338286"/>
            <a:ext cx="5943600" cy="5543299"/>
          </a:xfrm>
          <a:prstGeom prst="rect">
            <a:avLst/>
          </a:prstGeom>
        </p:spPr>
      </p:pic>
      <p:sp>
        <p:nvSpPr>
          <p:cNvPr id="39939" name="AutoShape 7"/>
          <p:cNvSpPr>
            <a:spLocks noChangeArrowheads="1"/>
          </p:cNvSpPr>
          <p:nvPr/>
        </p:nvSpPr>
        <p:spPr bwMode="auto">
          <a:xfrm>
            <a:off x="4541108" y="3200400"/>
            <a:ext cx="2286000" cy="2777847"/>
          </a:xfrm>
          <a:prstGeom prst="wedgeRoundRectCallout">
            <a:avLst>
              <a:gd name="adj1" fmla="val -7561"/>
              <a:gd name="adj2" fmla="val 54743"/>
              <a:gd name="adj3" fmla="val 16667"/>
            </a:avLst>
          </a:prstGeom>
          <a:solidFill>
            <a:srgbClr val="FFFFCC"/>
          </a:solidFill>
          <a:ln w="9525" algn="ctr">
            <a:solidFill>
              <a:schemeClr val="tx1"/>
            </a:solidFill>
            <a:miter lim="800000"/>
            <a:headEnd/>
            <a:tailEnd/>
          </a:ln>
        </p:spPr>
        <p:txBody>
          <a:bodyPr wrap="square" lIns="92309" tIns="46154" rIns="92309"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r>
              <a:rPr lang="en-US" altLang="en-US" sz="2000" b="0" dirty="0">
                <a:solidFill>
                  <a:schemeClr val="tx1"/>
                </a:solidFill>
              </a:rPr>
              <a:t>The Pearson and Likelihood Chi Square values both agree that there is a significant relationship, but...</a:t>
            </a:r>
          </a:p>
        </p:txBody>
      </p:sp>
      <p:sp>
        <p:nvSpPr>
          <p:cNvPr id="5" name="Text Box 12"/>
          <p:cNvSpPr txBox="1">
            <a:spLocks noChangeArrowheads="1"/>
          </p:cNvSpPr>
          <p:nvPr/>
        </p:nvSpPr>
        <p:spPr bwMode="auto">
          <a:xfrm>
            <a:off x="228600" y="457200"/>
            <a:ext cx="8153400" cy="524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2309" tIns="46154" rIns="92309"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r>
              <a:rPr lang="en-US" altLang="en-US" sz="2800" dirty="0">
                <a:solidFill>
                  <a:schemeClr val="tx1"/>
                </a:solidFill>
              </a:rPr>
              <a:t>Contingency Table – Session Window Output</a:t>
            </a:r>
          </a:p>
        </p:txBody>
      </p:sp>
      <p:sp>
        <p:nvSpPr>
          <p:cNvPr id="7" name="AutoShape 7"/>
          <p:cNvSpPr>
            <a:spLocks noChangeArrowheads="1"/>
          </p:cNvSpPr>
          <p:nvPr/>
        </p:nvSpPr>
        <p:spPr bwMode="auto">
          <a:xfrm>
            <a:off x="6869185" y="2590800"/>
            <a:ext cx="2209800" cy="3778304"/>
          </a:xfrm>
          <a:prstGeom prst="wedgeRoundRectCallout">
            <a:avLst>
              <a:gd name="adj1" fmla="val -57799"/>
              <a:gd name="adj2" fmla="val 58144"/>
              <a:gd name="adj3" fmla="val 16667"/>
            </a:avLst>
          </a:prstGeom>
          <a:solidFill>
            <a:srgbClr val="FFFFCC"/>
          </a:solidFill>
          <a:ln w="9525" algn="ctr">
            <a:solidFill>
              <a:schemeClr val="tx1"/>
            </a:solidFill>
            <a:miter lim="800000"/>
            <a:headEnd/>
            <a:tailEnd/>
          </a:ln>
        </p:spPr>
        <p:txBody>
          <a:bodyPr wrap="square" lIns="92309" tIns="46154" rIns="92309"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r>
              <a:rPr lang="en-US" altLang="en-US" sz="2000" b="0" dirty="0">
                <a:solidFill>
                  <a:schemeClr val="tx1"/>
                </a:solidFill>
              </a:rPr>
              <a:t>Warning: When there is not enough data for each cell (~20% of cells) you should interpret the results with caution.</a:t>
            </a:r>
          </a:p>
          <a:p>
            <a:pPr algn="l" eaLnBrk="1" hangingPunct="1">
              <a:spcBef>
                <a:spcPct val="30000"/>
              </a:spcBef>
            </a:pPr>
            <a:r>
              <a:rPr lang="en-US" altLang="en-US" sz="2000" b="0" dirty="0">
                <a:solidFill>
                  <a:schemeClr val="tx1"/>
                </a:solidFill>
              </a:rPr>
              <a:t>In this case, 1 cell of 9 = 11%.</a:t>
            </a:r>
          </a:p>
        </p:txBody>
      </p:sp>
    </p:spTree>
    <p:extLst>
      <p:ext uri="{BB962C8B-B14F-4D97-AF65-F5344CB8AC3E}">
        <p14:creationId xmlns:p14="http://schemas.microsoft.com/office/powerpoint/2010/main" val="122371474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eaLnBrk="1" hangingPunct="1"/>
            <a:r>
              <a:rPr lang="en-US" altLang="en-US"/>
              <a:t>Reminder of the Basic Steps in Chi-Square</a:t>
            </a:r>
          </a:p>
        </p:txBody>
      </p:sp>
      <p:sp>
        <p:nvSpPr>
          <p:cNvPr id="40963" name="Rectangle 3"/>
          <p:cNvSpPr>
            <a:spLocks noGrp="1" noChangeArrowheads="1"/>
          </p:cNvSpPr>
          <p:nvPr>
            <p:ph type="body" idx="1"/>
          </p:nvPr>
        </p:nvSpPr>
        <p:spPr/>
        <p:txBody>
          <a:bodyPr/>
          <a:lstStyle/>
          <a:p>
            <a:pPr marL="0" indent="0" eaLnBrk="1" hangingPunct="1"/>
            <a:endParaRPr lang="en-US" altLang="en-US" dirty="0"/>
          </a:p>
          <a:p>
            <a:pPr marL="0" indent="0" eaLnBrk="1" hangingPunct="1"/>
            <a:r>
              <a:rPr lang="en-US" altLang="en-US" dirty="0"/>
              <a:t>Identify a Y and 1+ X’s to conduct a chi-square test.</a:t>
            </a:r>
          </a:p>
          <a:p>
            <a:pPr marL="0" indent="0" eaLnBrk="1" hangingPunct="1"/>
            <a:endParaRPr lang="en-US" altLang="en-US" dirty="0"/>
          </a:p>
          <a:p>
            <a:pPr marL="0" indent="0" eaLnBrk="1" hangingPunct="1"/>
            <a:r>
              <a:rPr lang="en-US" altLang="en-US" dirty="0"/>
              <a:t>Conduct the crosstab analysis.</a:t>
            </a:r>
          </a:p>
          <a:p>
            <a:pPr marL="0" indent="0" eaLnBrk="1" hangingPunct="1"/>
            <a:endParaRPr lang="en-US" altLang="en-US" dirty="0"/>
          </a:p>
          <a:p>
            <a:pPr marL="0" indent="0" eaLnBrk="1" hangingPunct="1"/>
            <a:r>
              <a:rPr lang="en-US" altLang="en-US" dirty="0"/>
              <a:t>Use p value summary chart (laminated job aid) to conclude if there is association between the X’s and the 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eaLnBrk="1" hangingPunct="1"/>
            <a:r>
              <a:rPr lang="en-US" altLang="en-US"/>
              <a:t>Chi-Square Exercise</a:t>
            </a:r>
          </a:p>
        </p:txBody>
      </p:sp>
      <p:sp>
        <p:nvSpPr>
          <p:cNvPr id="41987" name="Rectangle 3"/>
          <p:cNvSpPr>
            <a:spLocks noGrp="1" noChangeArrowheads="1"/>
          </p:cNvSpPr>
          <p:nvPr>
            <p:ph type="body" idx="1"/>
          </p:nvPr>
        </p:nvSpPr>
        <p:spPr/>
        <p:txBody>
          <a:bodyPr/>
          <a:lstStyle/>
          <a:p>
            <a:pPr marL="0" indent="0" eaLnBrk="1" hangingPunct="1"/>
            <a:r>
              <a:rPr lang="en-US" altLang="en-US"/>
              <a:t>We continue to look for drivers regarding risk at shipment. Conduct a chi square test for the questions:</a:t>
            </a:r>
          </a:p>
          <a:p>
            <a:pPr marL="114300" lvl="1" indent="174625" eaLnBrk="1" hangingPunct="1"/>
            <a:r>
              <a:rPr lang="en-US" altLang="en-US"/>
              <a:t>Is shipping risk related to any particular programming language?</a:t>
            </a:r>
          </a:p>
          <a:p>
            <a:pPr marL="114300" lvl="1" indent="174625" eaLnBrk="1" hangingPunct="1"/>
            <a:r>
              <a:rPr lang="en-US" altLang="en-US"/>
              <a:t>Is shipping risk related to our programmers’ domain experience?</a:t>
            </a:r>
          </a:p>
          <a:p>
            <a:pPr marL="114300" lvl="1" indent="174625" eaLnBrk="1" hangingPunct="1">
              <a:buFont typeface="Times" panose="02020603050405020304" pitchFamily="18" charset="0"/>
              <a:buNone/>
            </a:pPr>
            <a:endParaRPr lang="en-US" altLang="en-US"/>
          </a:p>
          <a:p>
            <a:pPr marL="114300" lvl="1" indent="174625" eaLnBrk="1" hangingPunct="1">
              <a:buFont typeface="Times" panose="02020603050405020304" pitchFamily="18" charset="0"/>
              <a:buNone/>
            </a:pPr>
            <a:endParaRPr lang="en-US" altLang="en-US"/>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AutoShape 2"/>
          <p:cNvSpPr>
            <a:spLocks noChangeArrowheads="1"/>
          </p:cNvSpPr>
          <p:nvPr/>
        </p:nvSpPr>
        <p:spPr bwMode="auto">
          <a:xfrm>
            <a:off x="5715000" y="685800"/>
            <a:ext cx="3124200" cy="2286000"/>
          </a:xfrm>
          <a:prstGeom prst="wedgeRoundRectCallout">
            <a:avLst>
              <a:gd name="adj1" fmla="val -43750"/>
              <a:gd name="adj2" fmla="val 70000"/>
              <a:gd name="adj3" fmla="val 16667"/>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309" tIns="46154" rIns="92309" bIns="46154"/>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1000" b="0">
              <a:solidFill>
                <a:schemeClr val="tx1"/>
              </a:solidFill>
            </a:endParaRPr>
          </a:p>
        </p:txBody>
      </p:sp>
      <p:sp>
        <p:nvSpPr>
          <p:cNvPr id="43011" name="Text Box 4"/>
          <p:cNvSpPr txBox="1">
            <a:spLocks noChangeArrowheads="1"/>
          </p:cNvSpPr>
          <p:nvPr/>
        </p:nvSpPr>
        <p:spPr bwMode="auto">
          <a:xfrm>
            <a:off x="3184525" y="439738"/>
            <a:ext cx="18415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309" tIns="46154" rIns="92309"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1000" b="0">
              <a:solidFill>
                <a:schemeClr val="tx1"/>
              </a:solidFill>
            </a:endParaRPr>
          </a:p>
        </p:txBody>
      </p:sp>
      <p:sp>
        <p:nvSpPr>
          <p:cNvPr id="43012" name="Text Box 6"/>
          <p:cNvSpPr txBox="1">
            <a:spLocks noChangeArrowheads="1"/>
          </p:cNvSpPr>
          <p:nvPr/>
        </p:nvSpPr>
        <p:spPr bwMode="auto">
          <a:xfrm>
            <a:off x="228600" y="457200"/>
            <a:ext cx="77724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309" tIns="46154" rIns="92309"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r>
              <a:rPr lang="en-US" altLang="en-US" sz="2800">
                <a:solidFill>
                  <a:schemeClr val="tx1"/>
                </a:solidFill>
              </a:rPr>
              <a:t>Contingency Table – Exercise Debrief</a:t>
            </a:r>
          </a:p>
        </p:txBody>
      </p:sp>
      <p:pic>
        <p:nvPicPr>
          <p:cNvPr id="4" name="Picture 3"/>
          <p:cNvPicPr>
            <a:picLocks noChangeAspect="1"/>
          </p:cNvPicPr>
          <p:nvPr/>
        </p:nvPicPr>
        <p:blipFill>
          <a:blip r:embed="rId3"/>
          <a:stretch>
            <a:fillRect/>
          </a:stretch>
        </p:blipFill>
        <p:spPr>
          <a:xfrm>
            <a:off x="1018811" y="1295400"/>
            <a:ext cx="7086600" cy="5058871"/>
          </a:xfrm>
          <a:prstGeom prst="rect">
            <a:avLst/>
          </a:prstGeom>
        </p:spPr>
      </p:pic>
    </p:spTree>
    <p:extLst>
      <p:ext uri="{BB962C8B-B14F-4D97-AF65-F5344CB8AC3E}">
        <p14:creationId xmlns:p14="http://schemas.microsoft.com/office/powerpoint/2010/main" val="246549392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AutoShape 2"/>
          <p:cNvSpPr>
            <a:spLocks noChangeArrowheads="1"/>
          </p:cNvSpPr>
          <p:nvPr/>
        </p:nvSpPr>
        <p:spPr bwMode="auto">
          <a:xfrm>
            <a:off x="5715000" y="685800"/>
            <a:ext cx="3124200" cy="2286000"/>
          </a:xfrm>
          <a:prstGeom prst="wedgeRoundRectCallout">
            <a:avLst>
              <a:gd name="adj1" fmla="val -43750"/>
              <a:gd name="adj2" fmla="val 70000"/>
              <a:gd name="adj3" fmla="val 16667"/>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309" tIns="46154" rIns="92309" bIns="46154"/>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eaLnBrk="1" hangingPunct="1">
              <a:spcBef>
                <a:spcPct val="30000"/>
              </a:spcBef>
            </a:pPr>
            <a:endParaRPr lang="en-US" altLang="en-US" sz="1000" b="0">
              <a:solidFill>
                <a:schemeClr val="tx1"/>
              </a:solidFill>
            </a:endParaRPr>
          </a:p>
        </p:txBody>
      </p:sp>
      <p:sp>
        <p:nvSpPr>
          <p:cNvPr id="43011" name="Text Box 4"/>
          <p:cNvSpPr txBox="1">
            <a:spLocks noChangeArrowheads="1"/>
          </p:cNvSpPr>
          <p:nvPr/>
        </p:nvSpPr>
        <p:spPr bwMode="auto">
          <a:xfrm>
            <a:off x="3184525" y="439738"/>
            <a:ext cx="18415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309" tIns="46154" rIns="92309"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1000" b="0">
              <a:solidFill>
                <a:schemeClr val="tx1"/>
              </a:solidFill>
            </a:endParaRPr>
          </a:p>
        </p:txBody>
      </p:sp>
      <p:sp>
        <p:nvSpPr>
          <p:cNvPr id="43012" name="Text Box 6"/>
          <p:cNvSpPr txBox="1">
            <a:spLocks noChangeArrowheads="1"/>
          </p:cNvSpPr>
          <p:nvPr/>
        </p:nvSpPr>
        <p:spPr bwMode="auto">
          <a:xfrm>
            <a:off x="228600" y="457200"/>
            <a:ext cx="77724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309" tIns="46154" rIns="92309"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r>
              <a:rPr lang="en-US" altLang="en-US" sz="2800">
                <a:solidFill>
                  <a:schemeClr val="tx1"/>
                </a:solidFill>
              </a:rPr>
              <a:t>Contingency Table – Exercise Debrief</a:t>
            </a:r>
          </a:p>
        </p:txBody>
      </p:sp>
      <p:pic>
        <p:nvPicPr>
          <p:cNvPr id="2" name="Picture 1"/>
          <p:cNvPicPr>
            <a:picLocks noChangeAspect="1"/>
          </p:cNvPicPr>
          <p:nvPr/>
        </p:nvPicPr>
        <p:blipFill>
          <a:blip r:embed="rId3"/>
          <a:stretch>
            <a:fillRect/>
          </a:stretch>
        </p:blipFill>
        <p:spPr>
          <a:xfrm>
            <a:off x="966732" y="1295400"/>
            <a:ext cx="6958067" cy="5298438"/>
          </a:xfrm>
          <a:prstGeom prst="rect">
            <a:avLst/>
          </a:prstGeom>
        </p:spPr>
      </p:pic>
      <p:sp>
        <p:nvSpPr>
          <p:cNvPr id="8" name="AutoShape 7"/>
          <p:cNvSpPr>
            <a:spLocks noChangeArrowheads="1"/>
          </p:cNvSpPr>
          <p:nvPr/>
        </p:nvSpPr>
        <p:spPr bwMode="auto">
          <a:xfrm>
            <a:off x="6477000" y="2514600"/>
            <a:ext cx="2222157" cy="2753134"/>
          </a:xfrm>
          <a:prstGeom prst="wedgeRoundRectCallout">
            <a:avLst>
              <a:gd name="adj1" fmla="val -13575"/>
              <a:gd name="adj2" fmla="val 49591"/>
              <a:gd name="adj3" fmla="val 16667"/>
            </a:avLst>
          </a:prstGeom>
          <a:solidFill>
            <a:srgbClr val="FFFFCC"/>
          </a:solidFill>
          <a:ln w="9525" algn="ctr">
            <a:solidFill>
              <a:schemeClr val="tx1"/>
            </a:solidFill>
            <a:miter lim="800000"/>
            <a:headEnd/>
            <a:tailEnd/>
          </a:ln>
        </p:spPr>
        <p:txBody>
          <a:bodyPr wrap="square" lIns="92309" tIns="46154" rIns="92309"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r>
              <a:rPr lang="en-US" altLang="en-US" sz="2000" b="0" dirty="0">
                <a:solidFill>
                  <a:schemeClr val="tx1"/>
                </a:solidFill>
              </a:rPr>
              <a:t>Warning: When there is not enough data for each cell (~20% of cells) you should interpret the results with caution.</a:t>
            </a:r>
          </a:p>
        </p:txBody>
      </p:sp>
    </p:spTree>
    <p:extLst>
      <p:ext uri="{BB962C8B-B14F-4D97-AF65-F5344CB8AC3E}">
        <p14:creationId xmlns:p14="http://schemas.microsoft.com/office/powerpoint/2010/main" val="424133104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eaLnBrk="1" hangingPunct="1"/>
            <a:r>
              <a:rPr lang="en-US" altLang="en-US"/>
              <a:t>A Chi-Square Example with Nominal Data</a:t>
            </a:r>
          </a:p>
        </p:txBody>
      </p:sp>
      <p:sp>
        <p:nvSpPr>
          <p:cNvPr id="44035" name="AutoShape 3"/>
          <p:cNvSpPr>
            <a:spLocks noGrp="1" noChangeAspect="1" noChangeArrowheads="1"/>
          </p:cNvSpPr>
          <p:nvPr>
            <p:ph type="body" idx="1"/>
          </p:nvPr>
        </p:nvSpPr>
        <p:spPr>
          <a:xfrm>
            <a:off x="304800" y="1447800"/>
            <a:ext cx="8455025" cy="5181600"/>
          </a:xfrm>
        </p:spPr>
        <p:txBody>
          <a:bodyPr/>
          <a:lstStyle/>
          <a:p>
            <a:pPr marL="0" indent="0" eaLnBrk="1" hangingPunct="1">
              <a:lnSpc>
                <a:spcPct val="100000"/>
              </a:lnSpc>
            </a:pPr>
            <a:r>
              <a:rPr lang="en-US" altLang="en-US" sz="2000" dirty="0"/>
              <a:t>Unlike most statistical procedures, using Crosstabs also enables the test of independence for nominal variables. If you look at the contingency table (Chi Square Example – Shipping Risk by Experience) you can see that it is the frequencies of occurrence in each cell that is being analyzed. Nominal data are also compared by their frequency counts.</a:t>
            </a:r>
          </a:p>
          <a:p>
            <a:pPr marL="0" indent="0" eaLnBrk="1" hangingPunct="1">
              <a:lnSpc>
                <a:spcPct val="100000"/>
              </a:lnSpc>
            </a:pPr>
            <a:endParaRPr lang="en-US" altLang="en-US" sz="2000" dirty="0"/>
          </a:p>
          <a:p>
            <a:pPr marL="0" indent="0" eaLnBrk="1" hangingPunct="1">
              <a:lnSpc>
                <a:spcPct val="100000"/>
              </a:lnSpc>
            </a:pPr>
            <a:r>
              <a:rPr lang="en-US" altLang="en-US" sz="2000" dirty="0"/>
              <a:t>For this example, management suspects there is a relationship between the types of defects found in inspection and the average experience of the Pico development team. If certain types of defects are associated with new employees, we might address this issue through training.</a:t>
            </a:r>
          </a:p>
          <a:p>
            <a:pPr marL="0" indent="0" eaLnBrk="1" hangingPunct="1">
              <a:lnSpc>
                <a:spcPct val="100000"/>
              </a:lnSpc>
            </a:pPr>
            <a:endParaRPr lang="en-US" altLang="en-US" sz="2000" dirty="0"/>
          </a:p>
          <a:p>
            <a:pPr marL="0" indent="0" eaLnBrk="1" hangingPunct="1">
              <a:lnSpc>
                <a:spcPct val="100000"/>
              </a:lnSpc>
            </a:pPr>
            <a:r>
              <a:rPr lang="en-US" altLang="en-US" sz="2000" dirty="0"/>
              <a:t>Defects-inspect values: Cosmetic, Data, Algorithmic, Logical</a:t>
            </a:r>
          </a:p>
          <a:p>
            <a:pPr marL="0" indent="0" eaLnBrk="1" hangingPunct="1">
              <a:lnSpc>
                <a:spcPct val="100000"/>
              </a:lnSpc>
            </a:pPr>
            <a:r>
              <a:rPr lang="en-US" altLang="en-US" sz="2000" dirty="0"/>
              <a:t>Experience values: Low, Medium, High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n-US" altLang="en-US"/>
              <a:t>Learning Objectives</a:t>
            </a:r>
          </a:p>
        </p:txBody>
      </p:sp>
      <p:sp>
        <p:nvSpPr>
          <p:cNvPr id="6147" name="Rectangle 3"/>
          <p:cNvSpPr>
            <a:spLocks noGrp="1" noChangeArrowheads="1"/>
          </p:cNvSpPr>
          <p:nvPr>
            <p:ph type="body" idx="1"/>
          </p:nvPr>
        </p:nvSpPr>
        <p:spPr>
          <a:xfrm>
            <a:off x="304800" y="1447800"/>
            <a:ext cx="8455025" cy="5105400"/>
          </a:xfrm>
        </p:spPr>
        <p:txBody>
          <a:bodyPr/>
          <a:lstStyle/>
          <a:p>
            <a:pPr marL="0" indent="0" eaLnBrk="1" hangingPunct="1"/>
            <a:r>
              <a:rPr lang="en-US" altLang="en-US" sz="2000" dirty="0"/>
              <a:t>Understand how discrete or categorical data can be analyzed during CMMI process performance modeling using the following:</a:t>
            </a:r>
          </a:p>
          <a:p>
            <a:pPr lvl="1" eaLnBrk="1" hangingPunct="1"/>
            <a:r>
              <a:rPr lang="en-US" altLang="en-US" sz="2000" dirty="0"/>
              <a:t>Spearman’s correlation coefficient</a:t>
            </a:r>
          </a:p>
          <a:p>
            <a:pPr lvl="1" eaLnBrk="1" hangingPunct="1"/>
            <a:r>
              <a:rPr lang="en-US" altLang="en-US" sz="2000" dirty="0"/>
              <a:t>chi-square analysis</a:t>
            </a:r>
          </a:p>
          <a:p>
            <a:pPr lvl="1" eaLnBrk="1" hangingPunct="1"/>
            <a:r>
              <a:rPr lang="en-US" altLang="en-US" sz="2000" dirty="0"/>
              <a:t>logistic regression</a:t>
            </a:r>
          </a:p>
          <a:p>
            <a:pPr lvl="1" eaLnBrk="1" hangingPunct="1"/>
            <a:r>
              <a:rPr lang="en-US" altLang="en-US" sz="2000" dirty="0"/>
              <a:t>dummy variable regression</a:t>
            </a:r>
          </a:p>
          <a:p>
            <a:pPr marL="0" indent="0" eaLnBrk="1" hangingPunct="1"/>
            <a:endParaRPr lang="en-US" altLang="en-US" sz="2000" dirty="0"/>
          </a:p>
          <a:p>
            <a:pPr marL="0" indent="0" eaLnBrk="1" hangingPunct="1"/>
            <a:r>
              <a:rPr lang="en-US" altLang="en-US" sz="2000" dirty="0"/>
              <a:t>Use a statistical package called Minitab to perform the above analyses.</a:t>
            </a:r>
          </a:p>
          <a:p>
            <a:pPr marL="0" indent="0" eaLnBrk="1" hangingPunct="1"/>
            <a:endParaRPr lang="en-US" altLang="en-US" sz="2000" dirty="0"/>
          </a:p>
          <a:p>
            <a:pPr marL="0" indent="0" eaLnBrk="1" hangingPunct="1"/>
            <a:endParaRPr lang="en-US" altLang="en-US" sz="2000" dirty="0"/>
          </a:p>
        </p:txBody>
      </p:sp>
    </p:spTree>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993972" y="1447800"/>
            <a:ext cx="7315748" cy="4800600"/>
          </a:xfrm>
          <a:prstGeom prst="rect">
            <a:avLst/>
          </a:prstGeom>
        </p:spPr>
      </p:pic>
      <p:sp>
        <p:nvSpPr>
          <p:cNvPr id="37890" name="Text Box 5"/>
          <p:cNvSpPr txBox="1">
            <a:spLocks noChangeArrowheads="1"/>
          </p:cNvSpPr>
          <p:nvPr/>
        </p:nvSpPr>
        <p:spPr bwMode="auto">
          <a:xfrm>
            <a:off x="228600" y="457200"/>
            <a:ext cx="565467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309" tIns="46154" rIns="92309"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r>
              <a:rPr lang="en-US" altLang="en-US" sz="2800">
                <a:solidFill>
                  <a:schemeClr val="tx1"/>
                </a:solidFill>
              </a:rPr>
              <a:t>Contingency Table – Example</a:t>
            </a:r>
          </a:p>
        </p:txBody>
      </p:sp>
      <p:sp>
        <p:nvSpPr>
          <p:cNvPr id="37892" name="Oval 6"/>
          <p:cNvSpPr>
            <a:spLocks noChangeArrowheads="1"/>
          </p:cNvSpPr>
          <p:nvPr/>
        </p:nvSpPr>
        <p:spPr bwMode="auto">
          <a:xfrm>
            <a:off x="3124200" y="5029200"/>
            <a:ext cx="3429000" cy="457200"/>
          </a:xfrm>
          <a:prstGeom prst="ellipse">
            <a:avLst/>
          </a:prstGeom>
          <a:noFill/>
          <a:ln w="190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square" lIns="92309" tIns="228600" rIns="92309" bIns="228600" anchor="ctr">
            <a:spAutoFit/>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6" name="AutoShape 4"/>
          <p:cNvSpPr>
            <a:spLocks noChangeArrowheads="1"/>
          </p:cNvSpPr>
          <p:nvPr/>
        </p:nvSpPr>
        <p:spPr bwMode="auto">
          <a:xfrm>
            <a:off x="3810000" y="2743200"/>
            <a:ext cx="2971800" cy="1124682"/>
          </a:xfrm>
          <a:prstGeom prst="wedgeRoundRectCallout">
            <a:avLst>
              <a:gd name="adj1" fmla="val -22113"/>
              <a:gd name="adj2" fmla="val 49533"/>
              <a:gd name="adj3" fmla="val 16667"/>
            </a:avLst>
          </a:prstGeom>
          <a:solidFill>
            <a:srgbClr val="FFFFCC"/>
          </a:solidFill>
          <a:ln w="9525" algn="ctr">
            <a:solidFill>
              <a:schemeClr val="tx1"/>
            </a:solidFill>
            <a:miter lim="800000"/>
            <a:headEnd/>
            <a:tailEnd/>
          </a:ln>
        </p:spPr>
        <p:txBody>
          <a:bodyPr wrap="square" lIns="92309" tIns="46154" rIns="92309"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r>
              <a:rPr lang="en-US" altLang="en-US" sz="2000" b="0" dirty="0">
                <a:solidFill>
                  <a:schemeClr val="tx1"/>
                </a:solidFill>
              </a:rPr>
              <a:t>Select Stat &gt;Tables &gt;Cross Tabulation and Chi-Square</a:t>
            </a:r>
          </a:p>
        </p:txBody>
      </p:sp>
    </p:spTree>
    <p:extLst>
      <p:ext uri="{BB962C8B-B14F-4D97-AF65-F5344CB8AC3E}">
        <p14:creationId xmlns:p14="http://schemas.microsoft.com/office/powerpoint/2010/main" val="22578751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1600200" y="1295400"/>
            <a:ext cx="5165725" cy="5282245"/>
          </a:xfrm>
          <a:prstGeom prst="rect">
            <a:avLst/>
          </a:prstGeom>
        </p:spPr>
      </p:pic>
      <p:sp>
        <p:nvSpPr>
          <p:cNvPr id="46083" name="Text Box 5"/>
          <p:cNvSpPr txBox="1">
            <a:spLocks noChangeArrowheads="1"/>
          </p:cNvSpPr>
          <p:nvPr/>
        </p:nvSpPr>
        <p:spPr bwMode="auto">
          <a:xfrm>
            <a:off x="228600" y="406400"/>
            <a:ext cx="608012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92309" tIns="46154" rIns="92309"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r>
              <a:rPr lang="en-US" altLang="en-US" sz="2800">
                <a:solidFill>
                  <a:schemeClr val="tx1"/>
                </a:solidFill>
              </a:rPr>
              <a:t>Crosstabs - Nominal Data</a:t>
            </a:r>
          </a:p>
        </p:txBody>
      </p:sp>
      <p:sp>
        <p:nvSpPr>
          <p:cNvPr id="46084" name="Oval 6"/>
          <p:cNvSpPr>
            <a:spLocks noChangeArrowheads="1"/>
          </p:cNvSpPr>
          <p:nvPr/>
        </p:nvSpPr>
        <p:spPr bwMode="auto">
          <a:xfrm>
            <a:off x="4572000" y="6138980"/>
            <a:ext cx="1143000" cy="533400"/>
          </a:xfrm>
          <a:prstGeom prst="ellipse">
            <a:avLst/>
          </a:prstGeom>
          <a:noFill/>
          <a:ln w="190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lIns="92309" tIns="228600" rIns="92309" bIns="228600" anchor="ctr">
            <a:spAutoFit/>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8" name="AutoShape 4"/>
          <p:cNvSpPr>
            <a:spLocks noChangeArrowheads="1"/>
          </p:cNvSpPr>
          <p:nvPr/>
        </p:nvSpPr>
        <p:spPr bwMode="auto">
          <a:xfrm>
            <a:off x="4822825" y="3130173"/>
            <a:ext cx="2971800" cy="1124682"/>
          </a:xfrm>
          <a:prstGeom prst="wedgeRoundRectCallout">
            <a:avLst>
              <a:gd name="adj1" fmla="val -26825"/>
              <a:gd name="adj2" fmla="val -85239"/>
              <a:gd name="adj3" fmla="val 16667"/>
            </a:avLst>
          </a:prstGeom>
          <a:solidFill>
            <a:srgbClr val="FFFFCC"/>
          </a:solidFill>
          <a:ln w="9525" algn="ctr">
            <a:solidFill>
              <a:schemeClr val="tx1"/>
            </a:solidFill>
            <a:miter lim="800000"/>
            <a:headEnd/>
            <a:tailEnd/>
          </a:ln>
        </p:spPr>
        <p:txBody>
          <a:bodyPr wrap="square" lIns="92309" tIns="46154" rIns="92309"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r>
              <a:rPr lang="en-US" altLang="en-US" sz="2000" b="0" dirty="0">
                <a:solidFill>
                  <a:schemeClr val="tx1"/>
                </a:solidFill>
              </a:rPr>
              <a:t>Select Experience for Rows and Defects-Inspect for Columns.</a:t>
            </a:r>
          </a:p>
        </p:txBody>
      </p:sp>
      <p:sp>
        <p:nvSpPr>
          <p:cNvPr id="6" name="AutoShape 4"/>
          <p:cNvSpPr>
            <a:spLocks noChangeArrowheads="1"/>
          </p:cNvSpPr>
          <p:nvPr/>
        </p:nvSpPr>
        <p:spPr bwMode="auto">
          <a:xfrm>
            <a:off x="4822825" y="4742998"/>
            <a:ext cx="2971800" cy="784163"/>
          </a:xfrm>
          <a:prstGeom prst="wedgeRoundRectCallout">
            <a:avLst>
              <a:gd name="adj1" fmla="val -58980"/>
              <a:gd name="adj2" fmla="val 54481"/>
              <a:gd name="adj3" fmla="val 16667"/>
            </a:avLst>
          </a:prstGeom>
          <a:solidFill>
            <a:srgbClr val="FFFFCC"/>
          </a:solidFill>
          <a:ln w="9525" algn="ctr">
            <a:solidFill>
              <a:schemeClr val="tx1"/>
            </a:solidFill>
            <a:miter lim="800000"/>
            <a:headEnd/>
            <a:tailEnd/>
          </a:ln>
        </p:spPr>
        <p:txBody>
          <a:bodyPr wrap="square" lIns="92309" tIns="46154" rIns="92309"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r>
              <a:rPr lang="en-US" altLang="en-US" sz="2000" b="0" dirty="0">
                <a:solidFill>
                  <a:schemeClr val="tx1"/>
                </a:solidFill>
              </a:rPr>
              <a:t>Settings will be retained from previous run.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571265" y="1295400"/>
            <a:ext cx="6743935" cy="5140134"/>
          </a:xfrm>
          <a:prstGeom prst="rect">
            <a:avLst/>
          </a:prstGeom>
        </p:spPr>
      </p:pic>
      <p:sp>
        <p:nvSpPr>
          <p:cNvPr id="47107" name="AutoShape 8"/>
          <p:cNvSpPr>
            <a:spLocks noChangeArrowheads="1"/>
          </p:cNvSpPr>
          <p:nvPr/>
        </p:nvSpPr>
        <p:spPr bwMode="auto">
          <a:xfrm>
            <a:off x="4724400" y="4572000"/>
            <a:ext cx="2057400" cy="838200"/>
          </a:xfrm>
          <a:prstGeom prst="wedgeRoundRectCallout">
            <a:avLst>
              <a:gd name="adj1" fmla="val -6866"/>
              <a:gd name="adj2" fmla="val 67524"/>
              <a:gd name="adj3" fmla="val 16667"/>
            </a:avLst>
          </a:prstGeom>
          <a:solidFill>
            <a:srgbClr val="FFFFCC"/>
          </a:solidFill>
          <a:ln w="9525" algn="ctr">
            <a:solidFill>
              <a:schemeClr val="tx1"/>
            </a:solidFill>
            <a:miter lim="800000"/>
            <a:headEnd/>
            <a:tailEnd/>
          </a:ln>
        </p:spPr>
        <p:txBody>
          <a:bodyPr lIns="92309" tIns="46154" rIns="92309" bIns="46154"/>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r>
              <a:rPr lang="en-US" altLang="en-US" sz="2000" b="0">
                <a:solidFill>
                  <a:schemeClr val="tx1"/>
                </a:solidFill>
              </a:rPr>
              <a:t>What does the p value signify?</a:t>
            </a:r>
          </a:p>
        </p:txBody>
      </p:sp>
      <p:sp>
        <p:nvSpPr>
          <p:cNvPr id="5" name="AutoShape 7"/>
          <p:cNvSpPr>
            <a:spLocks noChangeArrowheads="1"/>
          </p:cNvSpPr>
          <p:nvPr/>
        </p:nvSpPr>
        <p:spPr bwMode="auto">
          <a:xfrm>
            <a:off x="7162800" y="2286000"/>
            <a:ext cx="1841157" cy="3646970"/>
          </a:xfrm>
          <a:prstGeom prst="wedgeRoundRectCallout">
            <a:avLst>
              <a:gd name="adj1" fmla="val -49846"/>
              <a:gd name="adj2" fmla="val 57131"/>
              <a:gd name="adj3" fmla="val 16667"/>
            </a:avLst>
          </a:prstGeom>
          <a:solidFill>
            <a:srgbClr val="FFFFCC"/>
          </a:solidFill>
          <a:ln w="9525" algn="ctr">
            <a:solidFill>
              <a:schemeClr val="tx1"/>
            </a:solidFill>
            <a:miter lim="800000"/>
            <a:headEnd/>
            <a:tailEnd/>
          </a:ln>
        </p:spPr>
        <p:txBody>
          <a:bodyPr wrap="square" lIns="92309" tIns="46154" rIns="92309"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r>
              <a:rPr lang="en-US" altLang="en-US" sz="2000" b="0" dirty="0">
                <a:solidFill>
                  <a:schemeClr val="tx1"/>
                </a:solidFill>
              </a:rPr>
              <a:t>Warning: When there is not enough data for each cell (~20% of cells) you should interpret the results with caution.</a:t>
            </a:r>
          </a:p>
        </p:txBody>
      </p:sp>
    </p:spTree>
    <p:extLst>
      <p:ext uri="{BB962C8B-B14F-4D97-AF65-F5344CB8AC3E}">
        <p14:creationId xmlns:p14="http://schemas.microsoft.com/office/powerpoint/2010/main" val="337619209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pPr eaLnBrk="1" hangingPunct="1"/>
            <a:r>
              <a:rPr lang="en-US" altLang="en-US"/>
              <a:t>Chi-Square Nominal Exercise				</a:t>
            </a:r>
          </a:p>
        </p:txBody>
      </p:sp>
      <p:sp>
        <p:nvSpPr>
          <p:cNvPr id="48131" name="Rectangle 3"/>
          <p:cNvSpPr>
            <a:spLocks noGrp="1" noChangeArrowheads="1"/>
          </p:cNvSpPr>
          <p:nvPr>
            <p:ph type="body" idx="1"/>
          </p:nvPr>
        </p:nvSpPr>
        <p:spPr/>
        <p:txBody>
          <a:bodyPr/>
          <a:lstStyle/>
          <a:p>
            <a:pPr marL="0" indent="0" eaLnBrk="1" hangingPunct="1"/>
            <a:r>
              <a:rPr lang="en-US" altLang="en-US"/>
              <a:t>Since we found no association between experience levels and the types of defects found by inspection, we now want to know if there are relationships between the types of defects and the programming language used or the domain expertise of the team.</a:t>
            </a:r>
          </a:p>
          <a:p>
            <a:pPr marL="0" indent="0" eaLnBrk="1" hangingPunct="1"/>
            <a:endParaRPr lang="en-US" altLang="en-US"/>
          </a:p>
          <a:p>
            <a:pPr marL="0" indent="0" eaLnBrk="1" hangingPunct="1"/>
            <a:r>
              <a:rPr lang="en-US" altLang="en-US"/>
              <a:t>Conduct a chi square test for the questions:</a:t>
            </a:r>
          </a:p>
          <a:p>
            <a:pPr lvl="1" eaLnBrk="1" hangingPunct="1"/>
            <a:r>
              <a:rPr lang="en-US" altLang="en-US"/>
              <a:t>Does the programming language relate to the type of defects found in inspections? </a:t>
            </a:r>
          </a:p>
          <a:p>
            <a:pPr lvl="1" eaLnBrk="1" hangingPunct="1"/>
            <a:r>
              <a:rPr lang="en-US" altLang="en-US"/>
              <a:t>Does our programmers’ domain experience relate to the type of defects found in inspections? </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780170" y="1371600"/>
            <a:ext cx="6862119" cy="5181600"/>
          </a:xfrm>
          <a:prstGeom prst="rect">
            <a:avLst/>
          </a:prstGeom>
        </p:spPr>
      </p:pic>
      <p:sp>
        <p:nvSpPr>
          <p:cNvPr id="49155" name="Rectangle 2"/>
          <p:cNvSpPr>
            <a:spLocks noGrp="1" noChangeArrowheads="1"/>
          </p:cNvSpPr>
          <p:nvPr>
            <p:ph type="title"/>
          </p:nvPr>
        </p:nvSpPr>
        <p:spPr>
          <a:xfrm>
            <a:off x="228600" y="533400"/>
            <a:ext cx="8031163" cy="561975"/>
          </a:xfrm>
        </p:spPr>
        <p:txBody>
          <a:bodyPr/>
          <a:lstStyle/>
          <a:p>
            <a:pPr eaLnBrk="1" hangingPunct="1"/>
            <a:r>
              <a:rPr lang="en-US" altLang="en-US"/>
              <a:t>Chi-Square Nominal Exercise Debrief – 1		</a:t>
            </a:r>
          </a:p>
        </p:txBody>
      </p:sp>
      <p:sp>
        <p:nvSpPr>
          <p:cNvPr id="49156" name="AutoShape 5"/>
          <p:cNvSpPr>
            <a:spLocks noChangeArrowheads="1"/>
          </p:cNvSpPr>
          <p:nvPr/>
        </p:nvSpPr>
        <p:spPr bwMode="auto">
          <a:xfrm>
            <a:off x="4800600" y="4800600"/>
            <a:ext cx="1828800" cy="784163"/>
          </a:xfrm>
          <a:prstGeom prst="wedgeRoundRectCallout">
            <a:avLst>
              <a:gd name="adj1" fmla="val 22011"/>
              <a:gd name="adj2" fmla="val 62346"/>
              <a:gd name="adj3" fmla="val 16667"/>
            </a:avLst>
          </a:prstGeom>
          <a:solidFill>
            <a:srgbClr val="FFFFCC"/>
          </a:solidFill>
          <a:ln w="9525" algn="ctr">
            <a:solidFill>
              <a:schemeClr val="tx1"/>
            </a:solidFill>
            <a:miter lim="800000"/>
            <a:headEnd/>
            <a:tailEnd/>
          </a:ln>
        </p:spPr>
        <p:txBody>
          <a:bodyPr lIns="92309" tIns="46154" rIns="92309"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r>
              <a:rPr lang="en-US" altLang="en-US" sz="2000" b="0" dirty="0">
                <a:solidFill>
                  <a:schemeClr val="tx1"/>
                </a:solidFill>
              </a:rPr>
              <a:t>Marginal significance.</a:t>
            </a:r>
          </a:p>
        </p:txBody>
      </p:sp>
      <p:sp>
        <p:nvSpPr>
          <p:cNvPr id="6" name="AutoShape 7"/>
          <p:cNvSpPr>
            <a:spLocks noChangeArrowheads="1"/>
          </p:cNvSpPr>
          <p:nvPr/>
        </p:nvSpPr>
        <p:spPr bwMode="auto">
          <a:xfrm>
            <a:off x="7562335" y="1600200"/>
            <a:ext cx="1567249" cy="4529801"/>
          </a:xfrm>
          <a:prstGeom prst="wedgeRoundRectCallout">
            <a:avLst>
              <a:gd name="adj1" fmla="val -50407"/>
              <a:gd name="adj2" fmla="val 52032"/>
              <a:gd name="adj3" fmla="val 16667"/>
            </a:avLst>
          </a:prstGeom>
          <a:solidFill>
            <a:srgbClr val="FFFFCC"/>
          </a:solidFill>
          <a:ln w="9525" algn="ctr">
            <a:solidFill>
              <a:schemeClr val="tx1"/>
            </a:solidFill>
            <a:miter lim="800000"/>
            <a:headEnd/>
            <a:tailEnd/>
          </a:ln>
        </p:spPr>
        <p:txBody>
          <a:bodyPr wrap="square" lIns="92309" tIns="46154" rIns="92309"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r>
              <a:rPr lang="en-US" altLang="en-US" sz="2000" b="0" dirty="0">
                <a:solidFill>
                  <a:schemeClr val="tx1"/>
                </a:solidFill>
              </a:rPr>
              <a:t>Warning: When there is not enough data for each cell (~20% of cells) you should interpret the results with caution.</a:t>
            </a:r>
          </a:p>
        </p:txBody>
      </p:sp>
    </p:spTree>
    <p:extLst>
      <p:ext uri="{BB962C8B-B14F-4D97-AF65-F5344CB8AC3E}">
        <p14:creationId xmlns:p14="http://schemas.microsoft.com/office/powerpoint/2010/main" val="99204610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356045" y="1371600"/>
            <a:ext cx="6806755" cy="4953000"/>
          </a:xfrm>
          <a:prstGeom prst="rect">
            <a:avLst/>
          </a:prstGeom>
        </p:spPr>
      </p:pic>
      <p:sp>
        <p:nvSpPr>
          <p:cNvPr id="50179" name="Rectangle 2"/>
          <p:cNvSpPr>
            <a:spLocks noGrp="1" noChangeArrowheads="1"/>
          </p:cNvSpPr>
          <p:nvPr>
            <p:ph type="title"/>
          </p:nvPr>
        </p:nvSpPr>
        <p:spPr>
          <a:xfrm>
            <a:off x="257175" y="457200"/>
            <a:ext cx="8031163" cy="561975"/>
          </a:xfrm>
        </p:spPr>
        <p:txBody>
          <a:bodyPr/>
          <a:lstStyle/>
          <a:p>
            <a:pPr algn="ctr" eaLnBrk="1" hangingPunct="1"/>
            <a:r>
              <a:rPr lang="en-US" altLang="en-US"/>
              <a:t>Chi-Square Nominal Exercise Debrief – 2		</a:t>
            </a:r>
          </a:p>
        </p:txBody>
      </p:sp>
      <p:sp>
        <p:nvSpPr>
          <p:cNvPr id="50180" name="AutoShape 7"/>
          <p:cNvSpPr>
            <a:spLocks noChangeArrowheads="1"/>
          </p:cNvSpPr>
          <p:nvPr/>
        </p:nvSpPr>
        <p:spPr bwMode="auto">
          <a:xfrm>
            <a:off x="7162800" y="3048000"/>
            <a:ext cx="1917357" cy="3029342"/>
          </a:xfrm>
          <a:prstGeom prst="wedgeRoundRectCallout">
            <a:avLst>
              <a:gd name="adj1" fmla="val -50276"/>
              <a:gd name="adj2" fmla="val 54140"/>
              <a:gd name="adj3" fmla="val 16667"/>
            </a:avLst>
          </a:prstGeom>
          <a:solidFill>
            <a:srgbClr val="FFFFCC"/>
          </a:solidFill>
          <a:ln w="9525" algn="ctr">
            <a:solidFill>
              <a:schemeClr val="tx1"/>
            </a:solidFill>
            <a:miter lim="800000"/>
            <a:headEnd/>
            <a:tailEnd/>
          </a:ln>
        </p:spPr>
        <p:txBody>
          <a:bodyPr wrap="square" lIns="92309" tIns="46154" rIns="92309"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r>
              <a:rPr lang="en-US" altLang="en-US" sz="2000" b="0" dirty="0">
                <a:solidFill>
                  <a:schemeClr val="tx1"/>
                </a:solidFill>
              </a:rPr>
              <a:t>Warning: When there is not enough data for each cell (~20%) you should interpret the results with caution.</a:t>
            </a:r>
          </a:p>
        </p:txBody>
      </p:sp>
    </p:spTree>
    <p:extLst>
      <p:ext uri="{BB962C8B-B14F-4D97-AF65-F5344CB8AC3E}">
        <p14:creationId xmlns:p14="http://schemas.microsoft.com/office/powerpoint/2010/main" val="351876328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pPr eaLnBrk="1" hangingPunct="1"/>
            <a:r>
              <a:rPr lang="en-US" altLang="en-US"/>
              <a:t>Summary from Pico team Chi-Square Analysis</a:t>
            </a:r>
          </a:p>
        </p:txBody>
      </p:sp>
      <p:sp>
        <p:nvSpPr>
          <p:cNvPr id="51203" name="Rectangle 3"/>
          <p:cNvSpPr>
            <a:spLocks noGrp="1" noChangeArrowheads="1"/>
          </p:cNvSpPr>
          <p:nvPr>
            <p:ph type="body" idx="1"/>
          </p:nvPr>
        </p:nvSpPr>
        <p:spPr>
          <a:xfrm>
            <a:off x="304800" y="1447800"/>
            <a:ext cx="8455025" cy="5105400"/>
          </a:xfrm>
        </p:spPr>
        <p:txBody>
          <a:bodyPr/>
          <a:lstStyle/>
          <a:p>
            <a:pPr marL="0" indent="0" eaLnBrk="1" hangingPunct="1">
              <a:lnSpc>
                <a:spcPct val="95000"/>
              </a:lnSpc>
            </a:pPr>
            <a:r>
              <a:rPr lang="en-US" altLang="en-US" sz="2000" dirty="0"/>
              <a:t>Using Chi-Square analysis, the Pico team is able to </a:t>
            </a:r>
            <a:r>
              <a:rPr lang="en-US" altLang="en-US" sz="2000" b="1" dirty="0"/>
              <a:t>rule out</a:t>
            </a:r>
            <a:r>
              <a:rPr lang="en-US" altLang="en-US" sz="2000" dirty="0"/>
              <a:t> significant concerns of “Risk at Shipment” or concerns of “Types of Defects Found by Inspections” based on the following controllable factors:</a:t>
            </a:r>
          </a:p>
          <a:p>
            <a:pPr marL="863600" lvl="1" indent="-400050" eaLnBrk="1" hangingPunct="1">
              <a:lnSpc>
                <a:spcPct val="95000"/>
              </a:lnSpc>
              <a:buFontTx/>
              <a:buAutoNum type="arabicPeriod"/>
            </a:pPr>
            <a:r>
              <a:rPr lang="en-US" altLang="en-US" sz="2000" dirty="0"/>
              <a:t>programming language</a:t>
            </a:r>
          </a:p>
          <a:p>
            <a:pPr marL="863600" lvl="1" indent="-400050" eaLnBrk="1" hangingPunct="1">
              <a:lnSpc>
                <a:spcPct val="95000"/>
              </a:lnSpc>
              <a:buFontTx/>
              <a:buAutoNum type="arabicPeriod"/>
            </a:pPr>
            <a:r>
              <a:rPr lang="en-US" altLang="en-US" sz="2000" dirty="0"/>
              <a:t>average experience level of the development team</a:t>
            </a:r>
          </a:p>
          <a:p>
            <a:pPr marL="863600" lvl="1" indent="-400050" eaLnBrk="1" hangingPunct="1">
              <a:lnSpc>
                <a:spcPct val="95000"/>
              </a:lnSpc>
              <a:buFontTx/>
              <a:buAutoNum type="arabicPeriod"/>
            </a:pPr>
            <a:endParaRPr lang="en-US" altLang="en-US" sz="2000" dirty="0"/>
          </a:p>
          <a:p>
            <a:pPr marL="0" indent="0" eaLnBrk="1" hangingPunct="1">
              <a:lnSpc>
                <a:spcPct val="95000"/>
              </a:lnSpc>
              <a:spcAft>
                <a:spcPct val="50000"/>
              </a:spcAft>
            </a:pPr>
            <a:r>
              <a:rPr lang="en-US" altLang="en-US" sz="2000" dirty="0"/>
              <a:t>Average domain experience could not be evaluated due to lack of sufficient data in each cross classification.</a:t>
            </a:r>
          </a:p>
          <a:p>
            <a:pPr marL="0" indent="0" eaLnBrk="1" hangingPunct="1">
              <a:lnSpc>
                <a:spcPct val="95000"/>
              </a:lnSpc>
              <a:spcAft>
                <a:spcPct val="50000"/>
              </a:spcAft>
            </a:pPr>
            <a:r>
              <a:rPr lang="en-US" altLang="en-US" sz="2000" dirty="0"/>
              <a:t>Before revisiting this analysis, it was feared that the combination of programming language and average experience level of the development team would be problematic.</a:t>
            </a:r>
          </a:p>
          <a:p>
            <a:pPr marL="0" indent="0" eaLnBrk="1" hangingPunct="1">
              <a:lnSpc>
                <a:spcPct val="95000"/>
              </a:lnSpc>
            </a:pPr>
            <a:r>
              <a:rPr lang="en-US" altLang="en-US" sz="2000" dirty="0"/>
              <a:t>At this point, the Pico team wants to revisit a set of process performance models employing logistic regression (which predicts schedule, types of defects to be found in test, customer satisfaction and delivered defect density).</a:t>
            </a:r>
          </a:p>
        </p:txBody>
      </p:sp>
    </p:spTree>
  </p:cSld>
  <p:clrMapOvr>
    <a:masterClrMapping/>
  </p:clrMapOv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2"/>
          <p:cNvSpPr txBox="1">
            <a:spLocks noChangeArrowheads="1"/>
          </p:cNvSpPr>
          <p:nvPr/>
        </p:nvSpPr>
        <p:spPr bwMode="auto">
          <a:xfrm>
            <a:off x="0" y="1054100"/>
            <a:ext cx="9144000" cy="4067175"/>
          </a:xfrm>
          <a:prstGeom prst="rect">
            <a:avLst/>
          </a:prstGeom>
          <a:solidFill>
            <a:srgbClr val="3C4F8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365760" tIns="46154" rIns="92309" bIns="46154" anchor="ct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3200">
              <a:solidFill>
                <a:schemeClr val="bg1"/>
              </a:solidFill>
            </a:endParaRPr>
          </a:p>
        </p:txBody>
      </p:sp>
      <p:grpSp>
        <p:nvGrpSpPr>
          <p:cNvPr id="52227" name="Group 3"/>
          <p:cNvGrpSpPr>
            <a:grpSpLocks/>
          </p:cNvGrpSpPr>
          <p:nvPr/>
        </p:nvGrpSpPr>
        <p:grpSpPr bwMode="auto">
          <a:xfrm>
            <a:off x="20638" y="1079500"/>
            <a:ext cx="2671762" cy="4014788"/>
            <a:chOff x="13" y="15"/>
            <a:chExt cx="2741" cy="3858"/>
          </a:xfrm>
        </p:grpSpPr>
        <p:sp>
          <p:nvSpPr>
            <p:cNvPr id="52229" name="Freeform 4"/>
            <p:cNvSpPr>
              <a:spLocks noChangeAspect="1"/>
            </p:cNvSpPr>
            <p:nvPr/>
          </p:nvSpPr>
          <p:spPr bwMode="auto">
            <a:xfrm>
              <a:off x="13" y="2190"/>
              <a:ext cx="1009" cy="98"/>
            </a:xfrm>
            <a:custGeom>
              <a:avLst/>
              <a:gdLst>
                <a:gd name="T0" fmla="*/ 1009 w 1004"/>
                <a:gd name="T1" fmla="*/ 0 h 98"/>
                <a:gd name="T2" fmla="*/ 0 w 1004"/>
                <a:gd name="T3" fmla="*/ 0 h 98"/>
                <a:gd name="T4" fmla="*/ 0 w 1004"/>
                <a:gd name="T5" fmla="*/ 98 h 98"/>
                <a:gd name="T6" fmla="*/ 911 w 1004"/>
                <a:gd name="T7" fmla="*/ 98 h 98"/>
                <a:gd name="T8" fmla="*/ 1009 w 1004"/>
                <a:gd name="T9" fmla="*/ 0 h 98"/>
                <a:gd name="T10" fmla="*/ 0 60000 65536"/>
                <a:gd name="T11" fmla="*/ 0 60000 65536"/>
                <a:gd name="T12" fmla="*/ 0 60000 65536"/>
                <a:gd name="T13" fmla="*/ 0 60000 65536"/>
                <a:gd name="T14" fmla="*/ 0 60000 65536"/>
                <a:gd name="T15" fmla="*/ 0 w 1004"/>
                <a:gd name="T16" fmla="*/ 0 h 98"/>
                <a:gd name="T17" fmla="*/ 1004 w 1004"/>
                <a:gd name="T18" fmla="*/ 98 h 98"/>
              </a:gdLst>
              <a:ahLst/>
              <a:cxnLst>
                <a:cxn ang="T10">
                  <a:pos x="T0" y="T1"/>
                </a:cxn>
                <a:cxn ang="T11">
                  <a:pos x="T2" y="T3"/>
                </a:cxn>
                <a:cxn ang="T12">
                  <a:pos x="T4" y="T5"/>
                </a:cxn>
                <a:cxn ang="T13">
                  <a:pos x="T6" y="T7"/>
                </a:cxn>
                <a:cxn ang="T14">
                  <a:pos x="T8" y="T9"/>
                </a:cxn>
              </a:cxnLst>
              <a:rect l="T15" t="T16" r="T17" b="T18"/>
              <a:pathLst>
                <a:path w="1004" h="98">
                  <a:moveTo>
                    <a:pt x="1004" y="0"/>
                  </a:moveTo>
                  <a:lnTo>
                    <a:pt x="0" y="0"/>
                  </a:lnTo>
                  <a:lnTo>
                    <a:pt x="0" y="98"/>
                  </a:lnTo>
                  <a:lnTo>
                    <a:pt x="906" y="98"/>
                  </a:lnTo>
                  <a:lnTo>
                    <a:pt x="1004"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52230" name="Freeform 5"/>
            <p:cNvSpPr>
              <a:spLocks noChangeAspect="1"/>
            </p:cNvSpPr>
            <p:nvPr/>
          </p:nvSpPr>
          <p:spPr bwMode="auto">
            <a:xfrm>
              <a:off x="13" y="1016"/>
              <a:ext cx="411" cy="98"/>
            </a:xfrm>
            <a:custGeom>
              <a:avLst/>
              <a:gdLst>
                <a:gd name="T0" fmla="*/ 313 w 409"/>
                <a:gd name="T1" fmla="*/ 0 h 98"/>
                <a:gd name="T2" fmla="*/ 0 w 409"/>
                <a:gd name="T3" fmla="*/ 0 h 98"/>
                <a:gd name="T4" fmla="*/ 0 w 409"/>
                <a:gd name="T5" fmla="*/ 98 h 98"/>
                <a:gd name="T6" fmla="*/ 411 w 409"/>
                <a:gd name="T7" fmla="*/ 98 h 98"/>
                <a:gd name="T8" fmla="*/ 313 w 409"/>
                <a:gd name="T9" fmla="*/ 0 h 98"/>
                <a:gd name="T10" fmla="*/ 0 60000 65536"/>
                <a:gd name="T11" fmla="*/ 0 60000 65536"/>
                <a:gd name="T12" fmla="*/ 0 60000 65536"/>
                <a:gd name="T13" fmla="*/ 0 60000 65536"/>
                <a:gd name="T14" fmla="*/ 0 60000 65536"/>
                <a:gd name="T15" fmla="*/ 0 w 409"/>
                <a:gd name="T16" fmla="*/ 0 h 98"/>
                <a:gd name="T17" fmla="*/ 409 w 409"/>
                <a:gd name="T18" fmla="*/ 98 h 98"/>
              </a:gdLst>
              <a:ahLst/>
              <a:cxnLst>
                <a:cxn ang="T10">
                  <a:pos x="T0" y="T1"/>
                </a:cxn>
                <a:cxn ang="T11">
                  <a:pos x="T2" y="T3"/>
                </a:cxn>
                <a:cxn ang="T12">
                  <a:pos x="T4" y="T5"/>
                </a:cxn>
                <a:cxn ang="T13">
                  <a:pos x="T6" y="T7"/>
                </a:cxn>
                <a:cxn ang="T14">
                  <a:pos x="T8" y="T9"/>
                </a:cxn>
              </a:cxnLst>
              <a:rect l="T15" t="T16" r="T17" b="T18"/>
              <a:pathLst>
                <a:path w="409" h="98">
                  <a:moveTo>
                    <a:pt x="311" y="0"/>
                  </a:moveTo>
                  <a:lnTo>
                    <a:pt x="0" y="0"/>
                  </a:lnTo>
                  <a:lnTo>
                    <a:pt x="0" y="98"/>
                  </a:lnTo>
                  <a:lnTo>
                    <a:pt x="409" y="98"/>
                  </a:lnTo>
                  <a:lnTo>
                    <a:pt x="311"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52231" name="Freeform 6"/>
            <p:cNvSpPr>
              <a:spLocks noChangeAspect="1"/>
            </p:cNvSpPr>
            <p:nvPr/>
          </p:nvSpPr>
          <p:spPr bwMode="auto">
            <a:xfrm>
              <a:off x="13" y="2789"/>
              <a:ext cx="420" cy="107"/>
            </a:xfrm>
            <a:custGeom>
              <a:avLst/>
              <a:gdLst>
                <a:gd name="T0" fmla="*/ 420 w 418"/>
                <a:gd name="T1" fmla="*/ 0 h 107"/>
                <a:gd name="T2" fmla="*/ 0 w 418"/>
                <a:gd name="T3" fmla="*/ 0 h 107"/>
                <a:gd name="T4" fmla="*/ 0 w 418"/>
                <a:gd name="T5" fmla="*/ 107 h 107"/>
                <a:gd name="T6" fmla="*/ 312 w 418"/>
                <a:gd name="T7" fmla="*/ 107 h 107"/>
                <a:gd name="T8" fmla="*/ 420 w 418"/>
                <a:gd name="T9" fmla="*/ 0 h 107"/>
                <a:gd name="T10" fmla="*/ 0 60000 65536"/>
                <a:gd name="T11" fmla="*/ 0 60000 65536"/>
                <a:gd name="T12" fmla="*/ 0 60000 65536"/>
                <a:gd name="T13" fmla="*/ 0 60000 65536"/>
                <a:gd name="T14" fmla="*/ 0 60000 65536"/>
                <a:gd name="T15" fmla="*/ 0 w 418"/>
                <a:gd name="T16" fmla="*/ 0 h 107"/>
                <a:gd name="T17" fmla="*/ 418 w 418"/>
                <a:gd name="T18" fmla="*/ 107 h 107"/>
              </a:gdLst>
              <a:ahLst/>
              <a:cxnLst>
                <a:cxn ang="T10">
                  <a:pos x="T0" y="T1"/>
                </a:cxn>
                <a:cxn ang="T11">
                  <a:pos x="T2" y="T3"/>
                </a:cxn>
                <a:cxn ang="T12">
                  <a:pos x="T4" y="T5"/>
                </a:cxn>
                <a:cxn ang="T13">
                  <a:pos x="T6" y="T7"/>
                </a:cxn>
                <a:cxn ang="T14">
                  <a:pos x="T8" y="T9"/>
                </a:cxn>
              </a:cxnLst>
              <a:rect l="T15" t="T16" r="T17" b="T18"/>
              <a:pathLst>
                <a:path w="418" h="107">
                  <a:moveTo>
                    <a:pt x="418" y="0"/>
                  </a:moveTo>
                  <a:lnTo>
                    <a:pt x="0" y="0"/>
                  </a:lnTo>
                  <a:lnTo>
                    <a:pt x="0" y="107"/>
                  </a:lnTo>
                  <a:lnTo>
                    <a:pt x="311" y="107"/>
                  </a:lnTo>
                  <a:lnTo>
                    <a:pt x="418"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52232" name="Freeform 7"/>
            <p:cNvSpPr>
              <a:spLocks noChangeAspect="1"/>
            </p:cNvSpPr>
            <p:nvPr/>
          </p:nvSpPr>
          <p:spPr bwMode="auto">
            <a:xfrm>
              <a:off x="13" y="1599"/>
              <a:ext cx="1009" cy="98"/>
            </a:xfrm>
            <a:custGeom>
              <a:avLst/>
              <a:gdLst>
                <a:gd name="T0" fmla="*/ 911 w 1004"/>
                <a:gd name="T1" fmla="*/ 0 h 98"/>
                <a:gd name="T2" fmla="*/ 0 w 1004"/>
                <a:gd name="T3" fmla="*/ 0 h 98"/>
                <a:gd name="T4" fmla="*/ 0 w 1004"/>
                <a:gd name="T5" fmla="*/ 98 h 98"/>
                <a:gd name="T6" fmla="*/ 1009 w 1004"/>
                <a:gd name="T7" fmla="*/ 98 h 98"/>
                <a:gd name="T8" fmla="*/ 911 w 1004"/>
                <a:gd name="T9" fmla="*/ 0 h 98"/>
                <a:gd name="T10" fmla="*/ 0 60000 65536"/>
                <a:gd name="T11" fmla="*/ 0 60000 65536"/>
                <a:gd name="T12" fmla="*/ 0 60000 65536"/>
                <a:gd name="T13" fmla="*/ 0 60000 65536"/>
                <a:gd name="T14" fmla="*/ 0 60000 65536"/>
                <a:gd name="T15" fmla="*/ 0 w 1004"/>
                <a:gd name="T16" fmla="*/ 0 h 98"/>
                <a:gd name="T17" fmla="*/ 1004 w 1004"/>
                <a:gd name="T18" fmla="*/ 98 h 98"/>
              </a:gdLst>
              <a:ahLst/>
              <a:cxnLst>
                <a:cxn ang="T10">
                  <a:pos x="T0" y="T1"/>
                </a:cxn>
                <a:cxn ang="T11">
                  <a:pos x="T2" y="T3"/>
                </a:cxn>
                <a:cxn ang="T12">
                  <a:pos x="T4" y="T5"/>
                </a:cxn>
                <a:cxn ang="T13">
                  <a:pos x="T6" y="T7"/>
                </a:cxn>
                <a:cxn ang="T14">
                  <a:pos x="T8" y="T9"/>
                </a:cxn>
              </a:cxnLst>
              <a:rect l="T15" t="T16" r="T17" b="T18"/>
              <a:pathLst>
                <a:path w="1004" h="98">
                  <a:moveTo>
                    <a:pt x="906" y="0"/>
                  </a:moveTo>
                  <a:lnTo>
                    <a:pt x="0" y="0"/>
                  </a:lnTo>
                  <a:lnTo>
                    <a:pt x="0" y="98"/>
                  </a:lnTo>
                  <a:lnTo>
                    <a:pt x="1004" y="98"/>
                  </a:lnTo>
                  <a:lnTo>
                    <a:pt x="906"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52233" name="Freeform 8"/>
            <p:cNvSpPr>
              <a:spLocks noChangeAspect="1"/>
            </p:cNvSpPr>
            <p:nvPr/>
          </p:nvSpPr>
          <p:spPr bwMode="auto">
            <a:xfrm>
              <a:off x="13" y="1222"/>
              <a:ext cx="2277" cy="286"/>
            </a:xfrm>
            <a:custGeom>
              <a:avLst/>
              <a:gdLst>
                <a:gd name="T0" fmla="*/ 0 w 2266"/>
                <a:gd name="T1" fmla="*/ 286 h 285"/>
                <a:gd name="T2" fmla="*/ 2277 w 2266"/>
                <a:gd name="T3" fmla="*/ 286 h 285"/>
                <a:gd name="T4" fmla="*/ 1992 w 2266"/>
                <a:gd name="T5" fmla="*/ 0 h 285"/>
                <a:gd name="T6" fmla="*/ 0 w 2266"/>
                <a:gd name="T7" fmla="*/ 0 h 285"/>
                <a:gd name="T8" fmla="*/ 0 w 2266"/>
                <a:gd name="T9" fmla="*/ 286 h 285"/>
                <a:gd name="T10" fmla="*/ 0 60000 65536"/>
                <a:gd name="T11" fmla="*/ 0 60000 65536"/>
                <a:gd name="T12" fmla="*/ 0 60000 65536"/>
                <a:gd name="T13" fmla="*/ 0 60000 65536"/>
                <a:gd name="T14" fmla="*/ 0 60000 65536"/>
                <a:gd name="T15" fmla="*/ 0 w 2266"/>
                <a:gd name="T16" fmla="*/ 0 h 285"/>
                <a:gd name="T17" fmla="*/ 2266 w 2266"/>
                <a:gd name="T18" fmla="*/ 285 h 285"/>
              </a:gdLst>
              <a:ahLst/>
              <a:cxnLst>
                <a:cxn ang="T10">
                  <a:pos x="T0" y="T1"/>
                </a:cxn>
                <a:cxn ang="T11">
                  <a:pos x="T2" y="T3"/>
                </a:cxn>
                <a:cxn ang="T12">
                  <a:pos x="T4" y="T5"/>
                </a:cxn>
                <a:cxn ang="T13">
                  <a:pos x="T6" y="T7"/>
                </a:cxn>
                <a:cxn ang="T14">
                  <a:pos x="T8" y="T9"/>
                </a:cxn>
              </a:cxnLst>
              <a:rect l="T15" t="T16" r="T17" b="T18"/>
              <a:pathLst>
                <a:path w="2266" h="285">
                  <a:moveTo>
                    <a:pt x="0" y="285"/>
                  </a:moveTo>
                  <a:lnTo>
                    <a:pt x="2266" y="285"/>
                  </a:lnTo>
                  <a:lnTo>
                    <a:pt x="1982"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52234" name="Freeform 9"/>
            <p:cNvSpPr>
              <a:spLocks noChangeAspect="1"/>
            </p:cNvSpPr>
            <p:nvPr/>
          </p:nvSpPr>
          <p:spPr bwMode="auto">
            <a:xfrm>
              <a:off x="13" y="2395"/>
              <a:ext cx="2286" cy="286"/>
            </a:xfrm>
            <a:custGeom>
              <a:avLst/>
              <a:gdLst>
                <a:gd name="T0" fmla="*/ 0 w 2275"/>
                <a:gd name="T1" fmla="*/ 286 h 285"/>
                <a:gd name="T2" fmla="*/ 2001 w 2275"/>
                <a:gd name="T3" fmla="*/ 286 h 285"/>
                <a:gd name="T4" fmla="*/ 2286 w 2275"/>
                <a:gd name="T5" fmla="*/ 0 h 285"/>
                <a:gd name="T6" fmla="*/ 0 w 2275"/>
                <a:gd name="T7" fmla="*/ 0 h 285"/>
                <a:gd name="T8" fmla="*/ 0 w 2275"/>
                <a:gd name="T9" fmla="*/ 286 h 285"/>
                <a:gd name="T10" fmla="*/ 0 60000 65536"/>
                <a:gd name="T11" fmla="*/ 0 60000 65536"/>
                <a:gd name="T12" fmla="*/ 0 60000 65536"/>
                <a:gd name="T13" fmla="*/ 0 60000 65536"/>
                <a:gd name="T14" fmla="*/ 0 60000 65536"/>
                <a:gd name="T15" fmla="*/ 0 w 2275"/>
                <a:gd name="T16" fmla="*/ 0 h 285"/>
                <a:gd name="T17" fmla="*/ 2275 w 2275"/>
                <a:gd name="T18" fmla="*/ 285 h 285"/>
              </a:gdLst>
              <a:ahLst/>
              <a:cxnLst>
                <a:cxn ang="T10">
                  <a:pos x="T0" y="T1"/>
                </a:cxn>
                <a:cxn ang="T11">
                  <a:pos x="T2" y="T3"/>
                </a:cxn>
                <a:cxn ang="T12">
                  <a:pos x="T4" y="T5"/>
                </a:cxn>
                <a:cxn ang="T13">
                  <a:pos x="T6" y="T7"/>
                </a:cxn>
                <a:cxn ang="T14">
                  <a:pos x="T8" y="T9"/>
                </a:cxn>
              </a:cxnLst>
              <a:rect l="T15" t="T16" r="T17" b="T18"/>
              <a:pathLst>
                <a:path w="2275" h="285">
                  <a:moveTo>
                    <a:pt x="0" y="285"/>
                  </a:moveTo>
                  <a:lnTo>
                    <a:pt x="1991" y="285"/>
                  </a:lnTo>
                  <a:lnTo>
                    <a:pt x="2275"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52235" name="Freeform 10"/>
            <p:cNvSpPr>
              <a:spLocks noChangeAspect="1"/>
            </p:cNvSpPr>
            <p:nvPr/>
          </p:nvSpPr>
          <p:spPr bwMode="auto">
            <a:xfrm>
              <a:off x="13" y="1805"/>
              <a:ext cx="2741" cy="286"/>
            </a:xfrm>
            <a:custGeom>
              <a:avLst/>
              <a:gdLst>
                <a:gd name="T0" fmla="*/ 2598 w 2728"/>
                <a:gd name="T1" fmla="*/ 0 h 285"/>
                <a:gd name="T2" fmla="*/ 0 w 2728"/>
                <a:gd name="T3" fmla="*/ 0 h 285"/>
                <a:gd name="T4" fmla="*/ 0 w 2728"/>
                <a:gd name="T5" fmla="*/ 286 h 285"/>
                <a:gd name="T6" fmla="*/ 2598 w 2728"/>
                <a:gd name="T7" fmla="*/ 286 h 285"/>
                <a:gd name="T8" fmla="*/ 2741 w 2728"/>
                <a:gd name="T9" fmla="*/ 142 h 285"/>
                <a:gd name="T10" fmla="*/ 2598 w 2728"/>
                <a:gd name="T11" fmla="*/ 0 h 285"/>
                <a:gd name="T12" fmla="*/ 0 60000 65536"/>
                <a:gd name="T13" fmla="*/ 0 60000 65536"/>
                <a:gd name="T14" fmla="*/ 0 60000 65536"/>
                <a:gd name="T15" fmla="*/ 0 60000 65536"/>
                <a:gd name="T16" fmla="*/ 0 60000 65536"/>
                <a:gd name="T17" fmla="*/ 0 60000 65536"/>
                <a:gd name="T18" fmla="*/ 0 w 2728"/>
                <a:gd name="T19" fmla="*/ 0 h 285"/>
                <a:gd name="T20" fmla="*/ 2728 w 2728"/>
                <a:gd name="T21" fmla="*/ 285 h 285"/>
              </a:gdLst>
              <a:ahLst/>
              <a:cxnLst>
                <a:cxn ang="T12">
                  <a:pos x="T0" y="T1"/>
                </a:cxn>
                <a:cxn ang="T13">
                  <a:pos x="T2" y="T3"/>
                </a:cxn>
                <a:cxn ang="T14">
                  <a:pos x="T4" y="T5"/>
                </a:cxn>
                <a:cxn ang="T15">
                  <a:pos x="T6" y="T7"/>
                </a:cxn>
                <a:cxn ang="T16">
                  <a:pos x="T8" y="T9"/>
                </a:cxn>
                <a:cxn ang="T17">
                  <a:pos x="T10" y="T11"/>
                </a:cxn>
              </a:cxnLst>
              <a:rect l="T18" t="T19" r="T20" b="T21"/>
              <a:pathLst>
                <a:path w="2728" h="285">
                  <a:moveTo>
                    <a:pt x="2586" y="0"/>
                  </a:moveTo>
                  <a:lnTo>
                    <a:pt x="0" y="0"/>
                  </a:lnTo>
                  <a:lnTo>
                    <a:pt x="0" y="285"/>
                  </a:lnTo>
                  <a:lnTo>
                    <a:pt x="2586" y="285"/>
                  </a:lnTo>
                  <a:lnTo>
                    <a:pt x="2728" y="142"/>
                  </a:lnTo>
                  <a:lnTo>
                    <a:pt x="2586"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52236" name="Freeform 11"/>
            <p:cNvSpPr>
              <a:spLocks noChangeAspect="1"/>
            </p:cNvSpPr>
            <p:nvPr/>
          </p:nvSpPr>
          <p:spPr bwMode="auto">
            <a:xfrm>
              <a:off x="13" y="2994"/>
              <a:ext cx="1679" cy="286"/>
            </a:xfrm>
            <a:custGeom>
              <a:avLst/>
              <a:gdLst>
                <a:gd name="T0" fmla="*/ 0 w 1671"/>
                <a:gd name="T1" fmla="*/ 286 h 285"/>
                <a:gd name="T2" fmla="*/ 1393 w 1671"/>
                <a:gd name="T3" fmla="*/ 286 h 285"/>
                <a:gd name="T4" fmla="*/ 1679 w 1671"/>
                <a:gd name="T5" fmla="*/ 0 h 285"/>
                <a:gd name="T6" fmla="*/ 0 w 1671"/>
                <a:gd name="T7" fmla="*/ 0 h 285"/>
                <a:gd name="T8" fmla="*/ 0 w 1671"/>
                <a:gd name="T9" fmla="*/ 286 h 285"/>
                <a:gd name="T10" fmla="*/ 0 60000 65536"/>
                <a:gd name="T11" fmla="*/ 0 60000 65536"/>
                <a:gd name="T12" fmla="*/ 0 60000 65536"/>
                <a:gd name="T13" fmla="*/ 0 60000 65536"/>
                <a:gd name="T14" fmla="*/ 0 60000 65536"/>
                <a:gd name="T15" fmla="*/ 0 w 1671"/>
                <a:gd name="T16" fmla="*/ 0 h 285"/>
                <a:gd name="T17" fmla="*/ 1671 w 1671"/>
                <a:gd name="T18" fmla="*/ 285 h 285"/>
              </a:gdLst>
              <a:ahLst/>
              <a:cxnLst>
                <a:cxn ang="T10">
                  <a:pos x="T0" y="T1"/>
                </a:cxn>
                <a:cxn ang="T11">
                  <a:pos x="T2" y="T3"/>
                </a:cxn>
                <a:cxn ang="T12">
                  <a:pos x="T4" y="T5"/>
                </a:cxn>
                <a:cxn ang="T13">
                  <a:pos x="T6" y="T7"/>
                </a:cxn>
                <a:cxn ang="T14">
                  <a:pos x="T8" y="T9"/>
                </a:cxn>
              </a:cxnLst>
              <a:rect l="T15" t="T16" r="T17" b="T18"/>
              <a:pathLst>
                <a:path w="1671" h="285">
                  <a:moveTo>
                    <a:pt x="0" y="285"/>
                  </a:moveTo>
                  <a:lnTo>
                    <a:pt x="1386" y="285"/>
                  </a:lnTo>
                  <a:lnTo>
                    <a:pt x="1671"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52237" name="Freeform 12"/>
            <p:cNvSpPr>
              <a:spLocks noChangeAspect="1"/>
            </p:cNvSpPr>
            <p:nvPr/>
          </p:nvSpPr>
          <p:spPr bwMode="auto">
            <a:xfrm>
              <a:off x="13" y="3588"/>
              <a:ext cx="1071" cy="285"/>
            </a:xfrm>
            <a:custGeom>
              <a:avLst/>
              <a:gdLst>
                <a:gd name="T0" fmla="*/ 0 w 1066"/>
                <a:gd name="T1" fmla="*/ 285 h 284"/>
                <a:gd name="T2" fmla="*/ 786 w 1066"/>
                <a:gd name="T3" fmla="*/ 285 h 284"/>
                <a:gd name="T4" fmla="*/ 1071 w 1066"/>
                <a:gd name="T5" fmla="*/ 0 h 284"/>
                <a:gd name="T6" fmla="*/ 0 w 1066"/>
                <a:gd name="T7" fmla="*/ 0 h 284"/>
                <a:gd name="T8" fmla="*/ 0 w 1066"/>
                <a:gd name="T9" fmla="*/ 285 h 284"/>
                <a:gd name="T10" fmla="*/ 0 60000 65536"/>
                <a:gd name="T11" fmla="*/ 0 60000 65536"/>
                <a:gd name="T12" fmla="*/ 0 60000 65536"/>
                <a:gd name="T13" fmla="*/ 0 60000 65536"/>
                <a:gd name="T14" fmla="*/ 0 60000 65536"/>
                <a:gd name="T15" fmla="*/ 0 w 1066"/>
                <a:gd name="T16" fmla="*/ 0 h 284"/>
                <a:gd name="T17" fmla="*/ 1066 w 1066"/>
                <a:gd name="T18" fmla="*/ 284 h 284"/>
              </a:gdLst>
              <a:ahLst/>
              <a:cxnLst>
                <a:cxn ang="T10">
                  <a:pos x="T0" y="T1"/>
                </a:cxn>
                <a:cxn ang="T11">
                  <a:pos x="T2" y="T3"/>
                </a:cxn>
                <a:cxn ang="T12">
                  <a:pos x="T4" y="T5"/>
                </a:cxn>
                <a:cxn ang="T13">
                  <a:pos x="T6" y="T7"/>
                </a:cxn>
                <a:cxn ang="T14">
                  <a:pos x="T8" y="T9"/>
                </a:cxn>
              </a:cxnLst>
              <a:rect l="T15" t="T16" r="T17" b="T18"/>
              <a:pathLst>
                <a:path w="1066" h="284">
                  <a:moveTo>
                    <a:pt x="0" y="284"/>
                  </a:moveTo>
                  <a:lnTo>
                    <a:pt x="782" y="284"/>
                  </a:lnTo>
                  <a:lnTo>
                    <a:pt x="1066" y="0"/>
                  </a:lnTo>
                  <a:lnTo>
                    <a:pt x="0" y="0"/>
                  </a:lnTo>
                  <a:lnTo>
                    <a:pt x="0" y="284"/>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52238" name="Freeform 13"/>
            <p:cNvSpPr>
              <a:spLocks noChangeAspect="1"/>
            </p:cNvSpPr>
            <p:nvPr/>
          </p:nvSpPr>
          <p:spPr bwMode="auto">
            <a:xfrm>
              <a:off x="13" y="15"/>
              <a:ext cx="1089" cy="286"/>
            </a:xfrm>
            <a:custGeom>
              <a:avLst/>
              <a:gdLst>
                <a:gd name="T0" fmla="*/ 0 w 1084"/>
                <a:gd name="T1" fmla="*/ 286 h 285"/>
                <a:gd name="T2" fmla="*/ 1089 w 1084"/>
                <a:gd name="T3" fmla="*/ 286 h 285"/>
                <a:gd name="T4" fmla="*/ 804 w 1084"/>
                <a:gd name="T5" fmla="*/ 0 h 285"/>
                <a:gd name="T6" fmla="*/ 0 w 1084"/>
                <a:gd name="T7" fmla="*/ 0 h 285"/>
                <a:gd name="T8" fmla="*/ 0 w 1084"/>
                <a:gd name="T9" fmla="*/ 286 h 285"/>
                <a:gd name="T10" fmla="*/ 0 60000 65536"/>
                <a:gd name="T11" fmla="*/ 0 60000 65536"/>
                <a:gd name="T12" fmla="*/ 0 60000 65536"/>
                <a:gd name="T13" fmla="*/ 0 60000 65536"/>
                <a:gd name="T14" fmla="*/ 0 60000 65536"/>
                <a:gd name="T15" fmla="*/ 0 w 1084"/>
                <a:gd name="T16" fmla="*/ 0 h 285"/>
                <a:gd name="T17" fmla="*/ 1084 w 1084"/>
                <a:gd name="T18" fmla="*/ 285 h 285"/>
              </a:gdLst>
              <a:ahLst/>
              <a:cxnLst>
                <a:cxn ang="T10">
                  <a:pos x="T0" y="T1"/>
                </a:cxn>
                <a:cxn ang="T11">
                  <a:pos x="T2" y="T3"/>
                </a:cxn>
                <a:cxn ang="T12">
                  <a:pos x="T4" y="T5"/>
                </a:cxn>
                <a:cxn ang="T13">
                  <a:pos x="T6" y="T7"/>
                </a:cxn>
                <a:cxn ang="T14">
                  <a:pos x="T8" y="T9"/>
                </a:cxn>
              </a:cxnLst>
              <a:rect l="T15" t="T16" r="T17" b="T18"/>
              <a:pathLst>
                <a:path w="1084" h="285">
                  <a:moveTo>
                    <a:pt x="0" y="285"/>
                  </a:moveTo>
                  <a:lnTo>
                    <a:pt x="1084" y="285"/>
                  </a:lnTo>
                  <a:lnTo>
                    <a:pt x="800"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52239" name="Freeform 14"/>
            <p:cNvSpPr>
              <a:spLocks noChangeAspect="1"/>
            </p:cNvSpPr>
            <p:nvPr/>
          </p:nvSpPr>
          <p:spPr bwMode="auto">
            <a:xfrm>
              <a:off x="13" y="614"/>
              <a:ext cx="1688" cy="286"/>
            </a:xfrm>
            <a:custGeom>
              <a:avLst/>
              <a:gdLst>
                <a:gd name="T0" fmla="*/ 0 w 1680"/>
                <a:gd name="T1" fmla="*/ 286 h 285"/>
                <a:gd name="T2" fmla="*/ 1688 w 1680"/>
                <a:gd name="T3" fmla="*/ 286 h 285"/>
                <a:gd name="T4" fmla="*/ 1402 w 1680"/>
                <a:gd name="T5" fmla="*/ 0 h 285"/>
                <a:gd name="T6" fmla="*/ 0 w 1680"/>
                <a:gd name="T7" fmla="*/ 0 h 285"/>
                <a:gd name="T8" fmla="*/ 0 w 1680"/>
                <a:gd name="T9" fmla="*/ 286 h 285"/>
                <a:gd name="T10" fmla="*/ 0 60000 65536"/>
                <a:gd name="T11" fmla="*/ 0 60000 65536"/>
                <a:gd name="T12" fmla="*/ 0 60000 65536"/>
                <a:gd name="T13" fmla="*/ 0 60000 65536"/>
                <a:gd name="T14" fmla="*/ 0 60000 65536"/>
                <a:gd name="T15" fmla="*/ 0 w 1680"/>
                <a:gd name="T16" fmla="*/ 0 h 285"/>
                <a:gd name="T17" fmla="*/ 1680 w 1680"/>
                <a:gd name="T18" fmla="*/ 285 h 285"/>
              </a:gdLst>
              <a:ahLst/>
              <a:cxnLst>
                <a:cxn ang="T10">
                  <a:pos x="T0" y="T1"/>
                </a:cxn>
                <a:cxn ang="T11">
                  <a:pos x="T2" y="T3"/>
                </a:cxn>
                <a:cxn ang="T12">
                  <a:pos x="T4" y="T5"/>
                </a:cxn>
                <a:cxn ang="T13">
                  <a:pos x="T6" y="T7"/>
                </a:cxn>
                <a:cxn ang="T14">
                  <a:pos x="T8" y="T9"/>
                </a:cxn>
              </a:cxnLst>
              <a:rect l="T15" t="T16" r="T17" b="T18"/>
              <a:pathLst>
                <a:path w="1680" h="285">
                  <a:moveTo>
                    <a:pt x="0" y="285"/>
                  </a:moveTo>
                  <a:lnTo>
                    <a:pt x="1680" y="285"/>
                  </a:lnTo>
                  <a:lnTo>
                    <a:pt x="1395"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grpSp>
      <p:sp>
        <p:nvSpPr>
          <p:cNvPr id="52228" name="Text Box 15"/>
          <p:cNvSpPr txBox="1">
            <a:spLocks noChangeArrowheads="1"/>
          </p:cNvSpPr>
          <p:nvPr/>
        </p:nvSpPr>
        <p:spPr bwMode="white">
          <a:xfrm>
            <a:off x="2971800" y="2679700"/>
            <a:ext cx="5791200" cy="193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46154" rIns="92309" bIns="46154" anchor="ct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r>
              <a:rPr lang="en-US" altLang="en-US" sz="3200">
                <a:solidFill>
                  <a:schemeClr val="bg1"/>
                </a:solidFill>
              </a:rPr>
              <a:t>Using Logistic Regression  for Our Process Performance Modeling</a:t>
            </a:r>
          </a:p>
        </p:txBody>
      </p:sp>
    </p:spTree>
  </p:cSld>
  <p:clrMapOvr>
    <a:masterClrMapping/>
  </p:clrMapOv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257175" y="546100"/>
            <a:ext cx="8734425" cy="561975"/>
          </a:xfrm>
        </p:spPr>
        <p:txBody>
          <a:bodyPr/>
          <a:lstStyle/>
          <a:p>
            <a:pPr eaLnBrk="1" hangingPunct="1"/>
            <a:r>
              <a:rPr lang="en-US" altLang="en-US"/>
              <a:t>Basic Statistical Prediction Modeling Techniques</a:t>
            </a:r>
          </a:p>
        </p:txBody>
      </p:sp>
      <p:graphicFrame>
        <p:nvGraphicFramePr>
          <p:cNvPr id="910339" name="Group 3"/>
          <p:cNvGraphicFramePr>
            <a:graphicFrameLocks noGrp="1"/>
          </p:cNvGraphicFramePr>
          <p:nvPr>
            <p:ph idx="4294967295"/>
          </p:nvPr>
        </p:nvGraphicFramePr>
        <p:xfrm>
          <a:off x="1395413" y="2622550"/>
          <a:ext cx="7367587" cy="3654426"/>
        </p:xfrm>
        <a:graphic>
          <a:graphicData uri="http://schemas.openxmlformats.org/drawingml/2006/table">
            <a:tbl>
              <a:tblPr/>
              <a:tblGrid>
                <a:gridCol w="3686175">
                  <a:extLst>
                    <a:ext uri="{9D8B030D-6E8A-4147-A177-3AD203B41FA5}">
                      <a16:colId xmlns:a16="http://schemas.microsoft.com/office/drawing/2014/main" val="20000"/>
                    </a:ext>
                  </a:extLst>
                </a:gridCol>
                <a:gridCol w="3681412">
                  <a:extLst>
                    <a:ext uri="{9D8B030D-6E8A-4147-A177-3AD203B41FA5}">
                      <a16:colId xmlns:a16="http://schemas.microsoft.com/office/drawing/2014/main" val="20001"/>
                    </a:ext>
                  </a:extLst>
                </a:gridCol>
              </a:tblGrid>
              <a:tr h="1827213">
                <a:tc>
                  <a:txBody>
                    <a:bodyPr/>
                    <a:lstStyle/>
                    <a:p>
                      <a:pPr marL="0" marR="0" lvl="0" indent="0" algn="ctr" defTabSz="722313" rtl="0" eaLnBrk="1" fontAlgn="base" latinLnBrk="0" hangingPunct="1">
                        <a:lnSpc>
                          <a:spcPct val="90000"/>
                        </a:lnSpc>
                        <a:spcBef>
                          <a:spcPct val="0"/>
                        </a:spcBef>
                        <a:spcAft>
                          <a:spcPct val="30000"/>
                        </a:spcAft>
                        <a:buClrTx/>
                        <a:buSzPct val="70000"/>
                        <a:buFontTx/>
                        <a:buNone/>
                        <a:tabLst/>
                      </a:pPr>
                      <a:r>
                        <a:rPr kumimoji="0" lang="en-US" sz="2800" b="0" i="0" u="none" strike="noStrike" cap="none" normalizeH="0" baseline="0">
                          <a:ln>
                            <a:noFill/>
                          </a:ln>
                          <a:solidFill>
                            <a:schemeClr val="tx1"/>
                          </a:solidFill>
                          <a:effectLst/>
                          <a:latin typeface="Arial" charset="0"/>
                        </a:rPr>
                        <a:t>ANOVA</a:t>
                      </a:r>
                    </a:p>
                    <a:p>
                      <a:pPr marL="0" marR="0" lvl="0" indent="0" algn="ctr" defTabSz="722313" rtl="0" eaLnBrk="1" fontAlgn="base" latinLnBrk="0" hangingPunct="1">
                        <a:lnSpc>
                          <a:spcPct val="90000"/>
                        </a:lnSpc>
                        <a:spcBef>
                          <a:spcPct val="0"/>
                        </a:spcBef>
                        <a:spcAft>
                          <a:spcPct val="30000"/>
                        </a:spcAft>
                        <a:buClrTx/>
                        <a:buSzPct val="70000"/>
                        <a:buFontTx/>
                        <a:buNone/>
                        <a:tabLst/>
                      </a:pPr>
                      <a:r>
                        <a:rPr kumimoji="0" lang="en-US" sz="2800" b="0" i="0" u="none" strike="noStrike" cap="none" normalizeH="0" baseline="0">
                          <a:ln>
                            <a:noFill/>
                          </a:ln>
                          <a:solidFill>
                            <a:schemeClr val="tx1"/>
                          </a:solidFill>
                          <a:effectLst/>
                          <a:latin typeface="Arial" charset="0"/>
                        </a:rPr>
                        <a:t>&amp; MANOVA</a:t>
                      </a:r>
                    </a:p>
                  </a:txBody>
                  <a:tcPr marL="92435" marR="92435" marT="51353" marB="51353"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ABD68E"/>
                    </a:solidFill>
                  </a:tcPr>
                </a:tc>
                <a:tc>
                  <a:txBody>
                    <a:bodyPr/>
                    <a:lstStyle/>
                    <a:p>
                      <a:pPr marL="0" marR="0" lvl="0" indent="0" algn="ctr" defTabSz="722313" rtl="0" eaLnBrk="1" fontAlgn="base" latinLnBrk="0" hangingPunct="1">
                        <a:lnSpc>
                          <a:spcPct val="90000"/>
                        </a:lnSpc>
                        <a:spcBef>
                          <a:spcPct val="0"/>
                        </a:spcBef>
                        <a:spcAft>
                          <a:spcPct val="30000"/>
                        </a:spcAft>
                        <a:buClrTx/>
                        <a:buSzPct val="70000"/>
                        <a:buFontTx/>
                        <a:buNone/>
                        <a:tabLst/>
                      </a:pPr>
                      <a:r>
                        <a:rPr kumimoji="0" lang="en-US" sz="2800" b="0" i="0" u="none" strike="noStrike" cap="none" normalizeH="0" baseline="0">
                          <a:ln>
                            <a:noFill/>
                          </a:ln>
                          <a:solidFill>
                            <a:schemeClr val="tx1"/>
                          </a:solidFill>
                          <a:effectLst/>
                          <a:latin typeface="Arial" charset="0"/>
                        </a:rPr>
                        <a:t>Chi-Square</a:t>
                      </a:r>
                    </a:p>
                    <a:p>
                      <a:pPr marL="0" marR="0" lvl="0" indent="0" algn="ctr" defTabSz="722313" rtl="0" eaLnBrk="1" fontAlgn="base" latinLnBrk="0" hangingPunct="1">
                        <a:lnSpc>
                          <a:spcPct val="90000"/>
                        </a:lnSpc>
                        <a:spcBef>
                          <a:spcPct val="0"/>
                        </a:spcBef>
                        <a:spcAft>
                          <a:spcPct val="30000"/>
                        </a:spcAft>
                        <a:buClrTx/>
                        <a:buSzPct val="70000"/>
                        <a:buFontTx/>
                        <a:buNone/>
                        <a:tabLst/>
                      </a:pPr>
                      <a:r>
                        <a:rPr kumimoji="0" lang="en-US" sz="2800" b="0" i="0" u="none" strike="noStrike" cap="none" normalizeH="0" baseline="0">
                          <a:ln>
                            <a:noFill/>
                          </a:ln>
                          <a:solidFill>
                            <a:schemeClr val="tx1"/>
                          </a:solidFill>
                          <a:effectLst/>
                          <a:latin typeface="Arial" charset="0"/>
                        </a:rPr>
                        <a:t>&amp; Logit</a:t>
                      </a:r>
                    </a:p>
                  </a:txBody>
                  <a:tcPr marL="92435" marR="92435" marT="51353" marB="51353"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BDD1D9"/>
                    </a:solidFill>
                  </a:tcPr>
                </a:tc>
                <a:extLst>
                  <a:ext uri="{0D108BD9-81ED-4DB2-BD59-A6C34878D82A}">
                    <a16:rowId xmlns:a16="http://schemas.microsoft.com/office/drawing/2014/main" val="10000"/>
                  </a:ext>
                </a:extLst>
              </a:tr>
              <a:tr h="1827213">
                <a:tc>
                  <a:txBody>
                    <a:bodyPr/>
                    <a:lstStyle/>
                    <a:p>
                      <a:pPr marL="0" marR="0" lvl="0" indent="0" algn="ctr" defTabSz="722313" rtl="0" eaLnBrk="1" fontAlgn="base" latinLnBrk="0" hangingPunct="1">
                        <a:lnSpc>
                          <a:spcPct val="90000"/>
                        </a:lnSpc>
                        <a:spcBef>
                          <a:spcPct val="0"/>
                        </a:spcBef>
                        <a:spcAft>
                          <a:spcPct val="30000"/>
                        </a:spcAft>
                        <a:buClrTx/>
                        <a:buSzPct val="70000"/>
                        <a:buFontTx/>
                        <a:buNone/>
                        <a:tabLst/>
                      </a:pPr>
                      <a:r>
                        <a:rPr kumimoji="0" lang="en-US" sz="2800" b="0" i="0" u="none" strike="noStrike" cap="none" normalizeH="0" baseline="0">
                          <a:ln>
                            <a:noFill/>
                          </a:ln>
                          <a:solidFill>
                            <a:schemeClr val="tx1"/>
                          </a:solidFill>
                          <a:effectLst/>
                          <a:latin typeface="Arial" charset="0"/>
                        </a:rPr>
                        <a:t>Correlation</a:t>
                      </a:r>
                    </a:p>
                    <a:p>
                      <a:pPr marL="0" marR="0" lvl="0" indent="0" algn="ctr" defTabSz="722313" rtl="0" eaLnBrk="1" fontAlgn="base" latinLnBrk="0" hangingPunct="1">
                        <a:lnSpc>
                          <a:spcPct val="90000"/>
                        </a:lnSpc>
                        <a:spcBef>
                          <a:spcPct val="0"/>
                        </a:spcBef>
                        <a:spcAft>
                          <a:spcPct val="30000"/>
                        </a:spcAft>
                        <a:buClrTx/>
                        <a:buSzPct val="70000"/>
                        <a:buFontTx/>
                        <a:buNone/>
                        <a:tabLst/>
                      </a:pPr>
                      <a:r>
                        <a:rPr kumimoji="0" lang="en-US" sz="2800" b="0" i="0" u="none" strike="noStrike" cap="none" normalizeH="0" baseline="0">
                          <a:ln>
                            <a:noFill/>
                          </a:ln>
                          <a:solidFill>
                            <a:schemeClr val="tx1"/>
                          </a:solidFill>
                          <a:effectLst/>
                          <a:latin typeface="Arial" charset="0"/>
                        </a:rPr>
                        <a:t>&amp; Regression</a:t>
                      </a:r>
                    </a:p>
                  </a:txBody>
                  <a:tcPr marL="92435" marR="92435" marT="51353" marB="51353"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722313" rtl="0" eaLnBrk="1" fontAlgn="base" latinLnBrk="0" hangingPunct="1">
                        <a:lnSpc>
                          <a:spcPct val="90000"/>
                        </a:lnSpc>
                        <a:spcBef>
                          <a:spcPct val="0"/>
                        </a:spcBef>
                        <a:spcAft>
                          <a:spcPct val="30000"/>
                        </a:spcAft>
                        <a:buClrTx/>
                        <a:buSzPct val="70000"/>
                        <a:buFontTx/>
                        <a:buNone/>
                        <a:tabLst/>
                      </a:pPr>
                      <a:r>
                        <a:rPr kumimoji="0" lang="en-US" sz="2800" b="0" i="0" u="none" strike="noStrike" cap="none" normalizeH="0" baseline="0">
                          <a:ln>
                            <a:noFill/>
                          </a:ln>
                          <a:solidFill>
                            <a:schemeClr val="tx1"/>
                          </a:solidFill>
                          <a:effectLst/>
                          <a:latin typeface="Arial" charset="0"/>
                        </a:rPr>
                        <a:t>Logistic Regression</a:t>
                      </a:r>
                    </a:p>
                  </a:txBody>
                  <a:tcPr marL="92435" marR="92435" marT="51353" marB="51353"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E4AD94"/>
                    </a:solidFill>
                  </a:tcPr>
                </a:tc>
                <a:extLst>
                  <a:ext uri="{0D108BD9-81ED-4DB2-BD59-A6C34878D82A}">
                    <a16:rowId xmlns:a16="http://schemas.microsoft.com/office/drawing/2014/main" val="10001"/>
                  </a:ext>
                </a:extLst>
              </a:tr>
            </a:tbl>
          </a:graphicData>
        </a:graphic>
      </p:graphicFrame>
      <p:sp>
        <p:nvSpPr>
          <p:cNvPr id="53262" name="Text Box 14"/>
          <p:cNvSpPr txBox="1">
            <a:spLocks noChangeArrowheads="1"/>
          </p:cNvSpPr>
          <p:nvPr/>
        </p:nvSpPr>
        <p:spPr bwMode="auto">
          <a:xfrm>
            <a:off x="1828800" y="1366838"/>
            <a:ext cx="6484938" cy="1252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97404" tIns="49528" rIns="97404" bIns="49528">
            <a:spAutoFit/>
          </a:bodyPr>
          <a:lstStyle>
            <a:lvl1pPr defTabSz="1074738"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1074738"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1074738"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1074738"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1074738"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1074738"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1074738"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1074738"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1074738"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lnSpc>
                <a:spcPct val="80000"/>
              </a:lnSpc>
            </a:pPr>
            <a:r>
              <a:rPr lang="en-US" altLang="en-US" sz="3600" b="0">
                <a:solidFill>
                  <a:schemeClr val="tx1"/>
                </a:solidFill>
              </a:rPr>
              <a:t>Y</a:t>
            </a:r>
          </a:p>
          <a:p>
            <a:pPr algn="l" eaLnBrk="1" hangingPunct="1">
              <a:lnSpc>
                <a:spcPct val="80000"/>
              </a:lnSpc>
            </a:pPr>
            <a:r>
              <a:rPr lang="en-US" altLang="en-US" sz="3600" b="0">
                <a:solidFill>
                  <a:schemeClr val="tx1"/>
                </a:solidFill>
              </a:rPr>
              <a:t>    </a:t>
            </a:r>
            <a:r>
              <a:rPr lang="en-US" altLang="en-US" sz="2700" b="0">
                <a:solidFill>
                  <a:schemeClr val="tx1"/>
                </a:solidFill>
              </a:rPr>
              <a:t>Continuous                 Discrete</a:t>
            </a:r>
          </a:p>
        </p:txBody>
      </p:sp>
      <p:sp>
        <p:nvSpPr>
          <p:cNvPr id="53263" name="Text Box 15"/>
          <p:cNvSpPr txBox="1">
            <a:spLocks noChangeArrowheads="1"/>
          </p:cNvSpPr>
          <p:nvPr/>
        </p:nvSpPr>
        <p:spPr bwMode="auto">
          <a:xfrm>
            <a:off x="0" y="4133850"/>
            <a:ext cx="498475" cy="58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lIns="97404" tIns="49528" rIns="97404" bIns="49528">
            <a:spAutoFit/>
          </a:bodyPr>
          <a:lstStyle>
            <a:lvl1pPr defTabSz="1074738"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1074738"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1074738"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1074738"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1074738"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1074738"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1074738"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1074738"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1074738"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r" eaLnBrk="1" hangingPunct="1">
              <a:lnSpc>
                <a:spcPct val="89000"/>
              </a:lnSpc>
              <a:spcBef>
                <a:spcPct val="40000"/>
              </a:spcBef>
            </a:pPr>
            <a:r>
              <a:rPr lang="en-US" altLang="en-US" sz="3600" b="0">
                <a:solidFill>
                  <a:schemeClr val="tx1"/>
                </a:solidFill>
              </a:rPr>
              <a:t>X</a:t>
            </a:r>
          </a:p>
        </p:txBody>
      </p:sp>
      <p:sp>
        <p:nvSpPr>
          <p:cNvPr id="53264" name="Text Box 16"/>
          <p:cNvSpPr txBox="1">
            <a:spLocks noChangeArrowheads="1"/>
          </p:cNvSpPr>
          <p:nvPr/>
        </p:nvSpPr>
        <p:spPr bwMode="auto">
          <a:xfrm rot="-5400000">
            <a:off x="156369" y="5033169"/>
            <a:ext cx="1927225"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lIns="97404" tIns="49528" rIns="97404" bIns="49528">
            <a:spAutoFit/>
          </a:bodyPr>
          <a:lstStyle>
            <a:lvl1pPr defTabSz="1074738"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1074738"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1074738"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1074738"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1074738"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1074738"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1074738"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1074738"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1074738"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r" eaLnBrk="1" hangingPunct="1">
              <a:lnSpc>
                <a:spcPct val="89000"/>
              </a:lnSpc>
              <a:spcBef>
                <a:spcPct val="40000"/>
              </a:spcBef>
            </a:pPr>
            <a:r>
              <a:rPr lang="en-US" altLang="en-US" sz="2700" b="0">
                <a:solidFill>
                  <a:schemeClr val="tx1"/>
                </a:solidFill>
              </a:rPr>
              <a:t>Continuous</a:t>
            </a:r>
          </a:p>
        </p:txBody>
      </p:sp>
      <p:sp>
        <p:nvSpPr>
          <p:cNvPr id="53265" name="Text Box 17"/>
          <p:cNvSpPr txBox="1">
            <a:spLocks noChangeArrowheads="1"/>
          </p:cNvSpPr>
          <p:nvPr/>
        </p:nvSpPr>
        <p:spPr bwMode="auto">
          <a:xfrm rot="-5400000">
            <a:off x="367506" y="3188494"/>
            <a:ext cx="1450975"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lIns="97404" tIns="49528" rIns="97404" bIns="49528">
            <a:spAutoFit/>
          </a:bodyPr>
          <a:lstStyle>
            <a:lvl1pPr defTabSz="1074738"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1074738"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1074738"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1074738"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1074738"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1074738"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1074738"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1074738"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1074738"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r" eaLnBrk="1" hangingPunct="1">
              <a:lnSpc>
                <a:spcPct val="89000"/>
              </a:lnSpc>
              <a:spcBef>
                <a:spcPct val="40000"/>
              </a:spcBef>
            </a:pPr>
            <a:r>
              <a:rPr lang="en-US" altLang="en-US" sz="2700" b="0">
                <a:solidFill>
                  <a:schemeClr val="tx1"/>
                </a:solidFill>
              </a:rPr>
              <a:t>Discrete</a:t>
            </a:r>
          </a:p>
        </p:txBody>
      </p:sp>
      <p:sp>
        <p:nvSpPr>
          <p:cNvPr id="53266" name="AutoShape 18"/>
          <p:cNvSpPr>
            <a:spLocks/>
          </p:cNvSpPr>
          <p:nvPr/>
        </p:nvSpPr>
        <p:spPr bwMode="auto">
          <a:xfrm rot="-5400000">
            <a:off x="4906962" y="-1385887"/>
            <a:ext cx="384175" cy="6870700"/>
          </a:xfrm>
          <a:prstGeom prst="rightBrace">
            <a:avLst>
              <a:gd name="adj1" fmla="val 149036"/>
              <a:gd name="adj2" fmla="val 50000"/>
            </a:avLst>
          </a:pr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lIns="86720" tIns="44095" rIns="86720" bIns="44095" anchor="ctr">
            <a:spAutoFit/>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53267" name="AutoShape 19"/>
          <p:cNvSpPr>
            <a:spLocks/>
          </p:cNvSpPr>
          <p:nvPr/>
        </p:nvSpPr>
        <p:spPr bwMode="auto">
          <a:xfrm rot="10800000">
            <a:off x="544513" y="2543175"/>
            <a:ext cx="385762" cy="3744913"/>
          </a:xfrm>
          <a:prstGeom prst="rightBrace">
            <a:avLst>
              <a:gd name="adj1" fmla="val 80899"/>
              <a:gd name="adj2" fmla="val 50000"/>
            </a:avLst>
          </a:pr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lIns="86720" tIns="44095" rIns="86720" bIns="44095" anchor="ctr">
            <a:spAutoFit/>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53268" name="Oval 20"/>
          <p:cNvSpPr>
            <a:spLocks noChangeArrowheads="1"/>
          </p:cNvSpPr>
          <p:nvPr/>
        </p:nvSpPr>
        <p:spPr bwMode="auto">
          <a:xfrm>
            <a:off x="5181600" y="4683125"/>
            <a:ext cx="3429000" cy="1336675"/>
          </a:xfrm>
          <a:prstGeom prst="ellipse">
            <a:avLst/>
          </a:prstGeom>
          <a:noFill/>
          <a:ln w="28575" algn="ctr">
            <a:solidFill>
              <a:schemeClr val="hlink"/>
            </a:solidFill>
            <a:round/>
            <a:headEnd/>
            <a:tailEnd/>
          </a:ln>
          <a:extLst>
            <a:ext uri="{909E8E84-426E-40DD-AFC4-6F175D3DCCD1}">
              <a14:hiddenFill xmlns:a14="http://schemas.microsoft.com/office/drawing/2010/main">
                <a:solidFill>
                  <a:srgbClr val="FFFFFF"/>
                </a:solidFill>
              </a14:hiddenFill>
            </a:ext>
          </a:extLst>
        </p:spPr>
        <p:txBody>
          <a:bodyPr lIns="86720" tIns="44095" rIns="86720" bIns="44095" anchor="ctr">
            <a:spAutoFit/>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pPr eaLnBrk="1" hangingPunct="1"/>
            <a:r>
              <a:rPr lang="en-US" altLang="en-US"/>
              <a:t>Logistic Regression</a:t>
            </a:r>
          </a:p>
        </p:txBody>
      </p:sp>
      <p:sp>
        <p:nvSpPr>
          <p:cNvPr id="54275" name="Rectangle 3"/>
          <p:cNvSpPr>
            <a:spLocks noGrp="1" noChangeArrowheads="1"/>
          </p:cNvSpPr>
          <p:nvPr>
            <p:ph type="body" idx="1"/>
          </p:nvPr>
        </p:nvSpPr>
        <p:spPr/>
        <p:txBody>
          <a:bodyPr/>
          <a:lstStyle/>
          <a:p>
            <a:pPr marL="0" indent="0" eaLnBrk="1" hangingPunct="1"/>
            <a:r>
              <a:rPr lang="en-US" altLang="en-US"/>
              <a:t>The purpose of logistic regression is to predict a discrete (attribute) Y outcome using continuous X factors.</a:t>
            </a:r>
          </a:p>
          <a:p>
            <a:pPr marL="0" indent="0" eaLnBrk="1" hangingPunct="1"/>
            <a:r>
              <a:rPr lang="en-US" altLang="en-US"/>
              <a:t>Logistic regression belongs to the class of models generally referred to as log-linear models.</a:t>
            </a:r>
          </a:p>
          <a:p>
            <a:pPr marL="0" indent="0" eaLnBrk="1" hangingPunct="1"/>
            <a:endParaRPr lang="en-US" altLang="en-US"/>
          </a:p>
          <a:p>
            <a:pPr marL="0" indent="0" eaLnBrk="1" hangingPunct="1"/>
            <a:r>
              <a:rPr lang="en-US" altLang="en-US"/>
              <a:t>Types of logistic regression analysis include the following:</a:t>
            </a:r>
          </a:p>
          <a:p>
            <a:pPr lvl="1" eaLnBrk="1" hangingPunct="1"/>
            <a:r>
              <a:rPr lang="en-US" altLang="en-US" b="1"/>
              <a:t>nominal</a:t>
            </a:r>
            <a:r>
              <a:rPr lang="en-US" altLang="en-US"/>
              <a:t> – a nominal Y is predicted (e.g., categorical without ordering)</a:t>
            </a:r>
          </a:p>
          <a:p>
            <a:pPr lvl="1" eaLnBrk="1" hangingPunct="1"/>
            <a:r>
              <a:rPr lang="en-US" altLang="en-US" b="1"/>
              <a:t>ordinal</a:t>
            </a:r>
            <a:r>
              <a:rPr lang="en-US" altLang="en-US"/>
              <a:t> – an ordinal Y is predicted (e.g., categorical with ordering)</a:t>
            </a:r>
          </a:p>
          <a:p>
            <a:pPr lvl="1" eaLnBrk="1" hangingPunct="1"/>
            <a:r>
              <a:rPr lang="en-US" altLang="en-US" b="1"/>
              <a:t>binary</a:t>
            </a:r>
            <a:r>
              <a:rPr lang="en-US" altLang="en-US"/>
              <a:t> – a binomial Y is predicted (e.g., Y is categorical with only two possible values)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0" y="1054100"/>
            <a:ext cx="9144000" cy="4067175"/>
          </a:xfrm>
          <a:prstGeom prst="rect">
            <a:avLst/>
          </a:prstGeom>
          <a:solidFill>
            <a:srgbClr val="3C4F8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365760" tIns="46154" rIns="92309" bIns="46154" anchor="ct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3200">
              <a:solidFill>
                <a:schemeClr val="bg1"/>
              </a:solidFill>
            </a:endParaRPr>
          </a:p>
        </p:txBody>
      </p:sp>
      <p:grpSp>
        <p:nvGrpSpPr>
          <p:cNvPr id="7171" name="Group 3"/>
          <p:cNvGrpSpPr>
            <a:grpSpLocks/>
          </p:cNvGrpSpPr>
          <p:nvPr/>
        </p:nvGrpSpPr>
        <p:grpSpPr bwMode="auto">
          <a:xfrm>
            <a:off x="20638" y="1079500"/>
            <a:ext cx="2671762" cy="4014788"/>
            <a:chOff x="13" y="15"/>
            <a:chExt cx="2741" cy="3858"/>
          </a:xfrm>
        </p:grpSpPr>
        <p:sp>
          <p:nvSpPr>
            <p:cNvPr id="7173" name="Freeform 4"/>
            <p:cNvSpPr>
              <a:spLocks noChangeAspect="1"/>
            </p:cNvSpPr>
            <p:nvPr/>
          </p:nvSpPr>
          <p:spPr bwMode="auto">
            <a:xfrm>
              <a:off x="13" y="2190"/>
              <a:ext cx="1009" cy="98"/>
            </a:xfrm>
            <a:custGeom>
              <a:avLst/>
              <a:gdLst>
                <a:gd name="T0" fmla="*/ 1009 w 1004"/>
                <a:gd name="T1" fmla="*/ 0 h 98"/>
                <a:gd name="T2" fmla="*/ 0 w 1004"/>
                <a:gd name="T3" fmla="*/ 0 h 98"/>
                <a:gd name="T4" fmla="*/ 0 w 1004"/>
                <a:gd name="T5" fmla="*/ 98 h 98"/>
                <a:gd name="T6" fmla="*/ 911 w 1004"/>
                <a:gd name="T7" fmla="*/ 98 h 98"/>
                <a:gd name="T8" fmla="*/ 1009 w 1004"/>
                <a:gd name="T9" fmla="*/ 0 h 98"/>
                <a:gd name="T10" fmla="*/ 0 60000 65536"/>
                <a:gd name="T11" fmla="*/ 0 60000 65536"/>
                <a:gd name="T12" fmla="*/ 0 60000 65536"/>
                <a:gd name="T13" fmla="*/ 0 60000 65536"/>
                <a:gd name="T14" fmla="*/ 0 60000 65536"/>
                <a:gd name="T15" fmla="*/ 0 w 1004"/>
                <a:gd name="T16" fmla="*/ 0 h 98"/>
                <a:gd name="T17" fmla="*/ 1004 w 1004"/>
                <a:gd name="T18" fmla="*/ 98 h 98"/>
              </a:gdLst>
              <a:ahLst/>
              <a:cxnLst>
                <a:cxn ang="T10">
                  <a:pos x="T0" y="T1"/>
                </a:cxn>
                <a:cxn ang="T11">
                  <a:pos x="T2" y="T3"/>
                </a:cxn>
                <a:cxn ang="T12">
                  <a:pos x="T4" y="T5"/>
                </a:cxn>
                <a:cxn ang="T13">
                  <a:pos x="T6" y="T7"/>
                </a:cxn>
                <a:cxn ang="T14">
                  <a:pos x="T8" y="T9"/>
                </a:cxn>
              </a:cxnLst>
              <a:rect l="T15" t="T16" r="T17" b="T18"/>
              <a:pathLst>
                <a:path w="1004" h="98">
                  <a:moveTo>
                    <a:pt x="1004" y="0"/>
                  </a:moveTo>
                  <a:lnTo>
                    <a:pt x="0" y="0"/>
                  </a:lnTo>
                  <a:lnTo>
                    <a:pt x="0" y="98"/>
                  </a:lnTo>
                  <a:lnTo>
                    <a:pt x="906" y="98"/>
                  </a:lnTo>
                  <a:lnTo>
                    <a:pt x="1004"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7174" name="Freeform 5"/>
            <p:cNvSpPr>
              <a:spLocks noChangeAspect="1"/>
            </p:cNvSpPr>
            <p:nvPr/>
          </p:nvSpPr>
          <p:spPr bwMode="auto">
            <a:xfrm>
              <a:off x="13" y="1016"/>
              <a:ext cx="411" cy="98"/>
            </a:xfrm>
            <a:custGeom>
              <a:avLst/>
              <a:gdLst>
                <a:gd name="T0" fmla="*/ 313 w 409"/>
                <a:gd name="T1" fmla="*/ 0 h 98"/>
                <a:gd name="T2" fmla="*/ 0 w 409"/>
                <a:gd name="T3" fmla="*/ 0 h 98"/>
                <a:gd name="T4" fmla="*/ 0 w 409"/>
                <a:gd name="T5" fmla="*/ 98 h 98"/>
                <a:gd name="T6" fmla="*/ 411 w 409"/>
                <a:gd name="T7" fmla="*/ 98 h 98"/>
                <a:gd name="T8" fmla="*/ 313 w 409"/>
                <a:gd name="T9" fmla="*/ 0 h 98"/>
                <a:gd name="T10" fmla="*/ 0 60000 65536"/>
                <a:gd name="T11" fmla="*/ 0 60000 65536"/>
                <a:gd name="T12" fmla="*/ 0 60000 65536"/>
                <a:gd name="T13" fmla="*/ 0 60000 65536"/>
                <a:gd name="T14" fmla="*/ 0 60000 65536"/>
                <a:gd name="T15" fmla="*/ 0 w 409"/>
                <a:gd name="T16" fmla="*/ 0 h 98"/>
                <a:gd name="T17" fmla="*/ 409 w 409"/>
                <a:gd name="T18" fmla="*/ 98 h 98"/>
              </a:gdLst>
              <a:ahLst/>
              <a:cxnLst>
                <a:cxn ang="T10">
                  <a:pos x="T0" y="T1"/>
                </a:cxn>
                <a:cxn ang="T11">
                  <a:pos x="T2" y="T3"/>
                </a:cxn>
                <a:cxn ang="T12">
                  <a:pos x="T4" y="T5"/>
                </a:cxn>
                <a:cxn ang="T13">
                  <a:pos x="T6" y="T7"/>
                </a:cxn>
                <a:cxn ang="T14">
                  <a:pos x="T8" y="T9"/>
                </a:cxn>
              </a:cxnLst>
              <a:rect l="T15" t="T16" r="T17" b="T18"/>
              <a:pathLst>
                <a:path w="409" h="98">
                  <a:moveTo>
                    <a:pt x="311" y="0"/>
                  </a:moveTo>
                  <a:lnTo>
                    <a:pt x="0" y="0"/>
                  </a:lnTo>
                  <a:lnTo>
                    <a:pt x="0" y="98"/>
                  </a:lnTo>
                  <a:lnTo>
                    <a:pt x="409" y="98"/>
                  </a:lnTo>
                  <a:lnTo>
                    <a:pt x="311"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7175" name="Freeform 6"/>
            <p:cNvSpPr>
              <a:spLocks noChangeAspect="1"/>
            </p:cNvSpPr>
            <p:nvPr/>
          </p:nvSpPr>
          <p:spPr bwMode="auto">
            <a:xfrm>
              <a:off x="13" y="2789"/>
              <a:ext cx="420" cy="107"/>
            </a:xfrm>
            <a:custGeom>
              <a:avLst/>
              <a:gdLst>
                <a:gd name="T0" fmla="*/ 420 w 418"/>
                <a:gd name="T1" fmla="*/ 0 h 107"/>
                <a:gd name="T2" fmla="*/ 0 w 418"/>
                <a:gd name="T3" fmla="*/ 0 h 107"/>
                <a:gd name="T4" fmla="*/ 0 w 418"/>
                <a:gd name="T5" fmla="*/ 107 h 107"/>
                <a:gd name="T6" fmla="*/ 312 w 418"/>
                <a:gd name="T7" fmla="*/ 107 h 107"/>
                <a:gd name="T8" fmla="*/ 420 w 418"/>
                <a:gd name="T9" fmla="*/ 0 h 107"/>
                <a:gd name="T10" fmla="*/ 0 60000 65536"/>
                <a:gd name="T11" fmla="*/ 0 60000 65536"/>
                <a:gd name="T12" fmla="*/ 0 60000 65536"/>
                <a:gd name="T13" fmla="*/ 0 60000 65536"/>
                <a:gd name="T14" fmla="*/ 0 60000 65536"/>
                <a:gd name="T15" fmla="*/ 0 w 418"/>
                <a:gd name="T16" fmla="*/ 0 h 107"/>
                <a:gd name="T17" fmla="*/ 418 w 418"/>
                <a:gd name="T18" fmla="*/ 107 h 107"/>
              </a:gdLst>
              <a:ahLst/>
              <a:cxnLst>
                <a:cxn ang="T10">
                  <a:pos x="T0" y="T1"/>
                </a:cxn>
                <a:cxn ang="T11">
                  <a:pos x="T2" y="T3"/>
                </a:cxn>
                <a:cxn ang="T12">
                  <a:pos x="T4" y="T5"/>
                </a:cxn>
                <a:cxn ang="T13">
                  <a:pos x="T6" y="T7"/>
                </a:cxn>
                <a:cxn ang="T14">
                  <a:pos x="T8" y="T9"/>
                </a:cxn>
              </a:cxnLst>
              <a:rect l="T15" t="T16" r="T17" b="T18"/>
              <a:pathLst>
                <a:path w="418" h="107">
                  <a:moveTo>
                    <a:pt x="418" y="0"/>
                  </a:moveTo>
                  <a:lnTo>
                    <a:pt x="0" y="0"/>
                  </a:lnTo>
                  <a:lnTo>
                    <a:pt x="0" y="107"/>
                  </a:lnTo>
                  <a:lnTo>
                    <a:pt x="311" y="107"/>
                  </a:lnTo>
                  <a:lnTo>
                    <a:pt x="418"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7176" name="Freeform 7"/>
            <p:cNvSpPr>
              <a:spLocks noChangeAspect="1"/>
            </p:cNvSpPr>
            <p:nvPr/>
          </p:nvSpPr>
          <p:spPr bwMode="auto">
            <a:xfrm>
              <a:off x="13" y="1599"/>
              <a:ext cx="1009" cy="98"/>
            </a:xfrm>
            <a:custGeom>
              <a:avLst/>
              <a:gdLst>
                <a:gd name="T0" fmla="*/ 911 w 1004"/>
                <a:gd name="T1" fmla="*/ 0 h 98"/>
                <a:gd name="T2" fmla="*/ 0 w 1004"/>
                <a:gd name="T3" fmla="*/ 0 h 98"/>
                <a:gd name="T4" fmla="*/ 0 w 1004"/>
                <a:gd name="T5" fmla="*/ 98 h 98"/>
                <a:gd name="T6" fmla="*/ 1009 w 1004"/>
                <a:gd name="T7" fmla="*/ 98 h 98"/>
                <a:gd name="T8" fmla="*/ 911 w 1004"/>
                <a:gd name="T9" fmla="*/ 0 h 98"/>
                <a:gd name="T10" fmla="*/ 0 60000 65536"/>
                <a:gd name="T11" fmla="*/ 0 60000 65536"/>
                <a:gd name="T12" fmla="*/ 0 60000 65536"/>
                <a:gd name="T13" fmla="*/ 0 60000 65536"/>
                <a:gd name="T14" fmla="*/ 0 60000 65536"/>
                <a:gd name="T15" fmla="*/ 0 w 1004"/>
                <a:gd name="T16" fmla="*/ 0 h 98"/>
                <a:gd name="T17" fmla="*/ 1004 w 1004"/>
                <a:gd name="T18" fmla="*/ 98 h 98"/>
              </a:gdLst>
              <a:ahLst/>
              <a:cxnLst>
                <a:cxn ang="T10">
                  <a:pos x="T0" y="T1"/>
                </a:cxn>
                <a:cxn ang="T11">
                  <a:pos x="T2" y="T3"/>
                </a:cxn>
                <a:cxn ang="T12">
                  <a:pos x="T4" y="T5"/>
                </a:cxn>
                <a:cxn ang="T13">
                  <a:pos x="T6" y="T7"/>
                </a:cxn>
                <a:cxn ang="T14">
                  <a:pos x="T8" y="T9"/>
                </a:cxn>
              </a:cxnLst>
              <a:rect l="T15" t="T16" r="T17" b="T18"/>
              <a:pathLst>
                <a:path w="1004" h="98">
                  <a:moveTo>
                    <a:pt x="906" y="0"/>
                  </a:moveTo>
                  <a:lnTo>
                    <a:pt x="0" y="0"/>
                  </a:lnTo>
                  <a:lnTo>
                    <a:pt x="0" y="98"/>
                  </a:lnTo>
                  <a:lnTo>
                    <a:pt x="1004" y="98"/>
                  </a:lnTo>
                  <a:lnTo>
                    <a:pt x="906"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7177" name="Freeform 8"/>
            <p:cNvSpPr>
              <a:spLocks noChangeAspect="1"/>
            </p:cNvSpPr>
            <p:nvPr/>
          </p:nvSpPr>
          <p:spPr bwMode="auto">
            <a:xfrm>
              <a:off x="13" y="1222"/>
              <a:ext cx="2277" cy="286"/>
            </a:xfrm>
            <a:custGeom>
              <a:avLst/>
              <a:gdLst>
                <a:gd name="T0" fmla="*/ 0 w 2266"/>
                <a:gd name="T1" fmla="*/ 286 h 285"/>
                <a:gd name="T2" fmla="*/ 2277 w 2266"/>
                <a:gd name="T3" fmla="*/ 286 h 285"/>
                <a:gd name="T4" fmla="*/ 1992 w 2266"/>
                <a:gd name="T5" fmla="*/ 0 h 285"/>
                <a:gd name="T6" fmla="*/ 0 w 2266"/>
                <a:gd name="T7" fmla="*/ 0 h 285"/>
                <a:gd name="T8" fmla="*/ 0 w 2266"/>
                <a:gd name="T9" fmla="*/ 286 h 285"/>
                <a:gd name="T10" fmla="*/ 0 60000 65536"/>
                <a:gd name="T11" fmla="*/ 0 60000 65536"/>
                <a:gd name="T12" fmla="*/ 0 60000 65536"/>
                <a:gd name="T13" fmla="*/ 0 60000 65536"/>
                <a:gd name="T14" fmla="*/ 0 60000 65536"/>
                <a:gd name="T15" fmla="*/ 0 w 2266"/>
                <a:gd name="T16" fmla="*/ 0 h 285"/>
                <a:gd name="T17" fmla="*/ 2266 w 2266"/>
                <a:gd name="T18" fmla="*/ 285 h 285"/>
              </a:gdLst>
              <a:ahLst/>
              <a:cxnLst>
                <a:cxn ang="T10">
                  <a:pos x="T0" y="T1"/>
                </a:cxn>
                <a:cxn ang="T11">
                  <a:pos x="T2" y="T3"/>
                </a:cxn>
                <a:cxn ang="T12">
                  <a:pos x="T4" y="T5"/>
                </a:cxn>
                <a:cxn ang="T13">
                  <a:pos x="T6" y="T7"/>
                </a:cxn>
                <a:cxn ang="T14">
                  <a:pos x="T8" y="T9"/>
                </a:cxn>
              </a:cxnLst>
              <a:rect l="T15" t="T16" r="T17" b="T18"/>
              <a:pathLst>
                <a:path w="2266" h="285">
                  <a:moveTo>
                    <a:pt x="0" y="285"/>
                  </a:moveTo>
                  <a:lnTo>
                    <a:pt x="2266" y="285"/>
                  </a:lnTo>
                  <a:lnTo>
                    <a:pt x="1982"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7178" name="Freeform 9"/>
            <p:cNvSpPr>
              <a:spLocks noChangeAspect="1"/>
            </p:cNvSpPr>
            <p:nvPr/>
          </p:nvSpPr>
          <p:spPr bwMode="auto">
            <a:xfrm>
              <a:off x="13" y="2395"/>
              <a:ext cx="2286" cy="286"/>
            </a:xfrm>
            <a:custGeom>
              <a:avLst/>
              <a:gdLst>
                <a:gd name="T0" fmla="*/ 0 w 2275"/>
                <a:gd name="T1" fmla="*/ 286 h 285"/>
                <a:gd name="T2" fmla="*/ 2001 w 2275"/>
                <a:gd name="T3" fmla="*/ 286 h 285"/>
                <a:gd name="T4" fmla="*/ 2286 w 2275"/>
                <a:gd name="T5" fmla="*/ 0 h 285"/>
                <a:gd name="T6" fmla="*/ 0 w 2275"/>
                <a:gd name="T7" fmla="*/ 0 h 285"/>
                <a:gd name="T8" fmla="*/ 0 w 2275"/>
                <a:gd name="T9" fmla="*/ 286 h 285"/>
                <a:gd name="T10" fmla="*/ 0 60000 65536"/>
                <a:gd name="T11" fmla="*/ 0 60000 65536"/>
                <a:gd name="T12" fmla="*/ 0 60000 65536"/>
                <a:gd name="T13" fmla="*/ 0 60000 65536"/>
                <a:gd name="T14" fmla="*/ 0 60000 65536"/>
                <a:gd name="T15" fmla="*/ 0 w 2275"/>
                <a:gd name="T16" fmla="*/ 0 h 285"/>
                <a:gd name="T17" fmla="*/ 2275 w 2275"/>
                <a:gd name="T18" fmla="*/ 285 h 285"/>
              </a:gdLst>
              <a:ahLst/>
              <a:cxnLst>
                <a:cxn ang="T10">
                  <a:pos x="T0" y="T1"/>
                </a:cxn>
                <a:cxn ang="T11">
                  <a:pos x="T2" y="T3"/>
                </a:cxn>
                <a:cxn ang="T12">
                  <a:pos x="T4" y="T5"/>
                </a:cxn>
                <a:cxn ang="T13">
                  <a:pos x="T6" y="T7"/>
                </a:cxn>
                <a:cxn ang="T14">
                  <a:pos x="T8" y="T9"/>
                </a:cxn>
              </a:cxnLst>
              <a:rect l="T15" t="T16" r="T17" b="T18"/>
              <a:pathLst>
                <a:path w="2275" h="285">
                  <a:moveTo>
                    <a:pt x="0" y="285"/>
                  </a:moveTo>
                  <a:lnTo>
                    <a:pt x="1991" y="285"/>
                  </a:lnTo>
                  <a:lnTo>
                    <a:pt x="2275"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7179" name="Freeform 10"/>
            <p:cNvSpPr>
              <a:spLocks noChangeAspect="1"/>
            </p:cNvSpPr>
            <p:nvPr/>
          </p:nvSpPr>
          <p:spPr bwMode="auto">
            <a:xfrm>
              <a:off x="13" y="1805"/>
              <a:ext cx="2741" cy="286"/>
            </a:xfrm>
            <a:custGeom>
              <a:avLst/>
              <a:gdLst>
                <a:gd name="T0" fmla="*/ 2598 w 2728"/>
                <a:gd name="T1" fmla="*/ 0 h 285"/>
                <a:gd name="T2" fmla="*/ 0 w 2728"/>
                <a:gd name="T3" fmla="*/ 0 h 285"/>
                <a:gd name="T4" fmla="*/ 0 w 2728"/>
                <a:gd name="T5" fmla="*/ 286 h 285"/>
                <a:gd name="T6" fmla="*/ 2598 w 2728"/>
                <a:gd name="T7" fmla="*/ 286 h 285"/>
                <a:gd name="T8" fmla="*/ 2741 w 2728"/>
                <a:gd name="T9" fmla="*/ 142 h 285"/>
                <a:gd name="T10" fmla="*/ 2598 w 2728"/>
                <a:gd name="T11" fmla="*/ 0 h 285"/>
                <a:gd name="T12" fmla="*/ 0 60000 65536"/>
                <a:gd name="T13" fmla="*/ 0 60000 65536"/>
                <a:gd name="T14" fmla="*/ 0 60000 65536"/>
                <a:gd name="T15" fmla="*/ 0 60000 65536"/>
                <a:gd name="T16" fmla="*/ 0 60000 65536"/>
                <a:gd name="T17" fmla="*/ 0 60000 65536"/>
                <a:gd name="T18" fmla="*/ 0 w 2728"/>
                <a:gd name="T19" fmla="*/ 0 h 285"/>
                <a:gd name="T20" fmla="*/ 2728 w 2728"/>
                <a:gd name="T21" fmla="*/ 285 h 285"/>
              </a:gdLst>
              <a:ahLst/>
              <a:cxnLst>
                <a:cxn ang="T12">
                  <a:pos x="T0" y="T1"/>
                </a:cxn>
                <a:cxn ang="T13">
                  <a:pos x="T2" y="T3"/>
                </a:cxn>
                <a:cxn ang="T14">
                  <a:pos x="T4" y="T5"/>
                </a:cxn>
                <a:cxn ang="T15">
                  <a:pos x="T6" y="T7"/>
                </a:cxn>
                <a:cxn ang="T16">
                  <a:pos x="T8" y="T9"/>
                </a:cxn>
                <a:cxn ang="T17">
                  <a:pos x="T10" y="T11"/>
                </a:cxn>
              </a:cxnLst>
              <a:rect l="T18" t="T19" r="T20" b="T21"/>
              <a:pathLst>
                <a:path w="2728" h="285">
                  <a:moveTo>
                    <a:pt x="2586" y="0"/>
                  </a:moveTo>
                  <a:lnTo>
                    <a:pt x="0" y="0"/>
                  </a:lnTo>
                  <a:lnTo>
                    <a:pt x="0" y="285"/>
                  </a:lnTo>
                  <a:lnTo>
                    <a:pt x="2586" y="285"/>
                  </a:lnTo>
                  <a:lnTo>
                    <a:pt x="2728" y="142"/>
                  </a:lnTo>
                  <a:lnTo>
                    <a:pt x="2586"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7180" name="Freeform 11"/>
            <p:cNvSpPr>
              <a:spLocks noChangeAspect="1"/>
            </p:cNvSpPr>
            <p:nvPr/>
          </p:nvSpPr>
          <p:spPr bwMode="auto">
            <a:xfrm>
              <a:off x="13" y="2994"/>
              <a:ext cx="1679" cy="286"/>
            </a:xfrm>
            <a:custGeom>
              <a:avLst/>
              <a:gdLst>
                <a:gd name="T0" fmla="*/ 0 w 1671"/>
                <a:gd name="T1" fmla="*/ 286 h 285"/>
                <a:gd name="T2" fmla="*/ 1393 w 1671"/>
                <a:gd name="T3" fmla="*/ 286 h 285"/>
                <a:gd name="T4" fmla="*/ 1679 w 1671"/>
                <a:gd name="T5" fmla="*/ 0 h 285"/>
                <a:gd name="T6" fmla="*/ 0 w 1671"/>
                <a:gd name="T7" fmla="*/ 0 h 285"/>
                <a:gd name="T8" fmla="*/ 0 w 1671"/>
                <a:gd name="T9" fmla="*/ 286 h 285"/>
                <a:gd name="T10" fmla="*/ 0 60000 65536"/>
                <a:gd name="T11" fmla="*/ 0 60000 65536"/>
                <a:gd name="T12" fmla="*/ 0 60000 65536"/>
                <a:gd name="T13" fmla="*/ 0 60000 65536"/>
                <a:gd name="T14" fmla="*/ 0 60000 65536"/>
                <a:gd name="T15" fmla="*/ 0 w 1671"/>
                <a:gd name="T16" fmla="*/ 0 h 285"/>
                <a:gd name="T17" fmla="*/ 1671 w 1671"/>
                <a:gd name="T18" fmla="*/ 285 h 285"/>
              </a:gdLst>
              <a:ahLst/>
              <a:cxnLst>
                <a:cxn ang="T10">
                  <a:pos x="T0" y="T1"/>
                </a:cxn>
                <a:cxn ang="T11">
                  <a:pos x="T2" y="T3"/>
                </a:cxn>
                <a:cxn ang="T12">
                  <a:pos x="T4" y="T5"/>
                </a:cxn>
                <a:cxn ang="T13">
                  <a:pos x="T6" y="T7"/>
                </a:cxn>
                <a:cxn ang="T14">
                  <a:pos x="T8" y="T9"/>
                </a:cxn>
              </a:cxnLst>
              <a:rect l="T15" t="T16" r="T17" b="T18"/>
              <a:pathLst>
                <a:path w="1671" h="285">
                  <a:moveTo>
                    <a:pt x="0" y="285"/>
                  </a:moveTo>
                  <a:lnTo>
                    <a:pt x="1386" y="285"/>
                  </a:lnTo>
                  <a:lnTo>
                    <a:pt x="1671"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7181" name="Freeform 12"/>
            <p:cNvSpPr>
              <a:spLocks noChangeAspect="1"/>
            </p:cNvSpPr>
            <p:nvPr/>
          </p:nvSpPr>
          <p:spPr bwMode="auto">
            <a:xfrm>
              <a:off x="13" y="3588"/>
              <a:ext cx="1071" cy="285"/>
            </a:xfrm>
            <a:custGeom>
              <a:avLst/>
              <a:gdLst>
                <a:gd name="T0" fmla="*/ 0 w 1066"/>
                <a:gd name="T1" fmla="*/ 285 h 284"/>
                <a:gd name="T2" fmla="*/ 786 w 1066"/>
                <a:gd name="T3" fmla="*/ 285 h 284"/>
                <a:gd name="T4" fmla="*/ 1071 w 1066"/>
                <a:gd name="T5" fmla="*/ 0 h 284"/>
                <a:gd name="T6" fmla="*/ 0 w 1066"/>
                <a:gd name="T7" fmla="*/ 0 h 284"/>
                <a:gd name="T8" fmla="*/ 0 w 1066"/>
                <a:gd name="T9" fmla="*/ 285 h 284"/>
                <a:gd name="T10" fmla="*/ 0 60000 65536"/>
                <a:gd name="T11" fmla="*/ 0 60000 65536"/>
                <a:gd name="T12" fmla="*/ 0 60000 65536"/>
                <a:gd name="T13" fmla="*/ 0 60000 65536"/>
                <a:gd name="T14" fmla="*/ 0 60000 65536"/>
                <a:gd name="T15" fmla="*/ 0 w 1066"/>
                <a:gd name="T16" fmla="*/ 0 h 284"/>
                <a:gd name="T17" fmla="*/ 1066 w 1066"/>
                <a:gd name="T18" fmla="*/ 284 h 284"/>
              </a:gdLst>
              <a:ahLst/>
              <a:cxnLst>
                <a:cxn ang="T10">
                  <a:pos x="T0" y="T1"/>
                </a:cxn>
                <a:cxn ang="T11">
                  <a:pos x="T2" y="T3"/>
                </a:cxn>
                <a:cxn ang="T12">
                  <a:pos x="T4" y="T5"/>
                </a:cxn>
                <a:cxn ang="T13">
                  <a:pos x="T6" y="T7"/>
                </a:cxn>
                <a:cxn ang="T14">
                  <a:pos x="T8" y="T9"/>
                </a:cxn>
              </a:cxnLst>
              <a:rect l="T15" t="T16" r="T17" b="T18"/>
              <a:pathLst>
                <a:path w="1066" h="284">
                  <a:moveTo>
                    <a:pt x="0" y="284"/>
                  </a:moveTo>
                  <a:lnTo>
                    <a:pt x="782" y="284"/>
                  </a:lnTo>
                  <a:lnTo>
                    <a:pt x="1066" y="0"/>
                  </a:lnTo>
                  <a:lnTo>
                    <a:pt x="0" y="0"/>
                  </a:lnTo>
                  <a:lnTo>
                    <a:pt x="0" y="284"/>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7182" name="Freeform 13"/>
            <p:cNvSpPr>
              <a:spLocks noChangeAspect="1"/>
            </p:cNvSpPr>
            <p:nvPr/>
          </p:nvSpPr>
          <p:spPr bwMode="auto">
            <a:xfrm>
              <a:off x="13" y="15"/>
              <a:ext cx="1089" cy="286"/>
            </a:xfrm>
            <a:custGeom>
              <a:avLst/>
              <a:gdLst>
                <a:gd name="T0" fmla="*/ 0 w 1084"/>
                <a:gd name="T1" fmla="*/ 286 h 285"/>
                <a:gd name="T2" fmla="*/ 1089 w 1084"/>
                <a:gd name="T3" fmla="*/ 286 h 285"/>
                <a:gd name="T4" fmla="*/ 804 w 1084"/>
                <a:gd name="T5" fmla="*/ 0 h 285"/>
                <a:gd name="T6" fmla="*/ 0 w 1084"/>
                <a:gd name="T7" fmla="*/ 0 h 285"/>
                <a:gd name="T8" fmla="*/ 0 w 1084"/>
                <a:gd name="T9" fmla="*/ 286 h 285"/>
                <a:gd name="T10" fmla="*/ 0 60000 65536"/>
                <a:gd name="T11" fmla="*/ 0 60000 65536"/>
                <a:gd name="T12" fmla="*/ 0 60000 65536"/>
                <a:gd name="T13" fmla="*/ 0 60000 65536"/>
                <a:gd name="T14" fmla="*/ 0 60000 65536"/>
                <a:gd name="T15" fmla="*/ 0 w 1084"/>
                <a:gd name="T16" fmla="*/ 0 h 285"/>
                <a:gd name="T17" fmla="*/ 1084 w 1084"/>
                <a:gd name="T18" fmla="*/ 285 h 285"/>
              </a:gdLst>
              <a:ahLst/>
              <a:cxnLst>
                <a:cxn ang="T10">
                  <a:pos x="T0" y="T1"/>
                </a:cxn>
                <a:cxn ang="T11">
                  <a:pos x="T2" y="T3"/>
                </a:cxn>
                <a:cxn ang="T12">
                  <a:pos x="T4" y="T5"/>
                </a:cxn>
                <a:cxn ang="T13">
                  <a:pos x="T6" y="T7"/>
                </a:cxn>
                <a:cxn ang="T14">
                  <a:pos x="T8" y="T9"/>
                </a:cxn>
              </a:cxnLst>
              <a:rect l="T15" t="T16" r="T17" b="T18"/>
              <a:pathLst>
                <a:path w="1084" h="285">
                  <a:moveTo>
                    <a:pt x="0" y="285"/>
                  </a:moveTo>
                  <a:lnTo>
                    <a:pt x="1084" y="285"/>
                  </a:lnTo>
                  <a:lnTo>
                    <a:pt x="800"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7183" name="Freeform 14"/>
            <p:cNvSpPr>
              <a:spLocks noChangeAspect="1"/>
            </p:cNvSpPr>
            <p:nvPr/>
          </p:nvSpPr>
          <p:spPr bwMode="auto">
            <a:xfrm>
              <a:off x="13" y="614"/>
              <a:ext cx="1688" cy="286"/>
            </a:xfrm>
            <a:custGeom>
              <a:avLst/>
              <a:gdLst>
                <a:gd name="T0" fmla="*/ 0 w 1680"/>
                <a:gd name="T1" fmla="*/ 286 h 285"/>
                <a:gd name="T2" fmla="*/ 1688 w 1680"/>
                <a:gd name="T3" fmla="*/ 286 h 285"/>
                <a:gd name="T4" fmla="*/ 1402 w 1680"/>
                <a:gd name="T5" fmla="*/ 0 h 285"/>
                <a:gd name="T6" fmla="*/ 0 w 1680"/>
                <a:gd name="T7" fmla="*/ 0 h 285"/>
                <a:gd name="T8" fmla="*/ 0 w 1680"/>
                <a:gd name="T9" fmla="*/ 286 h 285"/>
                <a:gd name="T10" fmla="*/ 0 60000 65536"/>
                <a:gd name="T11" fmla="*/ 0 60000 65536"/>
                <a:gd name="T12" fmla="*/ 0 60000 65536"/>
                <a:gd name="T13" fmla="*/ 0 60000 65536"/>
                <a:gd name="T14" fmla="*/ 0 60000 65536"/>
                <a:gd name="T15" fmla="*/ 0 w 1680"/>
                <a:gd name="T16" fmla="*/ 0 h 285"/>
                <a:gd name="T17" fmla="*/ 1680 w 1680"/>
                <a:gd name="T18" fmla="*/ 285 h 285"/>
              </a:gdLst>
              <a:ahLst/>
              <a:cxnLst>
                <a:cxn ang="T10">
                  <a:pos x="T0" y="T1"/>
                </a:cxn>
                <a:cxn ang="T11">
                  <a:pos x="T2" y="T3"/>
                </a:cxn>
                <a:cxn ang="T12">
                  <a:pos x="T4" y="T5"/>
                </a:cxn>
                <a:cxn ang="T13">
                  <a:pos x="T6" y="T7"/>
                </a:cxn>
                <a:cxn ang="T14">
                  <a:pos x="T8" y="T9"/>
                </a:cxn>
              </a:cxnLst>
              <a:rect l="T15" t="T16" r="T17" b="T18"/>
              <a:pathLst>
                <a:path w="1680" h="285">
                  <a:moveTo>
                    <a:pt x="0" y="285"/>
                  </a:moveTo>
                  <a:lnTo>
                    <a:pt x="1680" y="285"/>
                  </a:lnTo>
                  <a:lnTo>
                    <a:pt x="1395"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grpSp>
      <p:sp>
        <p:nvSpPr>
          <p:cNvPr id="7172" name="Text Box 15"/>
          <p:cNvSpPr txBox="1">
            <a:spLocks noChangeArrowheads="1"/>
          </p:cNvSpPr>
          <p:nvPr/>
        </p:nvSpPr>
        <p:spPr bwMode="white">
          <a:xfrm>
            <a:off x="2971800" y="2679700"/>
            <a:ext cx="5791200" cy="193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46154" rIns="92309" bIns="46154" anchor="ct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r>
              <a:rPr lang="en-US" altLang="en-US" sz="3200">
                <a:solidFill>
                  <a:schemeClr val="bg1"/>
                </a:solidFill>
              </a:rPr>
              <a:t>Pico Laptop Project Challenges Related to Key   Process Factors</a:t>
            </a:r>
          </a:p>
        </p:txBody>
      </p:sp>
    </p:spTree>
  </p:cSld>
  <p:clrMapOvr>
    <a:masterClrMapping/>
  </p:clrMapOvr>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86" name="File"/>
          <p:cNvSpPr>
            <a:spLocks noEditPoints="1" noChangeArrowheads="1"/>
          </p:cNvSpPr>
          <p:nvPr/>
        </p:nvSpPr>
        <p:spPr bwMode="auto">
          <a:xfrm>
            <a:off x="4114800" y="5377160"/>
            <a:ext cx="1981200" cy="533400"/>
          </a:xfrm>
          <a:custGeom>
            <a:avLst/>
            <a:gdLst>
              <a:gd name="T0" fmla="*/ 10981 w 21600"/>
              <a:gd name="T1" fmla="*/ 3240 h 21600"/>
              <a:gd name="T2" fmla="*/ 0 w 21600"/>
              <a:gd name="T3" fmla="*/ 10800 h 21600"/>
              <a:gd name="T4" fmla="*/ 10800 w 21600"/>
              <a:gd name="T5" fmla="*/ 21600 h 21600"/>
              <a:gd name="T6" fmla="*/ 21600 w 21600"/>
              <a:gd name="T7" fmla="*/ 10800 h 21600"/>
              <a:gd name="T8" fmla="*/ 0 w 21600"/>
              <a:gd name="T9" fmla="*/ 21600 h 21600"/>
              <a:gd name="T10" fmla="*/ 21600 w 21600"/>
              <a:gd name="T11" fmla="*/ 21600 h 21600"/>
              <a:gd name="T12" fmla="*/ 1086 w 21600"/>
              <a:gd name="T13" fmla="*/ 4628 h 21600"/>
              <a:gd name="T14" fmla="*/ 20635 w 21600"/>
              <a:gd name="T15" fmla="*/ 20289 h 21600"/>
            </a:gdLst>
            <a:ahLst/>
            <a:cxnLst>
              <a:cxn ang="0">
                <a:pos x="T0" y="T1"/>
              </a:cxn>
              <a:cxn ang="0">
                <a:pos x="T2" y="T3"/>
              </a:cxn>
              <a:cxn ang="0">
                <a:pos x="T4" y="T5"/>
              </a:cxn>
              <a:cxn ang="0">
                <a:pos x="T6" y="T7"/>
              </a:cxn>
              <a:cxn ang="0">
                <a:pos x="T8" y="T9"/>
              </a:cxn>
              <a:cxn ang="0">
                <a:pos x="T10" y="T11"/>
              </a:cxn>
            </a:cxnLst>
            <a:rect l="T12" t="T13" r="T14" b="T15"/>
            <a:pathLst>
              <a:path w="21600" h="21600">
                <a:moveTo>
                  <a:pt x="19790" y="3240"/>
                </a:moveTo>
                <a:cubicBezTo>
                  <a:pt x="10981" y="3240"/>
                  <a:pt x="9171" y="3240"/>
                  <a:pt x="9050" y="3086"/>
                </a:cubicBezTo>
                <a:cubicBezTo>
                  <a:pt x="9050" y="2931"/>
                  <a:pt x="8930" y="2777"/>
                  <a:pt x="8930" y="2469"/>
                </a:cubicBezTo>
                <a:cubicBezTo>
                  <a:pt x="8930" y="2160"/>
                  <a:pt x="8809" y="1851"/>
                  <a:pt x="8688" y="1389"/>
                </a:cubicBezTo>
                <a:cubicBezTo>
                  <a:pt x="8568" y="1080"/>
                  <a:pt x="8326" y="771"/>
                  <a:pt x="8085" y="463"/>
                </a:cubicBezTo>
                <a:cubicBezTo>
                  <a:pt x="7723" y="154"/>
                  <a:pt x="7361" y="0"/>
                  <a:pt x="7361" y="0"/>
                </a:cubicBezTo>
                <a:cubicBezTo>
                  <a:pt x="7361" y="0"/>
                  <a:pt x="2293" y="0"/>
                  <a:pt x="2051" y="154"/>
                </a:cubicBezTo>
                <a:cubicBezTo>
                  <a:pt x="1689" y="309"/>
                  <a:pt x="1448" y="463"/>
                  <a:pt x="1327" y="771"/>
                </a:cubicBezTo>
                <a:cubicBezTo>
                  <a:pt x="1207" y="1080"/>
                  <a:pt x="1086" y="1389"/>
                  <a:pt x="965" y="1697"/>
                </a:cubicBezTo>
                <a:cubicBezTo>
                  <a:pt x="845" y="2160"/>
                  <a:pt x="724" y="2314"/>
                  <a:pt x="724" y="2469"/>
                </a:cubicBezTo>
                <a:cubicBezTo>
                  <a:pt x="603" y="2623"/>
                  <a:pt x="603" y="2777"/>
                  <a:pt x="483" y="2931"/>
                </a:cubicBezTo>
                <a:cubicBezTo>
                  <a:pt x="483" y="3086"/>
                  <a:pt x="362" y="3240"/>
                  <a:pt x="241" y="3240"/>
                </a:cubicBezTo>
                <a:lnTo>
                  <a:pt x="0" y="3394"/>
                </a:lnTo>
                <a:lnTo>
                  <a:pt x="0" y="3703"/>
                </a:lnTo>
                <a:lnTo>
                  <a:pt x="0" y="10800"/>
                </a:lnTo>
                <a:lnTo>
                  <a:pt x="0" y="21600"/>
                </a:lnTo>
                <a:lnTo>
                  <a:pt x="10981" y="21600"/>
                </a:lnTo>
                <a:lnTo>
                  <a:pt x="21600" y="21600"/>
                </a:lnTo>
                <a:lnTo>
                  <a:pt x="21600" y="10800"/>
                </a:lnTo>
                <a:lnTo>
                  <a:pt x="21600" y="5246"/>
                </a:lnTo>
                <a:lnTo>
                  <a:pt x="21600" y="4783"/>
                </a:lnTo>
                <a:cubicBezTo>
                  <a:pt x="21479" y="4320"/>
                  <a:pt x="21359" y="4011"/>
                  <a:pt x="21117" y="3703"/>
                </a:cubicBezTo>
                <a:cubicBezTo>
                  <a:pt x="20876" y="3549"/>
                  <a:pt x="20514" y="3394"/>
                  <a:pt x="20152" y="3240"/>
                </a:cubicBezTo>
                <a:close/>
              </a:path>
            </a:pathLst>
          </a:custGeom>
          <a:solidFill>
            <a:schemeClr val="bg1"/>
          </a:solidFill>
          <a:ln w="9525">
            <a:solidFill>
              <a:srgbClr val="000000"/>
            </a:solidFill>
            <a:miter lim="800000"/>
            <a:headEnd/>
            <a:tailEnd/>
          </a:ln>
          <a:effectLst>
            <a:outerShdw dist="107763" dir="2700000" algn="ctr" rotWithShape="0">
              <a:srgbClr val="808080"/>
            </a:outerShdw>
          </a:effectLst>
        </p:spPr>
        <p:txBody>
          <a:bodyPr/>
          <a:lstStyle/>
          <a:p>
            <a:pPr algn="l">
              <a:spcBef>
                <a:spcPct val="0"/>
              </a:spcBef>
              <a:defRPr/>
            </a:pPr>
            <a:endParaRPr lang="en-US" sz="2000" b="0">
              <a:solidFill>
                <a:schemeClr val="tx1"/>
              </a:solidFill>
              <a:ea typeface="+mn-ea"/>
            </a:endParaRPr>
          </a:p>
        </p:txBody>
      </p:sp>
      <p:sp>
        <p:nvSpPr>
          <p:cNvPr id="55299" name="Rectangle 2"/>
          <p:cNvSpPr>
            <a:spLocks noGrp="1" noChangeArrowheads="1"/>
          </p:cNvSpPr>
          <p:nvPr>
            <p:ph type="title"/>
          </p:nvPr>
        </p:nvSpPr>
        <p:spPr>
          <a:xfrm>
            <a:off x="257175" y="546100"/>
            <a:ext cx="8886825" cy="561975"/>
          </a:xfrm>
        </p:spPr>
        <p:txBody>
          <a:bodyPr/>
          <a:lstStyle/>
          <a:p>
            <a:pPr eaLnBrk="1" hangingPunct="1"/>
            <a:r>
              <a:rPr lang="en-US" altLang="en-US"/>
              <a:t>Example 1: Pico Team Predicting a Nominal Outcome</a:t>
            </a:r>
          </a:p>
        </p:txBody>
      </p:sp>
      <p:sp>
        <p:nvSpPr>
          <p:cNvPr id="55300" name="Rectangle 3"/>
          <p:cNvSpPr>
            <a:spLocks noGrp="1" noChangeArrowheads="1"/>
          </p:cNvSpPr>
          <p:nvPr>
            <p:ph type="body" idx="1"/>
          </p:nvPr>
        </p:nvSpPr>
        <p:spPr>
          <a:xfrm>
            <a:off x="304800" y="1447800"/>
            <a:ext cx="8455025" cy="4462760"/>
          </a:xfrm>
        </p:spPr>
        <p:txBody>
          <a:bodyPr>
            <a:spAutoFit/>
          </a:bodyPr>
          <a:lstStyle/>
          <a:p>
            <a:pPr marL="0" indent="0" eaLnBrk="1" hangingPunct="1">
              <a:lnSpc>
                <a:spcPct val="100000"/>
              </a:lnSpc>
            </a:pPr>
            <a:r>
              <a:rPr lang="en-US" altLang="en-US" sz="2000" dirty="0"/>
              <a:t>Concern about the effects of defects on schedule (and thus, on customer satisfaction) lead the team to continue to search for relationships in order to control outcomes. The team is limited to the use of existing data that is already collected.</a:t>
            </a:r>
          </a:p>
          <a:p>
            <a:pPr marL="0" indent="0" eaLnBrk="1" hangingPunct="1">
              <a:lnSpc>
                <a:spcPct val="100000"/>
              </a:lnSpc>
            </a:pPr>
            <a:r>
              <a:rPr lang="en-US" altLang="en-US" sz="2000" dirty="0"/>
              <a:t>Since our previous analysis did not provide any leads for intervention, we now want to test the </a:t>
            </a:r>
            <a:r>
              <a:rPr lang="en-US" altLang="en-US" sz="2000" b="1" dirty="0"/>
              <a:t>effect of employee turnover and requirements volatility on the Type of Defects to be found by Inspection</a:t>
            </a:r>
            <a:r>
              <a:rPr lang="en-US" altLang="en-US" sz="2000" dirty="0"/>
              <a:t>.</a:t>
            </a:r>
          </a:p>
          <a:p>
            <a:pPr marL="0" indent="0" eaLnBrk="1" hangingPunct="1">
              <a:lnSpc>
                <a:spcPct val="100000"/>
              </a:lnSpc>
              <a:spcAft>
                <a:spcPct val="0"/>
              </a:spcAft>
            </a:pPr>
            <a:endParaRPr lang="en-US" altLang="en-US" sz="2000" dirty="0"/>
          </a:p>
          <a:p>
            <a:pPr marL="0" indent="0" eaLnBrk="1" hangingPunct="1">
              <a:lnSpc>
                <a:spcPct val="100000"/>
              </a:lnSpc>
            </a:pPr>
            <a:r>
              <a:rPr lang="en-US" altLang="en-US" sz="2000" b="1" dirty="0"/>
              <a:t>Defects-inspect values:</a:t>
            </a:r>
            <a:r>
              <a:rPr lang="en-US" altLang="en-US" sz="2000" dirty="0"/>
              <a:t> Algorithmic, Cosmetic, Data, Logical</a:t>
            </a:r>
          </a:p>
          <a:p>
            <a:pPr marL="0" indent="0" eaLnBrk="1" hangingPunct="1">
              <a:lnSpc>
                <a:spcPct val="100000"/>
              </a:lnSpc>
            </a:pPr>
            <a:r>
              <a:rPr lang="en-US" altLang="en-US" sz="2000" b="1" dirty="0"/>
              <a:t>Employee Turnover:</a:t>
            </a:r>
            <a:r>
              <a:rPr lang="en-US" altLang="en-US" sz="2000" dirty="0"/>
              <a:t> percentage</a:t>
            </a:r>
          </a:p>
          <a:p>
            <a:pPr marL="0" indent="0" eaLnBrk="1" hangingPunct="1">
              <a:lnSpc>
                <a:spcPct val="100000"/>
              </a:lnSpc>
              <a:spcAft>
                <a:spcPct val="0"/>
              </a:spcAft>
            </a:pPr>
            <a:r>
              <a:rPr lang="en-US" altLang="en-US" sz="2000" b="1" dirty="0"/>
              <a:t>Requirements Volatility</a:t>
            </a:r>
            <a:r>
              <a:rPr lang="en-US" altLang="en-US" sz="2000" dirty="0"/>
              <a:t>: percentage</a:t>
            </a:r>
          </a:p>
          <a:p>
            <a:pPr marL="0" indent="0" eaLnBrk="1" hangingPunct="1">
              <a:lnSpc>
                <a:spcPct val="100000"/>
              </a:lnSpc>
            </a:pPr>
            <a:endParaRPr lang="en-US" altLang="en-US" sz="2000" dirty="0"/>
          </a:p>
          <a:p>
            <a:pPr marL="0" indent="0" eaLnBrk="1" hangingPunct="1">
              <a:lnSpc>
                <a:spcPct val="100000"/>
              </a:lnSpc>
            </a:pPr>
            <a:r>
              <a:rPr lang="en-US" altLang="en-US" sz="2000" dirty="0"/>
              <a:t>We again use the Minitab dataset DPPSS-v5.MTW</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914400" y="1371600"/>
            <a:ext cx="6348339" cy="5105400"/>
          </a:xfrm>
          <a:prstGeom prst="rect">
            <a:avLst/>
          </a:prstGeom>
        </p:spPr>
      </p:pic>
      <p:sp>
        <p:nvSpPr>
          <p:cNvPr id="56323" name="Rectangle 5"/>
          <p:cNvSpPr>
            <a:spLocks noChangeArrowheads="1"/>
          </p:cNvSpPr>
          <p:nvPr/>
        </p:nvSpPr>
        <p:spPr bwMode="auto">
          <a:xfrm>
            <a:off x="152400" y="533400"/>
            <a:ext cx="56388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92309" tIns="46154" rIns="92309"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r>
              <a:rPr lang="en-US" altLang="en-US" sz="2800">
                <a:solidFill>
                  <a:schemeClr val="tx1"/>
                </a:solidFill>
              </a:rPr>
              <a:t>Logistic Regression</a:t>
            </a:r>
          </a:p>
        </p:txBody>
      </p:sp>
      <p:sp>
        <p:nvSpPr>
          <p:cNvPr id="56324" name="Oval 6"/>
          <p:cNvSpPr>
            <a:spLocks noChangeArrowheads="1"/>
          </p:cNvSpPr>
          <p:nvPr/>
        </p:nvSpPr>
        <p:spPr bwMode="auto">
          <a:xfrm>
            <a:off x="3352800" y="5410200"/>
            <a:ext cx="4206009" cy="762000"/>
          </a:xfrm>
          <a:prstGeom prst="ellipse">
            <a:avLst/>
          </a:prstGeom>
          <a:noFill/>
          <a:ln w="190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square" lIns="92309" tIns="228600" rIns="92309" bIns="228600" anchor="ctr">
            <a:spAutoFit/>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Tree>
    <p:extLst>
      <p:ext uri="{BB962C8B-B14F-4D97-AF65-F5344CB8AC3E}">
        <p14:creationId xmlns:p14="http://schemas.microsoft.com/office/powerpoint/2010/main" val="89277107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900573" y="1345111"/>
            <a:ext cx="6398989" cy="5055689"/>
          </a:xfrm>
          <a:prstGeom prst="rect">
            <a:avLst/>
          </a:prstGeom>
        </p:spPr>
      </p:pic>
      <p:sp>
        <p:nvSpPr>
          <p:cNvPr id="57348" name="AutoShape 9"/>
          <p:cNvSpPr>
            <a:spLocks noChangeArrowheads="1"/>
          </p:cNvSpPr>
          <p:nvPr/>
        </p:nvSpPr>
        <p:spPr bwMode="auto">
          <a:xfrm>
            <a:off x="5410200" y="1828800"/>
            <a:ext cx="2514600" cy="838200"/>
          </a:xfrm>
          <a:prstGeom prst="wedgeRoundRectCallout">
            <a:avLst>
              <a:gd name="adj1" fmla="val -59289"/>
              <a:gd name="adj2" fmla="val -29520"/>
              <a:gd name="adj3" fmla="val 16667"/>
            </a:avLst>
          </a:prstGeom>
          <a:solidFill>
            <a:srgbClr val="FFFFCC"/>
          </a:solidFill>
          <a:ln w="9525" algn="ctr">
            <a:solidFill>
              <a:schemeClr val="tx1"/>
            </a:solidFill>
            <a:miter lim="800000"/>
            <a:headEnd/>
            <a:tailEnd/>
          </a:ln>
        </p:spPr>
        <p:txBody>
          <a:bodyPr lIns="92309" tIns="46154" rIns="92309" bIns="46154"/>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r>
              <a:rPr lang="en-US" altLang="en-US" sz="2000" b="0">
                <a:solidFill>
                  <a:schemeClr val="tx1"/>
                </a:solidFill>
              </a:rPr>
              <a:t>Dependent variable is nominal</a:t>
            </a:r>
          </a:p>
        </p:txBody>
      </p:sp>
      <p:sp>
        <p:nvSpPr>
          <p:cNvPr id="57349" name="AutoShape 10"/>
          <p:cNvSpPr>
            <a:spLocks noChangeArrowheads="1"/>
          </p:cNvSpPr>
          <p:nvPr/>
        </p:nvSpPr>
        <p:spPr bwMode="auto">
          <a:xfrm>
            <a:off x="5475524" y="3067422"/>
            <a:ext cx="1824038" cy="1124682"/>
          </a:xfrm>
          <a:prstGeom prst="wedgeRoundRectCallout">
            <a:avLst>
              <a:gd name="adj1" fmla="val -60609"/>
              <a:gd name="adj2" fmla="val -24972"/>
              <a:gd name="adj3" fmla="val 16667"/>
            </a:avLst>
          </a:prstGeom>
          <a:solidFill>
            <a:srgbClr val="FFFFCC"/>
          </a:solidFill>
          <a:ln w="9525" algn="ctr">
            <a:solidFill>
              <a:schemeClr val="tx1"/>
            </a:solidFill>
            <a:miter lim="800000"/>
            <a:headEnd/>
            <a:tailEnd/>
          </a:ln>
        </p:spPr>
        <p:txBody>
          <a:bodyPr lIns="92309" tIns="46154" rIns="92309"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r>
              <a:rPr lang="en-US" altLang="en-US" sz="2000" b="0" dirty="0">
                <a:solidFill>
                  <a:schemeClr val="tx1"/>
                </a:solidFill>
              </a:rPr>
              <a:t>Independent continuous variable</a:t>
            </a:r>
          </a:p>
        </p:txBody>
      </p:sp>
      <p:sp>
        <p:nvSpPr>
          <p:cNvPr id="57350" name="Oval 11"/>
          <p:cNvSpPr>
            <a:spLocks noChangeArrowheads="1"/>
          </p:cNvSpPr>
          <p:nvPr/>
        </p:nvSpPr>
        <p:spPr bwMode="auto">
          <a:xfrm>
            <a:off x="4495800" y="5257800"/>
            <a:ext cx="1370013" cy="636588"/>
          </a:xfrm>
          <a:prstGeom prst="ellipse">
            <a:avLst/>
          </a:prstGeom>
          <a:noFill/>
          <a:ln w="190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lIns="92309" tIns="228600" rIns="92309" bIns="228600" anchor="ct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Tree>
    <p:extLst>
      <p:ext uri="{BB962C8B-B14F-4D97-AF65-F5344CB8AC3E}">
        <p14:creationId xmlns:p14="http://schemas.microsoft.com/office/powerpoint/2010/main" val="3226549008"/>
      </p:ext>
    </p:extLst>
  </p:cSld>
  <p:clrMapOvr>
    <a:masterClrMapping/>
  </p:clrMapOv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524000" y="1902941"/>
            <a:ext cx="5988675" cy="3657600"/>
          </a:xfrm>
          <a:prstGeom prst="rect">
            <a:avLst/>
          </a:prstGeom>
        </p:spPr>
      </p:pic>
      <p:sp>
        <p:nvSpPr>
          <p:cNvPr id="7" name="Oval 6"/>
          <p:cNvSpPr>
            <a:spLocks noChangeArrowheads="1"/>
          </p:cNvSpPr>
          <p:nvPr/>
        </p:nvSpPr>
        <p:spPr bwMode="auto">
          <a:xfrm>
            <a:off x="4648200" y="4798541"/>
            <a:ext cx="1371600" cy="762000"/>
          </a:xfrm>
          <a:prstGeom prst="ellipse">
            <a:avLst/>
          </a:prstGeom>
          <a:noFill/>
          <a:ln w="190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square" lIns="92309" tIns="228600" rIns="92309" bIns="228600" anchor="ctr">
            <a:spAutoFit/>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8" name="Oval 7"/>
          <p:cNvSpPr>
            <a:spLocks noChangeArrowheads="1"/>
          </p:cNvSpPr>
          <p:nvPr/>
        </p:nvSpPr>
        <p:spPr bwMode="auto">
          <a:xfrm flipV="1">
            <a:off x="1524000" y="3581399"/>
            <a:ext cx="5867400" cy="687859"/>
          </a:xfrm>
          <a:prstGeom prst="ellipse">
            <a:avLst/>
          </a:prstGeom>
          <a:noFill/>
          <a:ln w="190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square" lIns="92309" tIns="228600" rIns="92309" bIns="228600" anchor="ctr">
            <a:spAutoFit/>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838200" y="289077"/>
            <a:ext cx="7597798" cy="5578323"/>
          </a:xfrm>
          <a:prstGeom prst="rect">
            <a:avLst/>
          </a:prstGeom>
        </p:spPr>
      </p:pic>
      <p:sp>
        <p:nvSpPr>
          <p:cNvPr id="58371" name="AutoShape 7"/>
          <p:cNvSpPr>
            <a:spLocks noChangeArrowheads="1"/>
          </p:cNvSpPr>
          <p:nvPr/>
        </p:nvSpPr>
        <p:spPr bwMode="auto">
          <a:xfrm>
            <a:off x="4114800" y="4953000"/>
            <a:ext cx="2438400" cy="762000"/>
          </a:xfrm>
          <a:prstGeom prst="wedgeRoundRectCallout">
            <a:avLst>
              <a:gd name="adj1" fmla="val -14679"/>
              <a:gd name="adj2" fmla="val 50186"/>
              <a:gd name="adj3" fmla="val 16667"/>
            </a:avLst>
          </a:prstGeom>
          <a:solidFill>
            <a:srgbClr val="FFFFCC"/>
          </a:solidFill>
          <a:ln w="9525">
            <a:solidFill>
              <a:schemeClr val="tx1"/>
            </a:solidFill>
            <a:miter lim="800000"/>
            <a:headEnd/>
            <a:tailEnd/>
          </a:ln>
        </p:spPr>
        <p:txBody>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r>
              <a:rPr lang="en-US" altLang="en-US" sz="2000" b="0" dirty="0">
                <a:solidFill>
                  <a:schemeClr val="tx1"/>
                </a:solidFill>
              </a:rPr>
              <a:t>Is this relationship significant?</a:t>
            </a:r>
          </a:p>
        </p:txBody>
      </p:sp>
      <p:sp>
        <p:nvSpPr>
          <p:cNvPr id="921614" name="Document"/>
          <p:cNvSpPr>
            <a:spLocks noEditPoints="1" noChangeArrowheads="1"/>
          </p:cNvSpPr>
          <p:nvPr/>
        </p:nvSpPr>
        <p:spPr bwMode="auto">
          <a:xfrm>
            <a:off x="4637099" y="1447800"/>
            <a:ext cx="2895600" cy="914400"/>
          </a:xfrm>
          <a:custGeom>
            <a:avLst/>
            <a:gdLst>
              <a:gd name="T0" fmla="*/ 10757 w 21600"/>
              <a:gd name="T1" fmla="*/ 21632 h 21600"/>
              <a:gd name="T2" fmla="*/ 85 w 21600"/>
              <a:gd name="T3" fmla="*/ 10849 h 21600"/>
              <a:gd name="T4" fmla="*/ 10757 w 21600"/>
              <a:gd name="T5" fmla="*/ 81 h 21600"/>
              <a:gd name="T6" fmla="*/ 21706 w 21600"/>
              <a:gd name="T7" fmla="*/ 10652 h 21600"/>
              <a:gd name="T8" fmla="*/ 10757 w 21600"/>
              <a:gd name="T9" fmla="*/ 21632 h 21600"/>
              <a:gd name="T10" fmla="*/ 0 w 21600"/>
              <a:gd name="T11" fmla="*/ 0 h 21600"/>
              <a:gd name="T12" fmla="*/ 21600 w 21600"/>
              <a:gd name="T13" fmla="*/ 0 h 21600"/>
              <a:gd name="T14" fmla="*/ 21600 w 21600"/>
              <a:gd name="T15" fmla="*/ 21600 h 21600"/>
              <a:gd name="T16" fmla="*/ 977 w 21600"/>
              <a:gd name="T17" fmla="*/ 818 h 21600"/>
              <a:gd name="T18" fmla="*/ 20622 w 21600"/>
              <a:gd name="T19" fmla="*/ 16429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10757" y="21632"/>
                </a:moveTo>
                <a:lnTo>
                  <a:pt x="5187" y="21632"/>
                </a:lnTo>
                <a:lnTo>
                  <a:pt x="85" y="17509"/>
                </a:lnTo>
                <a:lnTo>
                  <a:pt x="85" y="10849"/>
                </a:lnTo>
                <a:lnTo>
                  <a:pt x="85" y="81"/>
                </a:lnTo>
                <a:lnTo>
                  <a:pt x="10757" y="81"/>
                </a:lnTo>
                <a:lnTo>
                  <a:pt x="21706" y="81"/>
                </a:lnTo>
                <a:lnTo>
                  <a:pt x="21706" y="10652"/>
                </a:lnTo>
                <a:lnTo>
                  <a:pt x="21706" y="21632"/>
                </a:lnTo>
                <a:lnTo>
                  <a:pt x="10757" y="21632"/>
                </a:lnTo>
                <a:close/>
              </a:path>
              <a:path w="21600" h="21600">
                <a:moveTo>
                  <a:pt x="85" y="17509"/>
                </a:moveTo>
                <a:lnTo>
                  <a:pt x="5187" y="17509"/>
                </a:lnTo>
                <a:lnTo>
                  <a:pt x="5187" y="21632"/>
                </a:lnTo>
                <a:lnTo>
                  <a:pt x="85" y="17509"/>
                </a:lnTo>
                <a:close/>
              </a:path>
            </a:pathLst>
          </a:custGeom>
          <a:solidFill>
            <a:srgbClr val="FFFFCC"/>
          </a:solidFill>
          <a:ln w="9525">
            <a:solidFill>
              <a:srgbClr val="000000"/>
            </a:solidFill>
            <a:miter lim="800000"/>
            <a:headEnd/>
            <a:tailEnd/>
          </a:ln>
          <a:effectLst>
            <a:outerShdw dist="107763" dir="2700000" algn="ctr" rotWithShape="0">
              <a:srgbClr val="808080"/>
            </a:outerShdw>
          </a:effectLst>
        </p:spPr>
        <p:txBody>
          <a:bodyPr/>
          <a:lstStyle/>
          <a:p>
            <a:pPr algn="l">
              <a:spcBef>
                <a:spcPct val="30000"/>
              </a:spcBef>
              <a:tabLst>
                <a:tab pos="292100" algn="l"/>
                <a:tab pos="571500" algn="l"/>
              </a:tabLst>
              <a:defRPr/>
            </a:pPr>
            <a:r>
              <a:rPr lang="en-US" sz="2000" b="0" dirty="0">
                <a:solidFill>
                  <a:schemeClr val="tx1"/>
                </a:solidFill>
                <a:latin typeface="Arial" charset="0"/>
              </a:rPr>
              <a:t>How do you interpret these estimates?*</a:t>
            </a:r>
          </a:p>
        </p:txBody>
      </p:sp>
      <p:sp>
        <p:nvSpPr>
          <p:cNvPr id="8" name="AutoShape 7"/>
          <p:cNvSpPr>
            <a:spLocks noChangeArrowheads="1"/>
          </p:cNvSpPr>
          <p:nvPr/>
        </p:nvSpPr>
        <p:spPr bwMode="auto">
          <a:xfrm>
            <a:off x="3886200" y="6324600"/>
            <a:ext cx="2590800" cy="442674"/>
          </a:xfrm>
          <a:prstGeom prst="wedgeRoundRectCallout">
            <a:avLst>
              <a:gd name="adj1" fmla="val -14679"/>
              <a:gd name="adj2" fmla="val 50186"/>
              <a:gd name="adj3" fmla="val 16667"/>
            </a:avLst>
          </a:prstGeom>
          <a:solidFill>
            <a:srgbClr val="FFFFCC"/>
          </a:solidFill>
          <a:ln w="9525">
            <a:solidFill>
              <a:schemeClr val="tx1"/>
            </a:solidFill>
            <a:miter lim="800000"/>
            <a:headEnd/>
            <a:tailEnd/>
          </a:ln>
        </p:spPr>
        <p:txBody>
          <a:bodyPr wrap="square">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a:spcBef>
                <a:spcPct val="30000"/>
              </a:spcBef>
              <a:defRPr/>
            </a:pPr>
            <a:r>
              <a:rPr lang="en-US" sz="2000" b="0" dirty="0">
                <a:solidFill>
                  <a:schemeClr val="tx1"/>
                </a:solidFill>
                <a:latin typeface="Arial" charset="0"/>
              </a:rPr>
              <a:t>* </a:t>
            </a:r>
            <a:r>
              <a:rPr lang="en-US" sz="1200" b="0" dirty="0">
                <a:solidFill>
                  <a:schemeClr val="tx1"/>
                </a:solidFill>
                <a:latin typeface="Arial" charset="0"/>
              </a:rPr>
              <a:t>don’t forget to use Minitab Help </a:t>
            </a:r>
          </a:p>
        </p:txBody>
      </p:sp>
    </p:spTree>
    <p:extLst>
      <p:ext uri="{BB962C8B-B14F-4D97-AF65-F5344CB8AC3E}">
        <p14:creationId xmlns:p14="http://schemas.microsoft.com/office/powerpoint/2010/main" val="407172940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a:xfrm>
            <a:off x="257175" y="546100"/>
            <a:ext cx="8886825" cy="561975"/>
          </a:xfrm>
        </p:spPr>
        <p:txBody>
          <a:bodyPr/>
          <a:lstStyle/>
          <a:p>
            <a:pPr eaLnBrk="1" hangingPunct="1"/>
            <a:r>
              <a:rPr lang="en-US" altLang="en-US"/>
              <a:t>Interim Conclusion From Example 1 (Nominal Data)</a:t>
            </a:r>
          </a:p>
        </p:txBody>
      </p:sp>
      <p:sp>
        <p:nvSpPr>
          <p:cNvPr id="59395" name="Rectangle 3"/>
          <p:cNvSpPr>
            <a:spLocks noGrp="1" noChangeArrowheads="1"/>
          </p:cNvSpPr>
          <p:nvPr>
            <p:ph type="body" idx="1"/>
          </p:nvPr>
        </p:nvSpPr>
        <p:spPr>
          <a:xfrm>
            <a:off x="304800" y="1447800"/>
            <a:ext cx="8534400" cy="4953000"/>
          </a:xfrm>
        </p:spPr>
        <p:txBody>
          <a:bodyPr/>
          <a:lstStyle/>
          <a:p>
            <a:pPr marL="0" indent="0" eaLnBrk="1" hangingPunct="1"/>
            <a:r>
              <a:rPr lang="en-US" altLang="en-US" sz="1900" dirty="0"/>
              <a:t>We see that there is a</a:t>
            </a:r>
            <a:r>
              <a:rPr lang="en-US" altLang="en-US" sz="1900" b="1" dirty="0"/>
              <a:t> relationship </a:t>
            </a:r>
            <a:r>
              <a:rPr lang="en-US" altLang="en-US" sz="1900" dirty="0"/>
              <a:t>between</a:t>
            </a:r>
            <a:r>
              <a:rPr lang="en-US" altLang="en-US" sz="1900" b="1" dirty="0"/>
              <a:t> types of defects found by inspection </a:t>
            </a:r>
            <a:r>
              <a:rPr lang="en-US" altLang="en-US" sz="1900" dirty="0"/>
              <a:t>and</a:t>
            </a:r>
            <a:r>
              <a:rPr lang="en-US" altLang="en-US" sz="1900" b="1" dirty="0"/>
              <a:t> employee turnover (%).</a:t>
            </a:r>
            <a:r>
              <a:rPr lang="en-US" altLang="en-US" sz="1900" dirty="0"/>
              <a:t> </a:t>
            </a:r>
          </a:p>
          <a:p>
            <a:pPr marL="0" indent="0" eaLnBrk="1" hangingPunct="1"/>
            <a:r>
              <a:rPr lang="en-US" altLang="en-US" sz="1900" dirty="0"/>
              <a:t>The main point is that although we have a significant relationship between type of defect (inspection) and employee rate, we can not use this model for prediction since some of the category parameters are not significant.</a:t>
            </a:r>
          </a:p>
          <a:p>
            <a:pPr marL="0" indent="0" eaLnBrk="1" hangingPunct="1"/>
            <a:endParaRPr lang="en-US" altLang="en-US" sz="1900" dirty="0"/>
          </a:p>
          <a:p>
            <a:pPr marL="0" indent="0" eaLnBrk="1" hangingPunct="1"/>
            <a:endParaRPr lang="en-US" altLang="en-US" sz="1900" dirty="0"/>
          </a:p>
          <a:p>
            <a:pPr marL="0" indent="0" eaLnBrk="1" hangingPunct="1"/>
            <a:r>
              <a:rPr lang="en-US" altLang="en-US" sz="1900" dirty="0"/>
              <a:t>We think that there may be a types of defects dependency on requirements volatility.</a:t>
            </a:r>
          </a:p>
          <a:p>
            <a:pPr marL="0" indent="0" eaLnBrk="1" hangingPunct="1"/>
            <a:endParaRPr lang="en-US" altLang="en-US" sz="800" dirty="0"/>
          </a:p>
          <a:p>
            <a:pPr marL="857250" lvl="1" indent="-400050" eaLnBrk="1" hangingPunct="1">
              <a:buFontTx/>
              <a:buAutoNum type="arabicPeriod"/>
            </a:pPr>
            <a:r>
              <a:rPr lang="en-US" altLang="en-US" sz="1900" dirty="0"/>
              <a:t>Repeat the previous logistic regression using ReqVolatility%. Is the relationship significant? </a:t>
            </a:r>
          </a:p>
          <a:p>
            <a:pPr marL="857250" lvl="1" indent="-400050" eaLnBrk="1" hangingPunct="1">
              <a:buFontTx/>
              <a:buAutoNum type="arabicPeriod"/>
            </a:pPr>
            <a:r>
              <a:rPr lang="en-US" altLang="en-US" sz="1900" dirty="0"/>
              <a:t>Run both independent variables in one model – there may be synergistic effects on types of defects. How are the results different?</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304278" y="838200"/>
            <a:ext cx="8077722" cy="5791682"/>
          </a:xfrm>
          <a:prstGeom prst="rect">
            <a:avLst/>
          </a:prstGeom>
        </p:spPr>
      </p:pic>
    </p:spTree>
    <p:extLst>
      <p:ext uri="{BB962C8B-B14F-4D97-AF65-F5344CB8AC3E}">
        <p14:creationId xmlns:p14="http://schemas.microsoft.com/office/powerpoint/2010/main" val="13890575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52400" y="533400"/>
            <a:ext cx="8305800" cy="6105321"/>
          </a:xfrm>
          <a:prstGeom prst="rect">
            <a:avLst/>
          </a:prstGeom>
        </p:spPr>
      </p:pic>
      <p:sp>
        <p:nvSpPr>
          <p:cNvPr id="61443" name="AutoShape 6"/>
          <p:cNvSpPr>
            <a:spLocks noChangeArrowheads="1"/>
          </p:cNvSpPr>
          <p:nvPr/>
        </p:nvSpPr>
        <p:spPr bwMode="auto">
          <a:xfrm>
            <a:off x="4724400" y="1676400"/>
            <a:ext cx="4267200" cy="783193"/>
          </a:xfrm>
          <a:prstGeom prst="wedgeRoundRectCallout">
            <a:avLst>
              <a:gd name="adj1" fmla="val -19913"/>
              <a:gd name="adj2" fmla="val 71003"/>
              <a:gd name="adj3" fmla="val 16667"/>
            </a:avLst>
          </a:prstGeom>
          <a:solidFill>
            <a:srgbClr val="FFFFCC"/>
          </a:solidFill>
          <a:ln w="9525">
            <a:solidFill>
              <a:schemeClr val="tx1"/>
            </a:solidFill>
            <a:miter lim="800000"/>
            <a:headEnd/>
            <a:tailEnd/>
          </a:ln>
        </p:spPr>
        <p:txBody>
          <a:bodyPr wrap="square">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r>
              <a:rPr lang="en-US" altLang="en-US" sz="2000" b="0" dirty="0">
                <a:solidFill>
                  <a:schemeClr val="tx1"/>
                </a:solidFill>
              </a:rPr>
              <a:t>For Data/Logical: Turnover is significant, but ReqVolatility is not.</a:t>
            </a:r>
          </a:p>
        </p:txBody>
      </p:sp>
    </p:spTree>
    <p:extLst>
      <p:ext uri="{BB962C8B-B14F-4D97-AF65-F5344CB8AC3E}">
        <p14:creationId xmlns:p14="http://schemas.microsoft.com/office/powerpoint/2010/main" val="105032099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752600" y="1524000"/>
            <a:ext cx="5874861" cy="4800600"/>
          </a:xfrm>
          <a:prstGeom prst="rect">
            <a:avLst/>
          </a:prstGeom>
        </p:spPr>
      </p:pic>
      <p:sp>
        <p:nvSpPr>
          <p:cNvPr id="62467" name="Rectangle 6"/>
          <p:cNvSpPr>
            <a:spLocks noGrp="1" noChangeArrowheads="1"/>
          </p:cNvSpPr>
          <p:nvPr>
            <p:ph type="title"/>
          </p:nvPr>
        </p:nvSpPr>
        <p:spPr>
          <a:xfrm>
            <a:off x="257175" y="546100"/>
            <a:ext cx="8886825" cy="561975"/>
          </a:xfrm>
          <a:noFill/>
        </p:spPr>
        <p:txBody>
          <a:bodyPr/>
          <a:lstStyle/>
          <a:p>
            <a:pPr eaLnBrk="1" hangingPunct="1"/>
            <a:r>
              <a:rPr lang="en-US" altLang="en-US"/>
              <a:t>One More Example</a:t>
            </a:r>
          </a:p>
        </p:txBody>
      </p:sp>
      <p:sp>
        <p:nvSpPr>
          <p:cNvPr id="62468" name="Oval 7"/>
          <p:cNvSpPr>
            <a:spLocks noChangeArrowheads="1"/>
          </p:cNvSpPr>
          <p:nvPr/>
        </p:nvSpPr>
        <p:spPr bwMode="auto">
          <a:xfrm>
            <a:off x="5105400" y="5638800"/>
            <a:ext cx="1219200" cy="533400"/>
          </a:xfrm>
          <a:prstGeom prst="ellipse">
            <a:avLst/>
          </a:prstGeom>
          <a:noFill/>
          <a:ln w="190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lIns="92309" tIns="228600" rIns="92309" bIns="228600" anchor="ctr">
            <a:spAutoFit/>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Tree>
    <p:extLst>
      <p:ext uri="{BB962C8B-B14F-4D97-AF65-F5344CB8AC3E}">
        <p14:creationId xmlns:p14="http://schemas.microsoft.com/office/powerpoint/2010/main" val="396852692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381000" y="1143000"/>
            <a:ext cx="8001000" cy="5279848"/>
          </a:xfrm>
          <a:prstGeom prst="rect">
            <a:avLst/>
          </a:prstGeom>
        </p:spPr>
      </p:pic>
      <p:sp>
        <p:nvSpPr>
          <p:cNvPr id="63491" name="AutoShape 3"/>
          <p:cNvSpPr>
            <a:spLocks noChangeArrowheads="1"/>
          </p:cNvSpPr>
          <p:nvPr/>
        </p:nvSpPr>
        <p:spPr bwMode="auto">
          <a:xfrm>
            <a:off x="6196914" y="1905000"/>
            <a:ext cx="2133600" cy="762000"/>
          </a:xfrm>
          <a:prstGeom prst="wedgeRoundRectCallout">
            <a:avLst>
              <a:gd name="adj1" fmla="val -38838"/>
              <a:gd name="adj2" fmla="val 153958"/>
              <a:gd name="adj3" fmla="val 16667"/>
            </a:avLst>
          </a:prstGeom>
          <a:solidFill>
            <a:srgbClr val="FFFFCC"/>
          </a:solidFill>
          <a:ln w="9525" algn="ctr">
            <a:solidFill>
              <a:schemeClr val="tx1"/>
            </a:solidFill>
            <a:miter lim="800000"/>
            <a:headEnd/>
            <a:tailEnd/>
          </a:ln>
        </p:spPr>
        <p:txBody>
          <a:bodyPr lIns="92309" tIns="46154" rIns="92309" bIns="46154"/>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r>
              <a:rPr lang="en-US" altLang="en-US" sz="2000" b="0" dirty="0">
                <a:solidFill>
                  <a:schemeClr val="tx1"/>
                </a:solidFill>
              </a:rPr>
              <a:t>All parameters significant.</a:t>
            </a:r>
          </a:p>
        </p:txBody>
      </p:sp>
      <p:sp>
        <p:nvSpPr>
          <p:cNvPr id="63492" name="AutoShape 4"/>
          <p:cNvSpPr>
            <a:spLocks noChangeArrowheads="1"/>
          </p:cNvSpPr>
          <p:nvPr/>
        </p:nvSpPr>
        <p:spPr bwMode="auto">
          <a:xfrm>
            <a:off x="6477000" y="4751173"/>
            <a:ext cx="1752600" cy="685800"/>
          </a:xfrm>
          <a:prstGeom prst="wedgeRoundRectCallout">
            <a:avLst>
              <a:gd name="adj1" fmla="val -53809"/>
              <a:gd name="adj2" fmla="val 15584"/>
              <a:gd name="adj3" fmla="val 16667"/>
            </a:avLst>
          </a:prstGeom>
          <a:solidFill>
            <a:srgbClr val="FFFFCC"/>
          </a:solidFill>
          <a:ln w="9525" algn="ctr">
            <a:solidFill>
              <a:schemeClr val="tx1"/>
            </a:solidFill>
            <a:miter lim="800000"/>
            <a:headEnd/>
            <a:tailEnd/>
          </a:ln>
        </p:spPr>
        <p:txBody>
          <a:bodyPr lIns="92309" tIns="46154" rIns="92309" bIns="46154"/>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lnSpc>
                <a:spcPct val="90000"/>
              </a:lnSpc>
              <a:spcBef>
                <a:spcPct val="0"/>
              </a:spcBef>
            </a:pPr>
            <a:r>
              <a:rPr lang="en-US" altLang="en-US" sz="2000" b="0" dirty="0">
                <a:solidFill>
                  <a:schemeClr val="tx1"/>
                </a:solidFill>
              </a:rPr>
              <a:t>Model is significant.</a:t>
            </a:r>
          </a:p>
        </p:txBody>
      </p:sp>
      <p:sp>
        <p:nvSpPr>
          <p:cNvPr id="6" name="AutoShape 4"/>
          <p:cNvSpPr>
            <a:spLocks noChangeArrowheads="1"/>
          </p:cNvSpPr>
          <p:nvPr/>
        </p:nvSpPr>
        <p:spPr bwMode="auto">
          <a:xfrm>
            <a:off x="3505200" y="5455329"/>
            <a:ext cx="2819400" cy="1328993"/>
          </a:xfrm>
          <a:prstGeom prst="wedgeRoundRectCallout">
            <a:avLst>
              <a:gd name="adj1" fmla="val -55219"/>
              <a:gd name="adj2" fmla="val 16786"/>
              <a:gd name="adj3" fmla="val 16667"/>
            </a:avLst>
          </a:prstGeom>
          <a:solidFill>
            <a:srgbClr val="FFFFCC"/>
          </a:solidFill>
          <a:ln w="9525" algn="ctr">
            <a:solidFill>
              <a:schemeClr val="tx1"/>
            </a:solidFill>
            <a:miter lim="800000"/>
            <a:headEnd/>
            <a:tailEnd/>
          </a:ln>
        </p:spPr>
        <p:txBody>
          <a:bodyPr wrap="square" lIns="92309" tIns="46154" rIns="92309"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lnSpc>
                <a:spcPct val="90000"/>
              </a:lnSpc>
              <a:spcBef>
                <a:spcPct val="0"/>
              </a:spcBef>
            </a:pPr>
            <a:r>
              <a:rPr lang="en-US" altLang="en-US" sz="2000" b="0" dirty="0">
                <a:solidFill>
                  <a:schemeClr val="tx1"/>
                </a:solidFill>
              </a:rPr>
              <a:t>BUT, the Pearson Goodness of Fit test shows the model to be inadequate.</a:t>
            </a:r>
          </a:p>
        </p:txBody>
      </p:sp>
    </p:spTree>
    <p:extLst>
      <p:ext uri="{BB962C8B-B14F-4D97-AF65-F5344CB8AC3E}">
        <p14:creationId xmlns:p14="http://schemas.microsoft.com/office/powerpoint/2010/main" val="23913721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257175" y="546100"/>
            <a:ext cx="8886825" cy="749300"/>
          </a:xfrm>
        </p:spPr>
        <p:txBody>
          <a:bodyPr/>
          <a:lstStyle/>
          <a:p>
            <a:pPr eaLnBrk="1" hangingPunct="1"/>
            <a:r>
              <a:rPr lang="en-US" altLang="en-US"/>
              <a:t>Project Management Challenge</a:t>
            </a:r>
          </a:p>
        </p:txBody>
      </p:sp>
      <p:sp>
        <p:nvSpPr>
          <p:cNvPr id="8195" name="Rectangle 3"/>
          <p:cNvSpPr>
            <a:spLocks noGrp="1" noChangeArrowheads="1"/>
          </p:cNvSpPr>
          <p:nvPr>
            <p:ph type="body" idx="1"/>
          </p:nvPr>
        </p:nvSpPr>
        <p:spPr>
          <a:xfrm>
            <a:off x="304800" y="1447800"/>
            <a:ext cx="8455025" cy="5105400"/>
          </a:xfrm>
        </p:spPr>
        <p:txBody>
          <a:bodyPr/>
          <a:lstStyle/>
          <a:p>
            <a:pPr marL="0" indent="0" eaLnBrk="1" hangingPunct="1"/>
            <a:r>
              <a:rPr lang="en-US" altLang="en-US"/>
              <a:t>The Pico laptop team is now facing a critical project management challenge – develop and deliver the next generation laptop with a very aggressive schedule but high delivered quality!</a:t>
            </a:r>
          </a:p>
          <a:p>
            <a:pPr marL="0" indent="0" eaLnBrk="1" hangingPunct="1"/>
            <a:endParaRPr lang="en-US" altLang="en-US"/>
          </a:p>
          <a:p>
            <a:pPr marL="0" indent="0" eaLnBrk="1" hangingPunct="1"/>
            <a:r>
              <a:rPr lang="en-US" altLang="en-US"/>
              <a:t>During the “Define” and “Measure” phases in DMADV (including the voice of the customer activity, KJ analysis, and QFD), a number of critical customer requirements (CCRs) and critical to quality (CTQ) parameters were identified.</a:t>
            </a:r>
          </a:p>
          <a:p>
            <a:pPr marL="0" indent="0" eaLnBrk="1" hangingPunct="1"/>
            <a:endParaRPr lang="en-US" altLang="en-US"/>
          </a:p>
          <a:p>
            <a:pPr marL="0" indent="0" eaLnBrk="1" hangingPunct="1"/>
            <a:r>
              <a:rPr lang="en-US" altLang="en-US" b="1"/>
              <a:t>The Pico team needs to revisit some existing process performance models to ascertain the risk of proceeding with the standard processes and tools.</a:t>
            </a:r>
            <a:r>
              <a:rPr lang="en-US" altLang="en-US"/>
              <a:t>  </a:t>
            </a:r>
          </a:p>
        </p:txBody>
      </p:sp>
    </p:spTree>
  </p:cSld>
  <p:clrMapOvr>
    <a:masterClrMapping/>
  </p:clrMapOvr>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pPr eaLnBrk="1" hangingPunct="1"/>
            <a:r>
              <a:rPr lang="en-US" altLang="en-US"/>
              <a:t>Example 2: Pico Team Predicting an Ordinal Outcome</a:t>
            </a:r>
          </a:p>
        </p:txBody>
      </p:sp>
      <p:sp>
        <p:nvSpPr>
          <p:cNvPr id="66563" name="Rectangle 3"/>
          <p:cNvSpPr>
            <a:spLocks noGrp="1" noChangeArrowheads="1"/>
          </p:cNvSpPr>
          <p:nvPr>
            <p:ph type="body" idx="1"/>
          </p:nvPr>
        </p:nvSpPr>
        <p:spPr>
          <a:xfrm>
            <a:off x="304800" y="1447800"/>
            <a:ext cx="8455025" cy="5181600"/>
          </a:xfrm>
        </p:spPr>
        <p:txBody>
          <a:bodyPr/>
          <a:lstStyle/>
          <a:p>
            <a:pPr marL="0" indent="0" eaLnBrk="1" hangingPunct="1">
              <a:lnSpc>
                <a:spcPct val="80000"/>
              </a:lnSpc>
            </a:pPr>
            <a:r>
              <a:rPr lang="en-US" altLang="en-US" sz="2000" dirty="0"/>
              <a:t>While the previous analysis accounts for the relationship between Defects, Employee turnover, and Requirements volatility, it only explains a portion of the variation.</a:t>
            </a:r>
          </a:p>
          <a:p>
            <a:pPr marL="0" indent="0" eaLnBrk="1" hangingPunct="1">
              <a:lnSpc>
                <a:spcPct val="80000"/>
              </a:lnSpc>
            </a:pPr>
            <a:endParaRPr lang="en-US" altLang="en-US" sz="2000" dirty="0"/>
          </a:p>
          <a:p>
            <a:pPr marL="0" indent="0" eaLnBrk="1" hangingPunct="1">
              <a:lnSpc>
                <a:spcPct val="80000"/>
              </a:lnSpc>
            </a:pPr>
            <a:r>
              <a:rPr lang="en-US" altLang="en-US" sz="2000" dirty="0"/>
              <a:t>The team is interested in whether there is a direct relationship to customer satisfaction with Requirements Volatility% and Parts Availability%, variables which can directly impact schedule.</a:t>
            </a:r>
          </a:p>
          <a:p>
            <a:pPr marL="0" indent="0" eaLnBrk="1" hangingPunct="1">
              <a:lnSpc>
                <a:spcPct val="95000"/>
              </a:lnSpc>
              <a:spcAft>
                <a:spcPct val="0"/>
              </a:spcAft>
            </a:pPr>
            <a:r>
              <a:rPr lang="en-US" altLang="en-US" sz="2000" dirty="0"/>
              <a:t>Customer Satisfaction values: 	1 = Very Low</a:t>
            </a:r>
          </a:p>
          <a:p>
            <a:pPr marL="0" indent="0" eaLnBrk="1" hangingPunct="1">
              <a:lnSpc>
                <a:spcPct val="95000"/>
              </a:lnSpc>
              <a:spcAft>
                <a:spcPct val="0"/>
              </a:spcAft>
            </a:pPr>
            <a:r>
              <a:rPr lang="en-US" altLang="en-US" sz="2000" dirty="0"/>
              <a:t>				2 = Low</a:t>
            </a:r>
          </a:p>
          <a:p>
            <a:pPr marL="0" indent="0" eaLnBrk="1" hangingPunct="1">
              <a:lnSpc>
                <a:spcPct val="95000"/>
              </a:lnSpc>
              <a:spcAft>
                <a:spcPct val="0"/>
              </a:spcAft>
            </a:pPr>
            <a:r>
              <a:rPr lang="en-US" altLang="en-US" sz="2000" dirty="0"/>
              <a:t>				3 = Satisfied</a:t>
            </a:r>
          </a:p>
          <a:p>
            <a:pPr marL="0" indent="0" eaLnBrk="1" hangingPunct="1">
              <a:lnSpc>
                <a:spcPct val="95000"/>
              </a:lnSpc>
              <a:spcAft>
                <a:spcPct val="0"/>
              </a:spcAft>
            </a:pPr>
            <a:r>
              <a:rPr lang="en-US" altLang="en-US" sz="2000" dirty="0"/>
              <a:t>				4 = High</a:t>
            </a:r>
          </a:p>
          <a:p>
            <a:pPr marL="0" indent="0" eaLnBrk="1" hangingPunct="1">
              <a:lnSpc>
                <a:spcPct val="95000"/>
              </a:lnSpc>
              <a:spcAft>
                <a:spcPct val="0"/>
              </a:spcAft>
            </a:pPr>
            <a:r>
              <a:rPr lang="en-US" altLang="en-US" sz="2000" dirty="0"/>
              <a:t>				5 = Very High</a:t>
            </a:r>
          </a:p>
          <a:p>
            <a:pPr marL="0" indent="0" eaLnBrk="1" hangingPunct="1">
              <a:lnSpc>
                <a:spcPct val="80000"/>
              </a:lnSpc>
            </a:pPr>
            <a:endParaRPr lang="en-US" altLang="en-US" sz="2000" dirty="0"/>
          </a:p>
          <a:p>
            <a:pPr marL="0" indent="0" eaLnBrk="1" hangingPunct="1">
              <a:lnSpc>
                <a:spcPct val="80000"/>
              </a:lnSpc>
            </a:pPr>
            <a:r>
              <a:rPr lang="en-US" altLang="en-US" sz="2000" dirty="0"/>
              <a:t>Part availability and requirements volatility are percentages.</a:t>
            </a:r>
          </a:p>
          <a:p>
            <a:pPr marL="0" indent="0" eaLnBrk="1" hangingPunct="1">
              <a:lnSpc>
                <a:spcPct val="80000"/>
              </a:lnSpc>
            </a:pPr>
            <a:endParaRPr lang="en-US" altLang="en-US" sz="2000" dirty="0"/>
          </a:p>
          <a:p>
            <a:pPr marL="0" indent="0" eaLnBrk="1" hangingPunct="1">
              <a:lnSpc>
                <a:spcPct val="80000"/>
              </a:lnSpc>
            </a:pPr>
            <a:r>
              <a:rPr lang="en-US" altLang="en-US" sz="2000" dirty="0"/>
              <a:t>We start with Fit Model where y = </a:t>
            </a:r>
            <a:r>
              <a:rPr lang="en-US" altLang="en-US" sz="2000" dirty="0" err="1"/>
              <a:t>CSat</a:t>
            </a:r>
            <a:r>
              <a:rPr lang="en-US" altLang="en-US" sz="2000" dirty="0"/>
              <a:t> and x = Parts %Reused.</a:t>
            </a:r>
            <a:r>
              <a:rPr lang="en-US" altLang="en-US" dirty="0"/>
              <a:t>					</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990600" y="1447800"/>
            <a:ext cx="7482528" cy="4495939"/>
          </a:xfrm>
          <a:prstGeom prst="rect">
            <a:avLst/>
          </a:prstGeom>
        </p:spPr>
      </p:pic>
      <p:sp>
        <p:nvSpPr>
          <p:cNvPr id="67589" name="Oval 11"/>
          <p:cNvSpPr>
            <a:spLocks noChangeArrowheads="1"/>
          </p:cNvSpPr>
          <p:nvPr/>
        </p:nvSpPr>
        <p:spPr bwMode="auto">
          <a:xfrm>
            <a:off x="3048000" y="2209800"/>
            <a:ext cx="1143000" cy="609600"/>
          </a:xfrm>
          <a:prstGeom prst="ellipse">
            <a:avLst/>
          </a:prstGeom>
          <a:noFill/>
          <a:ln w="190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lIns="92309" tIns="228600" rIns="92309" bIns="228600" anchor="ctr">
            <a:spAutoFit/>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8" name="Oval 11"/>
          <p:cNvSpPr>
            <a:spLocks noChangeArrowheads="1"/>
          </p:cNvSpPr>
          <p:nvPr/>
        </p:nvSpPr>
        <p:spPr bwMode="auto">
          <a:xfrm>
            <a:off x="2895600" y="1676400"/>
            <a:ext cx="533400" cy="533400"/>
          </a:xfrm>
          <a:prstGeom prst="ellipse">
            <a:avLst/>
          </a:prstGeom>
          <a:noFill/>
          <a:ln w="190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square" lIns="92309" tIns="228600" rIns="92309" bIns="228600" anchor="ctr">
            <a:spAutoFit/>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9" name="Oval 11"/>
          <p:cNvSpPr>
            <a:spLocks noChangeArrowheads="1"/>
          </p:cNvSpPr>
          <p:nvPr/>
        </p:nvSpPr>
        <p:spPr bwMode="auto">
          <a:xfrm>
            <a:off x="4876800" y="4648200"/>
            <a:ext cx="2895600" cy="609600"/>
          </a:xfrm>
          <a:prstGeom prst="ellipse">
            <a:avLst/>
          </a:prstGeom>
          <a:noFill/>
          <a:ln w="190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square" lIns="92309" tIns="228600" rIns="92309" bIns="228600" anchor="ctr">
            <a:spAutoFit/>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Tree>
    <p:extLst>
      <p:ext uri="{BB962C8B-B14F-4D97-AF65-F5344CB8AC3E}">
        <p14:creationId xmlns:p14="http://schemas.microsoft.com/office/powerpoint/2010/main" val="4014714102"/>
      </p:ext>
    </p:extLst>
  </p:cSld>
  <p:clrMapOvr>
    <a:masterClrMapping/>
  </p:clrMapOvr>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676400" y="1371600"/>
            <a:ext cx="6400800" cy="5091268"/>
          </a:xfrm>
          <a:prstGeom prst="rect">
            <a:avLst/>
          </a:prstGeom>
        </p:spPr>
      </p:pic>
      <p:sp>
        <p:nvSpPr>
          <p:cNvPr id="67587" name="AutoShape 7"/>
          <p:cNvSpPr>
            <a:spLocks noChangeArrowheads="1"/>
          </p:cNvSpPr>
          <p:nvPr/>
        </p:nvSpPr>
        <p:spPr bwMode="auto">
          <a:xfrm>
            <a:off x="5029200" y="3581400"/>
            <a:ext cx="2130425" cy="762000"/>
          </a:xfrm>
          <a:prstGeom prst="wedgeRoundRectCallout">
            <a:avLst>
              <a:gd name="adj1" fmla="val -64681"/>
              <a:gd name="adj2" fmla="val -62292"/>
              <a:gd name="adj3" fmla="val 16667"/>
            </a:avLst>
          </a:prstGeom>
          <a:solidFill>
            <a:srgbClr val="FFFFCC"/>
          </a:solidFill>
          <a:ln w="9525">
            <a:solidFill>
              <a:schemeClr val="tx1"/>
            </a:solidFill>
            <a:miter lim="800000"/>
            <a:headEnd/>
            <a:tailEnd/>
          </a:ln>
        </p:spPr>
        <p:txBody>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r>
              <a:rPr lang="en-US" altLang="en-US" sz="2000" b="0" dirty="0">
                <a:solidFill>
                  <a:schemeClr val="tx1"/>
                </a:solidFill>
              </a:rPr>
              <a:t>Independent variable(s)</a:t>
            </a:r>
          </a:p>
        </p:txBody>
      </p:sp>
      <p:sp>
        <p:nvSpPr>
          <p:cNvPr id="67588" name="AutoShape 10"/>
          <p:cNvSpPr>
            <a:spLocks noChangeArrowheads="1"/>
          </p:cNvSpPr>
          <p:nvPr/>
        </p:nvSpPr>
        <p:spPr bwMode="auto">
          <a:xfrm>
            <a:off x="4845908" y="914400"/>
            <a:ext cx="1676400" cy="762000"/>
          </a:xfrm>
          <a:prstGeom prst="wedgeRoundRectCallout">
            <a:avLst>
              <a:gd name="adj1" fmla="val -27595"/>
              <a:gd name="adj2" fmla="val 69105"/>
              <a:gd name="adj3" fmla="val 16667"/>
            </a:avLst>
          </a:prstGeom>
          <a:solidFill>
            <a:srgbClr val="FFFFCC"/>
          </a:solidFill>
          <a:ln w="9525">
            <a:solidFill>
              <a:schemeClr val="tx1"/>
            </a:solidFill>
            <a:miter lim="800000"/>
            <a:headEnd/>
            <a:tailEnd/>
          </a:ln>
        </p:spPr>
        <p:txBody>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r>
              <a:rPr lang="en-US" altLang="en-US" sz="2000" b="0">
                <a:solidFill>
                  <a:schemeClr val="tx1"/>
                </a:solidFill>
              </a:rPr>
              <a:t>Dependent variable</a:t>
            </a:r>
          </a:p>
        </p:txBody>
      </p:sp>
      <p:sp>
        <p:nvSpPr>
          <p:cNvPr id="67589" name="Oval 11"/>
          <p:cNvSpPr>
            <a:spLocks noChangeArrowheads="1"/>
          </p:cNvSpPr>
          <p:nvPr/>
        </p:nvSpPr>
        <p:spPr bwMode="auto">
          <a:xfrm>
            <a:off x="5379308" y="5334000"/>
            <a:ext cx="1143000" cy="609600"/>
          </a:xfrm>
          <a:prstGeom prst="ellipse">
            <a:avLst/>
          </a:prstGeom>
          <a:noFill/>
          <a:ln w="190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lIns="92309" tIns="228600" rIns="92309" bIns="228600" anchor="ctr">
            <a:spAutoFit/>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Tree>
    <p:extLst>
      <p:ext uri="{BB962C8B-B14F-4D97-AF65-F5344CB8AC3E}">
        <p14:creationId xmlns:p14="http://schemas.microsoft.com/office/powerpoint/2010/main" val="4055050380"/>
      </p:ext>
    </p:extLst>
  </p:cSld>
  <p:clrMapOvr>
    <a:masterClrMapping/>
  </p:clrMapOvr>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1676400" y="1738896"/>
            <a:ext cx="6629400" cy="4211128"/>
          </a:xfrm>
          <a:prstGeom prst="rect">
            <a:avLst/>
          </a:prstGeom>
        </p:spPr>
      </p:pic>
      <p:sp>
        <p:nvSpPr>
          <p:cNvPr id="67589" name="Oval 11"/>
          <p:cNvSpPr>
            <a:spLocks noChangeArrowheads="1"/>
          </p:cNvSpPr>
          <p:nvPr/>
        </p:nvSpPr>
        <p:spPr bwMode="auto">
          <a:xfrm>
            <a:off x="5257800" y="5029200"/>
            <a:ext cx="1143000" cy="609600"/>
          </a:xfrm>
          <a:prstGeom prst="ellipse">
            <a:avLst/>
          </a:prstGeom>
          <a:noFill/>
          <a:ln w="190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lIns="92309" tIns="228600" rIns="92309" bIns="228600" anchor="ctr">
            <a:spAutoFit/>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7" name="Oval 11"/>
          <p:cNvSpPr>
            <a:spLocks noChangeArrowheads="1"/>
          </p:cNvSpPr>
          <p:nvPr/>
        </p:nvSpPr>
        <p:spPr bwMode="auto">
          <a:xfrm>
            <a:off x="1905000" y="2832944"/>
            <a:ext cx="5943600" cy="609600"/>
          </a:xfrm>
          <a:prstGeom prst="ellipse">
            <a:avLst/>
          </a:prstGeom>
          <a:noFill/>
          <a:ln w="190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square" lIns="92309" tIns="228600" rIns="92309" bIns="228600" anchor="ctr">
            <a:spAutoFit/>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8" name="AutoShape 7"/>
          <p:cNvSpPr>
            <a:spLocks noChangeArrowheads="1"/>
          </p:cNvSpPr>
          <p:nvPr/>
        </p:nvSpPr>
        <p:spPr bwMode="auto">
          <a:xfrm>
            <a:off x="3048000" y="5755792"/>
            <a:ext cx="3124200" cy="442674"/>
          </a:xfrm>
          <a:prstGeom prst="wedgeRoundRectCallout">
            <a:avLst>
              <a:gd name="adj1" fmla="val 16007"/>
              <a:gd name="adj2" fmla="val -81751"/>
              <a:gd name="adj3" fmla="val 16667"/>
            </a:avLst>
          </a:prstGeom>
          <a:solidFill>
            <a:srgbClr val="FFFFCC"/>
          </a:solidFill>
          <a:ln w="9525">
            <a:solidFill>
              <a:schemeClr val="tx1"/>
            </a:solidFill>
            <a:miter lim="800000"/>
            <a:headEnd/>
            <a:tailEnd/>
          </a:ln>
        </p:spPr>
        <p:txBody>
          <a:bodyPr wrap="square">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r>
              <a:rPr lang="en-US" altLang="en-US" sz="2000" b="0" dirty="0">
                <a:solidFill>
                  <a:schemeClr val="tx1"/>
                </a:solidFill>
              </a:rPr>
              <a:t>Click OK, then OK again</a:t>
            </a:r>
          </a:p>
        </p:txBody>
      </p:sp>
    </p:spTree>
    <p:extLst>
      <p:ext uri="{BB962C8B-B14F-4D97-AF65-F5344CB8AC3E}">
        <p14:creationId xmlns:p14="http://schemas.microsoft.com/office/powerpoint/2010/main" val="3795727591"/>
      </p:ext>
    </p:extLst>
  </p:cSld>
  <p:clrMapOvr>
    <a:masterClrMapping/>
  </p:clrMapOvr>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914400" y="904461"/>
            <a:ext cx="7467600" cy="5610424"/>
          </a:xfrm>
          <a:prstGeom prst="rect">
            <a:avLst/>
          </a:prstGeom>
        </p:spPr>
      </p:pic>
      <p:sp>
        <p:nvSpPr>
          <p:cNvPr id="932875" name="Document"/>
          <p:cNvSpPr>
            <a:spLocks noEditPoints="1" noChangeArrowheads="1"/>
          </p:cNvSpPr>
          <p:nvPr/>
        </p:nvSpPr>
        <p:spPr bwMode="auto">
          <a:xfrm>
            <a:off x="7086600" y="914400"/>
            <a:ext cx="1676400" cy="2797493"/>
          </a:xfrm>
          <a:custGeom>
            <a:avLst/>
            <a:gdLst>
              <a:gd name="T0" fmla="*/ 10757 w 21600"/>
              <a:gd name="T1" fmla="*/ 21632 h 21600"/>
              <a:gd name="T2" fmla="*/ 85 w 21600"/>
              <a:gd name="T3" fmla="*/ 10849 h 21600"/>
              <a:gd name="T4" fmla="*/ 10757 w 21600"/>
              <a:gd name="T5" fmla="*/ 81 h 21600"/>
              <a:gd name="T6" fmla="*/ 21706 w 21600"/>
              <a:gd name="T7" fmla="*/ 10652 h 21600"/>
              <a:gd name="T8" fmla="*/ 10757 w 21600"/>
              <a:gd name="T9" fmla="*/ 21632 h 21600"/>
              <a:gd name="T10" fmla="*/ 0 w 21600"/>
              <a:gd name="T11" fmla="*/ 0 h 21600"/>
              <a:gd name="T12" fmla="*/ 21600 w 21600"/>
              <a:gd name="T13" fmla="*/ 0 h 21600"/>
              <a:gd name="T14" fmla="*/ 21600 w 21600"/>
              <a:gd name="T15" fmla="*/ 21600 h 21600"/>
              <a:gd name="T16" fmla="*/ 977 w 21600"/>
              <a:gd name="T17" fmla="*/ 818 h 21600"/>
              <a:gd name="T18" fmla="*/ 20622 w 21600"/>
              <a:gd name="T19" fmla="*/ 16429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10757" y="21632"/>
                </a:moveTo>
                <a:lnTo>
                  <a:pt x="5187" y="21632"/>
                </a:lnTo>
                <a:lnTo>
                  <a:pt x="85" y="17509"/>
                </a:lnTo>
                <a:lnTo>
                  <a:pt x="85" y="10849"/>
                </a:lnTo>
                <a:lnTo>
                  <a:pt x="85" y="81"/>
                </a:lnTo>
                <a:lnTo>
                  <a:pt x="10757" y="81"/>
                </a:lnTo>
                <a:lnTo>
                  <a:pt x="21706" y="81"/>
                </a:lnTo>
                <a:lnTo>
                  <a:pt x="21706" y="10652"/>
                </a:lnTo>
                <a:lnTo>
                  <a:pt x="21706" y="21632"/>
                </a:lnTo>
                <a:lnTo>
                  <a:pt x="10757" y="21632"/>
                </a:lnTo>
                <a:close/>
              </a:path>
              <a:path w="21600" h="21600">
                <a:moveTo>
                  <a:pt x="85" y="17509"/>
                </a:moveTo>
                <a:lnTo>
                  <a:pt x="5187" y="17509"/>
                </a:lnTo>
                <a:lnTo>
                  <a:pt x="5187" y="21632"/>
                </a:lnTo>
                <a:lnTo>
                  <a:pt x="85" y="17509"/>
                </a:lnTo>
                <a:close/>
              </a:path>
            </a:pathLst>
          </a:custGeom>
          <a:solidFill>
            <a:srgbClr val="FFFFCC"/>
          </a:solidFill>
          <a:ln w="9525">
            <a:solidFill>
              <a:srgbClr val="000000"/>
            </a:solidFill>
            <a:miter lim="800000"/>
            <a:headEnd/>
            <a:tailEnd/>
          </a:ln>
          <a:effectLst>
            <a:outerShdw dist="107763" dir="2700000" algn="ctr" rotWithShape="0">
              <a:srgbClr val="808080"/>
            </a:outerShdw>
          </a:effectLst>
        </p:spPr>
        <p:txBody>
          <a:bodyPr wrap="square">
            <a:spAutoFit/>
          </a:bodyPr>
          <a:lstStyle/>
          <a:p>
            <a:pPr algn="l">
              <a:spcBef>
                <a:spcPct val="30000"/>
              </a:spcBef>
              <a:tabLst>
                <a:tab pos="292100" algn="l"/>
                <a:tab pos="571500" algn="l"/>
              </a:tabLst>
              <a:defRPr/>
            </a:pPr>
            <a:r>
              <a:rPr lang="en-US" b="0" dirty="0">
                <a:solidFill>
                  <a:schemeClr val="tx1"/>
                </a:solidFill>
                <a:latin typeface="Arial" charset="0"/>
              </a:rPr>
              <a:t>Is Part Availability a significant factor in explaining Customer Satisfaction?</a:t>
            </a:r>
          </a:p>
        </p:txBody>
      </p:sp>
    </p:spTree>
    <p:extLst>
      <p:ext uri="{BB962C8B-B14F-4D97-AF65-F5344CB8AC3E}">
        <p14:creationId xmlns:p14="http://schemas.microsoft.com/office/powerpoint/2010/main" val="40070083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pPr eaLnBrk="1" hangingPunct="1"/>
            <a:r>
              <a:rPr lang="en-US" altLang="en-US"/>
              <a:t>Another Ordinal Logistic Regression Exercise</a:t>
            </a:r>
          </a:p>
        </p:txBody>
      </p:sp>
      <p:sp>
        <p:nvSpPr>
          <p:cNvPr id="69635" name="Rectangle 3"/>
          <p:cNvSpPr>
            <a:spLocks noGrp="1" noChangeArrowheads="1"/>
          </p:cNvSpPr>
          <p:nvPr>
            <p:ph type="body" idx="1"/>
          </p:nvPr>
        </p:nvSpPr>
        <p:spPr/>
        <p:txBody>
          <a:bodyPr/>
          <a:lstStyle/>
          <a:p>
            <a:pPr marL="400050" indent="-400050" eaLnBrk="1" hangingPunct="1">
              <a:lnSpc>
                <a:spcPct val="100000"/>
              </a:lnSpc>
              <a:spcBef>
                <a:spcPct val="30000"/>
              </a:spcBef>
              <a:buSzTx/>
              <a:buFontTx/>
              <a:buAutoNum type="arabicPeriod"/>
            </a:pPr>
            <a:r>
              <a:rPr lang="en-US" altLang="en-US" dirty="0"/>
              <a:t>For practice using ordinal logistic regression, find out if there is a significant dependence of customer satisfaction on requirements volatility.</a:t>
            </a:r>
          </a:p>
          <a:p>
            <a:pPr marL="400050" indent="-400050" eaLnBrk="1" hangingPunct="1">
              <a:lnSpc>
                <a:spcPct val="100000"/>
              </a:lnSpc>
              <a:spcBef>
                <a:spcPct val="30000"/>
              </a:spcBef>
              <a:buSzTx/>
              <a:buFontTx/>
              <a:buAutoNum type="arabicPeriod"/>
            </a:pPr>
            <a:r>
              <a:rPr lang="en-US" altLang="en-US" dirty="0"/>
              <a:t>Run the model but with both independent variables in the model and interpret the results.</a:t>
            </a:r>
          </a:p>
          <a:p>
            <a:pPr marL="400050" indent="-400050" eaLnBrk="1" hangingPunct="1"/>
            <a:r>
              <a:rPr lang="en-US" altLang="en-US" dirty="0"/>
              <a:t>					</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3"/>
          <p:cNvSpPr>
            <a:spLocks noGrp="1" noChangeArrowheads="1"/>
          </p:cNvSpPr>
          <p:nvPr>
            <p:ph type="body" idx="1"/>
          </p:nvPr>
        </p:nvSpPr>
        <p:spPr/>
        <p:txBody>
          <a:bodyPr/>
          <a:lstStyle/>
          <a:p>
            <a:pPr marL="400050" indent="-400050" eaLnBrk="1" hangingPunct="1"/>
            <a:r>
              <a:rPr lang="en-US" altLang="en-US"/>
              <a:t>					</a:t>
            </a:r>
          </a:p>
        </p:txBody>
      </p:sp>
      <p:pic>
        <p:nvPicPr>
          <p:cNvPr id="2" name="Picture 1"/>
          <p:cNvPicPr>
            <a:picLocks noChangeAspect="1"/>
          </p:cNvPicPr>
          <p:nvPr/>
        </p:nvPicPr>
        <p:blipFill>
          <a:blip r:embed="rId3"/>
          <a:stretch>
            <a:fillRect/>
          </a:stretch>
        </p:blipFill>
        <p:spPr>
          <a:xfrm>
            <a:off x="838200" y="838200"/>
            <a:ext cx="7683943" cy="5334000"/>
          </a:xfrm>
          <a:prstGeom prst="rect">
            <a:avLst/>
          </a:prstGeom>
        </p:spPr>
      </p:pic>
    </p:spTree>
    <p:extLst>
      <p:ext uri="{BB962C8B-B14F-4D97-AF65-F5344CB8AC3E}">
        <p14:creationId xmlns:p14="http://schemas.microsoft.com/office/powerpoint/2010/main" val="4239943928"/>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685800" y="762000"/>
            <a:ext cx="8042980" cy="5715000"/>
          </a:xfrm>
          <a:prstGeom prst="rect">
            <a:avLst/>
          </a:prstGeom>
        </p:spPr>
      </p:pic>
    </p:spTree>
    <p:extLst>
      <p:ext uri="{BB962C8B-B14F-4D97-AF65-F5344CB8AC3E}">
        <p14:creationId xmlns:p14="http://schemas.microsoft.com/office/powerpoint/2010/main" val="2354083152"/>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86" name="File"/>
          <p:cNvSpPr>
            <a:spLocks noEditPoints="1" noChangeArrowheads="1"/>
          </p:cNvSpPr>
          <p:nvPr/>
        </p:nvSpPr>
        <p:spPr bwMode="auto">
          <a:xfrm>
            <a:off x="4466394" y="5378276"/>
            <a:ext cx="2086806" cy="533400"/>
          </a:xfrm>
          <a:custGeom>
            <a:avLst/>
            <a:gdLst>
              <a:gd name="T0" fmla="*/ 10981 w 21600"/>
              <a:gd name="T1" fmla="*/ 3240 h 21600"/>
              <a:gd name="T2" fmla="*/ 0 w 21600"/>
              <a:gd name="T3" fmla="*/ 10800 h 21600"/>
              <a:gd name="T4" fmla="*/ 10800 w 21600"/>
              <a:gd name="T5" fmla="*/ 21600 h 21600"/>
              <a:gd name="T6" fmla="*/ 21600 w 21600"/>
              <a:gd name="T7" fmla="*/ 10800 h 21600"/>
              <a:gd name="T8" fmla="*/ 0 w 21600"/>
              <a:gd name="T9" fmla="*/ 21600 h 21600"/>
              <a:gd name="T10" fmla="*/ 21600 w 21600"/>
              <a:gd name="T11" fmla="*/ 21600 h 21600"/>
              <a:gd name="T12" fmla="*/ 1086 w 21600"/>
              <a:gd name="T13" fmla="*/ 4628 h 21600"/>
              <a:gd name="T14" fmla="*/ 20635 w 21600"/>
              <a:gd name="T15" fmla="*/ 20289 h 21600"/>
            </a:gdLst>
            <a:ahLst/>
            <a:cxnLst>
              <a:cxn ang="0">
                <a:pos x="T0" y="T1"/>
              </a:cxn>
              <a:cxn ang="0">
                <a:pos x="T2" y="T3"/>
              </a:cxn>
              <a:cxn ang="0">
                <a:pos x="T4" y="T5"/>
              </a:cxn>
              <a:cxn ang="0">
                <a:pos x="T6" y="T7"/>
              </a:cxn>
              <a:cxn ang="0">
                <a:pos x="T8" y="T9"/>
              </a:cxn>
              <a:cxn ang="0">
                <a:pos x="T10" y="T11"/>
              </a:cxn>
            </a:cxnLst>
            <a:rect l="T12" t="T13" r="T14" b="T15"/>
            <a:pathLst>
              <a:path w="21600" h="21600">
                <a:moveTo>
                  <a:pt x="19790" y="3240"/>
                </a:moveTo>
                <a:cubicBezTo>
                  <a:pt x="10981" y="3240"/>
                  <a:pt x="9171" y="3240"/>
                  <a:pt x="9050" y="3086"/>
                </a:cubicBezTo>
                <a:cubicBezTo>
                  <a:pt x="9050" y="2931"/>
                  <a:pt x="8930" y="2777"/>
                  <a:pt x="8930" y="2469"/>
                </a:cubicBezTo>
                <a:cubicBezTo>
                  <a:pt x="8930" y="2160"/>
                  <a:pt x="8809" y="1851"/>
                  <a:pt x="8688" y="1389"/>
                </a:cubicBezTo>
                <a:cubicBezTo>
                  <a:pt x="8568" y="1080"/>
                  <a:pt x="8326" y="771"/>
                  <a:pt x="8085" y="463"/>
                </a:cubicBezTo>
                <a:cubicBezTo>
                  <a:pt x="7723" y="154"/>
                  <a:pt x="7361" y="0"/>
                  <a:pt x="7361" y="0"/>
                </a:cubicBezTo>
                <a:cubicBezTo>
                  <a:pt x="7361" y="0"/>
                  <a:pt x="2293" y="0"/>
                  <a:pt x="2051" y="154"/>
                </a:cubicBezTo>
                <a:cubicBezTo>
                  <a:pt x="1689" y="309"/>
                  <a:pt x="1448" y="463"/>
                  <a:pt x="1327" y="771"/>
                </a:cubicBezTo>
                <a:cubicBezTo>
                  <a:pt x="1207" y="1080"/>
                  <a:pt x="1086" y="1389"/>
                  <a:pt x="965" y="1697"/>
                </a:cubicBezTo>
                <a:cubicBezTo>
                  <a:pt x="845" y="2160"/>
                  <a:pt x="724" y="2314"/>
                  <a:pt x="724" y="2469"/>
                </a:cubicBezTo>
                <a:cubicBezTo>
                  <a:pt x="603" y="2623"/>
                  <a:pt x="603" y="2777"/>
                  <a:pt x="483" y="2931"/>
                </a:cubicBezTo>
                <a:cubicBezTo>
                  <a:pt x="483" y="3086"/>
                  <a:pt x="362" y="3240"/>
                  <a:pt x="241" y="3240"/>
                </a:cubicBezTo>
                <a:lnTo>
                  <a:pt x="0" y="3394"/>
                </a:lnTo>
                <a:lnTo>
                  <a:pt x="0" y="3703"/>
                </a:lnTo>
                <a:lnTo>
                  <a:pt x="0" y="10800"/>
                </a:lnTo>
                <a:lnTo>
                  <a:pt x="0" y="21600"/>
                </a:lnTo>
                <a:lnTo>
                  <a:pt x="10981" y="21600"/>
                </a:lnTo>
                <a:lnTo>
                  <a:pt x="21600" y="21600"/>
                </a:lnTo>
                <a:lnTo>
                  <a:pt x="21600" y="10800"/>
                </a:lnTo>
                <a:lnTo>
                  <a:pt x="21600" y="5246"/>
                </a:lnTo>
                <a:lnTo>
                  <a:pt x="21600" y="4783"/>
                </a:lnTo>
                <a:cubicBezTo>
                  <a:pt x="21479" y="4320"/>
                  <a:pt x="21359" y="4011"/>
                  <a:pt x="21117" y="3703"/>
                </a:cubicBezTo>
                <a:cubicBezTo>
                  <a:pt x="20876" y="3549"/>
                  <a:pt x="20514" y="3394"/>
                  <a:pt x="20152" y="3240"/>
                </a:cubicBezTo>
                <a:close/>
              </a:path>
            </a:pathLst>
          </a:custGeom>
          <a:solidFill>
            <a:schemeClr val="bg1"/>
          </a:solidFill>
          <a:ln w="9525">
            <a:solidFill>
              <a:srgbClr val="000000"/>
            </a:solidFill>
            <a:miter lim="800000"/>
            <a:headEnd/>
            <a:tailEnd/>
          </a:ln>
          <a:effectLst>
            <a:outerShdw dist="107763" dir="2700000" algn="ctr" rotWithShape="0">
              <a:srgbClr val="808080"/>
            </a:outerShdw>
          </a:effectLst>
        </p:spPr>
        <p:txBody>
          <a:bodyPr/>
          <a:lstStyle/>
          <a:p>
            <a:pPr algn="l">
              <a:spcBef>
                <a:spcPct val="0"/>
              </a:spcBef>
              <a:defRPr/>
            </a:pPr>
            <a:endParaRPr lang="en-US" sz="2000" b="0">
              <a:solidFill>
                <a:schemeClr val="tx1"/>
              </a:solidFill>
              <a:ea typeface="+mn-ea"/>
            </a:endParaRPr>
          </a:p>
        </p:txBody>
      </p:sp>
      <p:sp>
        <p:nvSpPr>
          <p:cNvPr id="72707" name="Rectangle 2"/>
          <p:cNvSpPr>
            <a:spLocks noGrp="1" noChangeArrowheads="1"/>
          </p:cNvSpPr>
          <p:nvPr>
            <p:ph type="title"/>
          </p:nvPr>
        </p:nvSpPr>
        <p:spPr>
          <a:xfrm>
            <a:off x="257175" y="546100"/>
            <a:ext cx="8429625" cy="673100"/>
          </a:xfrm>
        </p:spPr>
        <p:txBody>
          <a:bodyPr/>
          <a:lstStyle/>
          <a:p>
            <a:pPr eaLnBrk="1" hangingPunct="1"/>
            <a:r>
              <a:rPr lang="en-US" altLang="en-US"/>
              <a:t>Example 3: Pico Team Predicting a Binary Outcome</a:t>
            </a:r>
          </a:p>
        </p:txBody>
      </p:sp>
      <p:sp>
        <p:nvSpPr>
          <p:cNvPr id="72708" name="Rectangle 3"/>
          <p:cNvSpPr>
            <a:spLocks noGrp="1" noChangeArrowheads="1"/>
          </p:cNvSpPr>
          <p:nvPr>
            <p:ph type="body" idx="1"/>
          </p:nvPr>
        </p:nvSpPr>
        <p:spPr>
          <a:xfrm>
            <a:off x="304800" y="1447800"/>
            <a:ext cx="8455025" cy="4459682"/>
          </a:xfrm>
        </p:spPr>
        <p:txBody>
          <a:bodyPr>
            <a:spAutoFit/>
          </a:bodyPr>
          <a:lstStyle/>
          <a:p>
            <a:pPr marL="0" indent="0" eaLnBrk="1" hangingPunct="1">
              <a:tabLst>
                <a:tab pos="3087688" algn="l"/>
              </a:tabLst>
            </a:pPr>
            <a:r>
              <a:rPr lang="en-US" altLang="en-US" dirty="0"/>
              <a:t>Suppose we are interested in determining whether our schedule achievement is dependent on various factors for which we have data.</a:t>
            </a:r>
          </a:p>
          <a:p>
            <a:pPr marL="0" indent="0" eaLnBrk="1" hangingPunct="1">
              <a:tabLst>
                <a:tab pos="3087688" algn="l"/>
              </a:tabLst>
            </a:pPr>
            <a:r>
              <a:rPr lang="en-US" altLang="en-US" dirty="0"/>
              <a:t>We would want to </a:t>
            </a:r>
            <a:r>
              <a:rPr lang="en-US" altLang="en-US" b="1" dirty="0"/>
              <a:t>test the effect of employee turnover and requirements volatility on project schedule</a:t>
            </a:r>
            <a:r>
              <a:rPr lang="en-US" altLang="en-US" dirty="0"/>
              <a:t>.  Part availability is also checked because it crosses sub-process boundaries, making it a good proxy for timing effects on process flows.</a:t>
            </a:r>
          </a:p>
          <a:p>
            <a:pPr marL="0" indent="0" eaLnBrk="1" hangingPunct="1">
              <a:spcAft>
                <a:spcPct val="0"/>
              </a:spcAft>
              <a:tabLst>
                <a:tab pos="3087688" algn="l"/>
              </a:tabLst>
            </a:pPr>
            <a:endParaRPr lang="en-US" altLang="en-US" dirty="0"/>
          </a:p>
          <a:p>
            <a:pPr marL="0" indent="0" eaLnBrk="1" hangingPunct="1">
              <a:spcAft>
                <a:spcPct val="0"/>
              </a:spcAft>
              <a:tabLst>
                <a:tab pos="3087688" algn="l"/>
              </a:tabLst>
            </a:pPr>
            <a:r>
              <a:rPr lang="en-US" altLang="en-US" dirty="0"/>
              <a:t>Schedule Achievement? 	yes/no</a:t>
            </a:r>
          </a:p>
          <a:p>
            <a:pPr marL="0" indent="0" eaLnBrk="1" hangingPunct="1">
              <a:spcAft>
                <a:spcPct val="0"/>
              </a:spcAft>
              <a:tabLst>
                <a:tab pos="3087688" algn="l"/>
              </a:tabLst>
            </a:pPr>
            <a:r>
              <a:rPr lang="en-US" altLang="en-US" dirty="0"/>
              <a:t>Employee Turnover	percentage of team that changed</a:t>
            </a:r>
          </a:p>
          <a:p>
            <a:pPr marL="0" indent="0" eaLnBrk="1" hangingPunct="1">
              <a:spcAft>
                <a:spcPct val="0"/>
              </a:spcAft>
              <a:tabLst>
                <a:tab pos="3087688" algn="l"/>
              </a:tabLst>
            </a:pPr>
            <a:r>
              <a:rPr lang="en-US" altLang="en-US" dirty="0"/>
              <a:t>Requirements Volatility	percentage of requirements that changed</a:t>
            </a:r>
          </a:p>
          <a:p>
            <a:pPr marL="0" indent="0" eaLnBrk="1" hangingPunct="1">
              <a:tabLst>
                <a:tab pos="3087688" algn="l"/>
              </a:tabLst>
            </a:pPr>
            <a:r>
              <a:rPr lang="en-US" altLang="en-US" dirty="0"/>
              <a:t>Part Availability	percentage of parts transferred to next 	process or sub-process</a:t>
            </a:r>
          </a:p>
          <a:p>
            <a:pPr marL="0" indent="0" eaLnBrk="1" hangingPunct="1">
              <a:tabLst>
                <a:tab pos="3087688" algn="l"/>
              </a:tabLst>
            </a:pPr>
            <a:endParaRPr lang="en-US" altLang="en-US" dirty="0"/>
          </a:p>
          <a:p>
            <a:pPr marL="0" indent="0" eaLnBrk="1" hangingPunct="1">
              <a:tabLst>
                <a:tab pos="3087688" algn="l"/>
              </a:tabLst>
            </a:pPr>
            <a:r>
              <a:rPr lang="en-US" altLang="en-US" dirty="0"/>
              <a:t>We again use the Minitab dataset:  DPPSS-v5.MTW</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914400" y="1447800"/>
            <a:ext cx="7169574" cy="4419600"/>
          </a:xfrm>
          <a:prstGeom prst="rect">
            <a:avLst/>
          </a:prstGeom>
        </p:spPr>
      </p:pic>
      <p:sp>
        <p:nvSpPr>
          <p:cNvPr id="73731" name="AutoShape 5"/>
          <p:cNvSpPr>
            <a:spLocks noChangeArrowheads="1"/>
          </p:cNvSpPr>
          <p:nvPr/>
        </p:nvSpPr>
        <p:spPr bwMode="auto">
          <a:xfrm>
            <a:off x="1524000" y="5295900"/>
            <a:ext cx="3657600" cy="1124682"/>
          </a:xfrm>
          <a:prstGeom prst="wedgeRoundRectCallout">
            <a:avLst>
              <a:gd name="adj1" fmla="val 56344"/>
              <a:gd name="adj2" fmla="val -53963"/>
              <a:gd name="adj3" fmla="val 16667"/>
            </a:avLst>
          </a:prstGeom>
          <a:solidFill>
            <a:srgbClr val="FFFFCC"/>
          </a:solidFill>
          <a:ln w="9525" algn="ctr">
            <a:solidFill>
              <a:schemeClr val="tx1"/>
            </a:solidFill>
            <a:miter lim="800000"/>
            <a:headEnd/>
            <a:tailEnd/>
          </a:ln>
        </p:spPr>
        <p:txBody>
          <a:bodyPr wrap="square" lIns="92309" tIns="46154" rIns="92309"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r>
              <a:rPr lang="en-US" altLang="en-US" sz="2000" b="0" dirty="0">
                <a:solidFill>
                  <a:schemeClr val="tx1"/>
                </a:solidFill>
              </a:rPr>
              <a:t>Select Stat &gt;Regression &gt;Binary Logistic Regression &gt;Fit Binary logistic Model</a:t>
            </a:r>
          </a:p>
        </p:txBody>
      </p:sp>
      <p:sp>
        <p:nvSpPr>
          <p:cNvPr id="73732" name="Oval 6"/>
          <p:cNvSpPr>
            <a:spLocks noChangeArrowheads="1"/>
          </p:cNvSpPr>
          <p:nvPr/>
        </p:nvSpPr>
        <p:spPr bwMode="auto">
          <a:xfrm>
            <a:off x="5638800" y="3810000"/>
            <a:ext cx="2445174" cy="609600"/>
          </a:xfrm>
          <a:prstGeom prst="ellipse">
            <a:avLst/>
          </a:prstGeom>
          <a:noFill/>
          <a:ln w="190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square" lIns="92309" tIns="228600" rIns="92309" bIns="228600" anchor="ctr">
            <a:spAutoFit/>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Tree>
    <p:extLst>
      <p:ext uri="{BB962C8B-B14F-4D97-AF65-F5344CB8AC3E}">
        <p14:creationId xmlns:p14="http://schemas.microsoft.com/office/powerpoint/2010/main" val="7782286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altLang="en-US"/>
              <a:t>Project Management Challenge – 2 </a:t>
            </a:r>
          </a:p>
        </p:txBody>
      </p:sp>
      <p:sp>
        <p:nvSpPr>
          <p:cNvPr id="9219" name="Rectangle 3"/>
          <p:cNvSpPr>
            <a:spLocks noGrp="1" noChangeArrowheads="1"/>
          </p:cNvSpPr>
          <p:nvPr>
            <p:ph type="body" idx="1"/>
          </p:nvPr>
        </p:nvSpPr>
        <p:spPr/>
        <p:txBody>
          <a:bodyPr/>
          <a:lstStyle/>
          <a:p>
            <a:pPr marL="0" indent="0" eaLnBrk="1" hangingPunct="1"/>
            <a:r>
              <a:rPr lang="en-US" altLang="en-US"/>
              <a:t>Many of these models involve discrete data, requiring the use of several methods beyond traditional regression and ANOVA analysis.</a:t>
            </a:r>
          </a:p>
          <a:p>
            <a:pPr marL="0" indent="0" eaLnBrk="1" hangingPunct="1"/>
            <a:endParaRPr lang="en-US" altLang="en-US"/>
          </a:p>
          <a:p>
            <a:pPr marL="0" indent="0" eaLnBrk="1" hangingPunct="1"/>
            <a:r>
              <a:rPr lang="en-US" altLang="en-US" sz="2000"/>
              <a:t>We will need to identify which controllable factors and constraints relate to the following:</a:t>
            </a:r>
          </a:p>
          <a:p>
            <a:pPr lvl="1" eaLnBrk="1" hangingPunct="1"/>
            <a:r>
              <a:rPr lang="en-US" altLang="en-US" sz="2000"/>
              <a:t>shipping risk</a:t>
            </a:r>
          </a:p>
          <a:p>
            <a:pPr lvl="1" eaLnBrk="1" hangingPunct="1"/>
            <a:r>
              <a:rPr lang="en-US" altLang="en-US" sz="2000"/>
              <a:t>types of defects found during inspection and testing</a:t>
            </a:r>
          </a:p>
          <a:p>
            <a:pPr lvl="1" eaLnBrk="1" hangingPunct="1"/>
            <a:r>
              <a:rPr lang="en-US" altLang="en-US" sz="2000"/>
              <a:t>on-time development of the Pico next generation laptop</a:t>
            </a:r>
          </a:p>
          <a:p>
            <a:pPr lvl="1" eaLnBrk="1" hangingPunct="1"/>
            <a:r>
              <a:rPr lang="en-US" altLang="en-US" sz="2000"/>
              <a:t>customer satisfaction of the Pico next generation laptop</a:t>
            </a:r>
            <a:endParaRPr lang="en-US" altLang="en-US"/>
          </a:p>
          <a:p>
            <a:pPr marL="0" indent="0" eaLnBrk="1" hangingPunct="1"/>
            <a:endParaRPr lang="en-US" altLang="en-US"/>
          </a:p>
        </p:txBody>
      </p:sp>
    </p:spTree>
  </p:cSld>
  <p:clrMapOvr>
    <a:masterClrMapping/>
  </p:clrMapOvr>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554033" y="1143000"/>
            <a:ext cx="5855473" cy="5257800"/>
          </a:xfrm>
          <a:prstGeom prst="rect">
            <a:avLst/>
          </a:prstGeom>
        </p:spPr>
      </p:pic>
      <p:sp>
        <p:nvSpPr>
          <p:cNvPr id="74755" name="AutoShape 3"/>
          <p:cNvSpPr>
            <a:spLocks noChangeArrowheads="1"/>
          </p:cNvSpPr>
          <p:nvPr/>
        </p:nvSpPr>
        <p:spPr bwMode="auto">
          <a:xfrm>
            <a:off x="5791200" y="3390900"/>
            <a:ext cx="2286000" cy="784163"/>
          </a:xfrm>
          <a:prstGeom prst="wedgeRoundRectCallout">
            <a:avLst>
              <a:gd name="adj1" fmla="val -71782"/>
              <a:gd name="adj2" fmla="val -45264"/>
              <a:gd name="adj3" fmla="val 16667"/>
            </a:avLst>
          </a:prstGeom>
          <a:solidFill>
            <a:srgbClr val="FFFFCC"/>
          </a:solidFill>
          <a:ln w="9525" algn="ctr">
            <a:solidFill>
              <a:schemeClr val="tx1"/>
            </a:solidFill>
            <a:miter lim="800000"/>
            <a:headEnd/>
            <a:tailEnd/>
          </a:ln>
        </p:spPr>
        <p:txBody>
          <a:bodyPr wrap="square" lIns="92309" tIns="46154" rIns="92309"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r>
              <a:rPr lang="en-US" altLang="en-US" sz="2000" b="0" dirty="0">
                <a:solidFill>
                  <a:schemeClr val="tx1"/>
                </a:solidFill>
              </a:rPr>
              <a:t>Three continuous factors</a:t>
            </a:r>
          </a:p>
        </p:txBody>
      </p:sp>
      <p:sp>
        <p:nvSpPr>
          <p:cNvPr id="74756" name="Oval 5"/>
          <p:cNvSpPr>
            <a:spLocks noChangeArrowheads="1"/>
          </p:cNvSpPr>
          <p:nvPr/>
        </p:nvSpPr>
        <p:spPr bwMode="auto">
          <a:xfrm>
            <a:off x="3962400" y="1752600"/>
            <a:ext cx="1143000" cy="533400"/>
          </a:xfrm>
          <a:prstGeom prst="ellipse">
            <a:avLst/>
          </a:prstGeom>
          <a:noFill/>
          <a:ln w="190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lIns="92309" tIns="228600" rIns="92309" bIns="228600" anchor="ctr">
            <a:spAutoFit/>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7" name="Oval 5"/>
          <p:cNvSpPr>
            <a:spLocks noChangeArrowheads="1"/>
          </p:cNvSpPr>
          <p:nvPr/>
        </p:nvSpPr>
        <p:spPr bwMode="auto">
          <a:xfrm>
            <a:off x="5410200" y="5334000"/>
            <a:ext cx="1143000" cy="533400"/>
          </a:xfrm>
          <a:prstGeom prst="ellipse">
            <a:avLst/>
          </a:prstGeom>
          <a:noFill/>
          <a:ln w="190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lIns="92309" tIns="228600" rIns="92309" bIns="228600" anchor="ctr">
            <a:spAutoFit/>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8" name="AutoShape 3"/>
          <p:cNvSpPr>
            <a:spLocks noChangeArrowheads="1"/>
          </p:cNvSpPr>
          <p:nvPr/>
        </p:nvSpPr>
        <p:spPr bwMode="auto">
          <a:xfrm>
            <a:off x="5715000" y="1839881"/>
            <a:ext cx="2286000" cy="784163"/>
          </a:xfrm>
          <a:prstGeom prst="wedgeRoundRectCallout">
            <a:avLst>
              <a:gd name="adj1" fmla="val -60039"/>
              <a:gd name="adj2" fmla="val -21728"/>
              <a:gd name="adj3" fmla="val 16667"/>
            </a:avLst>
          </a:prstGeom>
          <a:solidFill>
            <a:srgbClr val="FFFFCC"/>
          </a:solidFill>
          <a:ln w="9525" algn="ctr">
            <a:solidFill>
              <a:schemeClr val="tx1"/>
            </a:solidFill>
            <a:miter lim="800000"/>
            <a:headEnd/>
            <a:tailEnd/>
          </a:ln>
        </p:spPr>
        <p:txBody>
          <a:bodyPr wrap="square" lIns="92309" tIns="46154" rIns="92309"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r>
              <a:rPr lang="en-US" altLang="en-US" sz="2000" b="0" dirty="0">
                <a:solidFill>
                  <a:schemeClr val="tx1"/>
                </a:solidFill>
              </a:rPr>
              <a:t>Binary Response variable. (Y/N)</a:t>
            </a:r>
          </a:p>
        </p:txBody>
      </p:sp>
    </p:spTree>
    <p:extLst>
      <p:ext uri="{BB962C8B-B14F-4D97-AF65-F5344CB8AC3E}">
        <p14:creationId xmlns:p14="http://schemas.microsoft.com/office/powerpoint/2010/main" val="2142964612"/>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1447800" y="914400"/>
            <a:ext cx="6019800" cy="5405354"/>
          </a:xfrm>
          <a:prstGeom prst="rect">
            <a:avLst/>
          </a:prstGeom>
        </p:spPr>
      </p:pic>
      <p:sp>
        <p:nvSpPr>
          <p:cNvPr id="74755" name="AutoShape 3"/>
          <p:cNvSpPr>
            <a:spLocks noChangeArrowheads="1"/>
          </p:cNvSpPr>
          <p:nvPr/>
        </p:nvSpPr>
        <p:spPr bwMode="auto">
          <a:xfrm>
            <a:off x="6096000" y="4648200"/>
            <a:ext cx="1981200" cy="838200"/>
          </a:xfrm>
          <a:prstGeom prst="wedgeRoundRectCallout">
            <a:avLst>
              <a:gd name="adj1" fmla="val -33673"/>
              <a:gd name="adj2" fmla="val 71834"/>
              <a:gd name="adj3" fmla="val 16667"/>
            </a:avLst>
          </a:prstGeom>
          <a:solidFill>
            <a:srgbClr val="FFFFCC"/>
          </a:solidFill>
          <a:ln w="9525" algn="ctr">
            <a:solidFill>
              <a:schemeClr val="tx1"/>
            </a:solidFill>
            <a:miter lim="800000"/>
            <a:headEnd/>
            <a:tailEnd/>
          </a:ln>
        </p:spPr>
        <p:txBody>
          <a:bodyPr lIns="92309" tIns="46154" rIns="92309" bIns="46154"/>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r>
              <a:rPr lang="en-US" altLang="en-US" sz="2000" b="0" dirty="0">
                <a:solidFill>
                  <a:schemeClr val="tx1"/>
                </a:solidFill>
              </a:rPr>
              <a:t>Click OK, then OK again</a:t>
            </a:r>
          </a:p>
        </p:txBody>
      </p:sp>
      <p:sp>
        <p:nvSpPr>
          <p:cNvPr id="74756" name="Oval 5"/>
          <p:cNvSpPr>
            <a:spLocks noChangeArrowheads="1"/>
          </p:cNvSpPr>
          <p:nvPr/>
        </p:nvSpPr>
        <p:spPr bwMode="auto">
          <a:xfrm>
            <a:off x="1412496" y="1524000"/>
            <a:ext cx="644904" cy="4114800"/>
          </a:xfrm>
          <a:prstGeom prst="ellipse">
            <a:avLst/>
          </a:prstGeom>
          <a:noFill/>
          <a:ln w="190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square" lIns="92309" tIns="228600" rIns="92309" bIns="228600" anchor="ctr">
            <a:spAutoFit/>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6" name="Oval 5"/>
          <p:cNvSpPr>
            <a:spLocks noChangeArrowheads="1"/>
          </p:cNvSpPr>
          <p:nvPr/>
        </p:nvSpPr>
        <p:spPr bwMode="auto">
          <a:xfrm>
            <a:off x="2667000" y="1143000"/>
            <a:ext cx="1594607" cy="533400"/>
          </a:xfrm>
          <a:prstGeom prst="ellipse">
            <a:avLst/>
          </a:prstGeom>
          <a:noFill/>
          <a:ln w="190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square" lIns="92309" tIns="228600" rIns="92309" bIns="228600" anchor="ctr">
            <a:spAutoFit/>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7" name="Oval 5"/>
          <p:cNvSpPr>
            <a:spLocks noChangeArrowheads="1"/>
          </p:cNvSpPr>
          <p:nvPr/>
        </p:nvSpPr>
        <p:spPr bwMode="auto">
          <a:xfrm>
            <a:off x="5334000" y="5715000"/>
            <a:ext cx="1066800" cy="533400"/>
          </a:xfrm>
          <a:prstGeom prst="ellipse">
            <a:avLst/>
          </a:prstGeom>
          <a:noFill/>
          <a:ln w="190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square" lIns="92309" tIns="228600" rIns="92309" bIns="228600" anchor="ctr">
            <a:spAutoFit/>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Tree>
    <p:extLst>
      <p:ext uri="{BB962C8B-B14F-4D97-AF65-F5344CB8AC3E}">
        <p14:creationId xmlns:p14="http://schemas.microsoft.com/office/powerpoint/2010/main" val="4275798181"/>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381000" y="685799"/>
            <a:ext cx="8382000" cy="5823743"/>
          </a:xfrm>
          <a:prstGeom prst="rect">
            <a:avLst/>
          </a:prstGeom>
        </p:spPr>
      </p:pic>
      <p:sp>
        <p:nvSpPr>
          <p:cNvPr id="75779" name="AutoShape 3"/>
          <p:cNvSpPr>
            <a:spLocks noChangeArrowheads="1"/>
          </p:cNvSpPr>
          <p:nvPr/>
        </p:nvSpPr>
        <p:spPr bwMode="auto">
          <a:xfrm>
            <a:off x="6705600" y="923486"/>
            <a:ext cx="1981200" cy="457200"/>
          </a:xfrm>
          <a:prstGeom prst="wedgeRoundRectCallout">
            <a:avLst>
              <a:gd name="adj1" fmla="val 20909"/>
              <a:gd name="adj2" fmla="val 65447"/>
              <a:gd name="adj3" fmla="val 16667"/>
            </a:avLst>
          </a:prstGeom>
          <a:solidFill>
            <a:srgbClr val="FFFFCC"/>
          </a:solidFill>
          <a:ln w="9525" algn="ctr">
            <a:solidFill>
              <a:schemeClr val="tx1"/>
            </a:solidFill>
            <a:miter lim="800000"/>
            <a:headEnd/>
            <a:tailEnd/>
          </a:ln>
        </p:spPr>
        <p:txBody>
          <a:bodyPr lIns="92309" tIns="46154" rIns="92309" bIns="46154"/>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r>
              <a:rPr lang="en-US" altLang="en-US" sz="2000" b="0">
                <a:solidFill>
                  <a:schemeClr val="tx1"/>
                </a:solidFill>
              </a:rPr>
              <a:t>Significant?</a:t>
            </a:r>
          </a:p>
        </p:txBody>
      </p:sp>
      <p:sp>
        <p:nvSpPr>
          <p:cNvPr id="75780" name="AutoShape 4"/>
          <p:cNvSpPr>
            <a:spLocks noChangeArrowheads="1"/>
          </p:cNvSpPr>
          <p:nvPr/>
        </p:nvSpPr>
        <p:spPr bwMode="auto">
          <a:xfrm>
            <a:off x="6096000" y="2802114"/>
            <a:ext cx="1676400" cy="762000"/>
          </a:xfrm>
          <a:prstGeom prst="wedgeRoundRectCallout">
            <a:avLst>
              <a:gd name="adj1" fmla="val -569"/>
              <a:gd name="adj2" fmla="val 111250"/>
              <a:gd name="adj3" fmla="val 16667"/>
            </a:avLst>
          </a:prstGeom>
          <a:solidFill>
            <a:srgbClr val="FFFFCC"/>
          </a:solidFill>
          <a:ln w="9525" algn="ctr">
            <a:solidFill>
              <a:schemeClr val="tx1"/>
            </a:solidFill>
            <a:miter lim="800000"/>
            <a:headEnd/>
            <a:tailEnd/>
          </a:ln>
        </p:spPr>
        <p:txBody>
          <a:bodyPr lIns="92309" tIns="46154" rIns="92309" bIns="46154"/>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r>
              <a:rPr lang="en-US" altLang="en-US" sz="2000" b="0">
                <a:solidFill>
                  <a:schemeClr val="tx1"/>
                </a:solidFill>
              </a:rPr>
              <a:t>How do you interpret?</a:t>
            </a:r>
          </a:p>
        </p:txBody>
      </p:sp>
      <p:sp>
        <p:nvSpPr>
          <p:cNvPr id="1048584" name="Document"/>
          <p:cNvSpPr>
            <a:spLocks noEditPoints="1" noChangeArrowheads="1"/>
          </p:cNvSpPr>
          <p:nvPr/>
        </p:nvSpPr>
        <p:spPr bwMode="auto">
          <a:xfrm>
            <a:off x="7391400" y="5214142"/>
            <a:ext cx="1371600" cy="1398746"/>
          </a:xfrm>
          <a:custGeom>
            <a:avLst/>
            <a:gdLst>
              <a:gd name="T0" fmla="*/ 10757 w 21600"/>
              <a:gd name="T1" fmla="*/ 21632 h 21600"/>
              <a:gd name="T2" fmla="*/ 85 w 21600"/>
              <a:gd name="T3" fmla="*/ 10849 h 21600"/>
              <a:gd name="T4" fmla="*/ 10757 w 21600"/>
              <a:gd name="T5" fmla="*/ 81 h 21600"/>
              <a:gd name="T6" fmla="*/ 21706 w 21600"/>
              <a:gd name="T7" fmla="*/ 10652 h 21600"/>
              <a:gd name="T8" fmla="*/ 10757 w 21600"/>
              <a:gd name="T9" fmla="*/ 21632 h 21600"/>
              <a:gd name="T10" fmla="*/ 0 w 21600"/>
              <a:gd name="T11" fmla="*/ 0 h 21600"/>
              <a:gd name="T12" fmla="*/ 21600 w 21600"/>
              <a:gd name="T13" fmla="*/ 0 h 21600"/>
              <a:gd name="T14" fmla="*/ 21600 w 21600"/>
              <a:gd name="T15" fmla="*/ 21600 h 21600"/>
              <a:gd name="T16" fmla="*/ 977 w 21600"/>
              <a:gd name="T17" fmla="*/ 818 h 21600"/>
              <a:gd name="T18" fmla="*/ 20622 w 21600"/>
              <a:gd name="T19" fmla="*/ 16429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10757" y="21632"/>
                </a:moveTo>
                <a:lnTo>
                  <a:pt x="5187" y="21632"/>
                </a:lnTo>
                <a:lnTo>
                  <a:pt x="85" y="17509"/>
                </a:lnTo>
                <a:lnTo>
                  <a:pt x="85" y="10849"/>
                </a:lnTo>
                <a:lnTo>
                  <a:pt x="85" y="81"/>
                </a:lnTo>
                <a:lnTo>
                  <a:pt x="10757" y="81"/>
                </a:lnTo>
                <a:lnTo>
                  <a:pt x="21706" y="81"/>
                </a:lnTo>
                <a:lnTo>
                  <a:pt x="21706" y="10652"/>
                </a:lnTo>
                <a:lnTo>
                  <a:pt x="21706" y="21632"/>
                </a:lnTo>
                <a:lnTo>
                  <a:pt x="10757" y="21632"/>
                </a:lnTo>
                <a:close/>
              </a:path>
              <a:path w="21600" h="21600">
                <a:moveTo>
                  <a:pt x="85" y="17509"/>
                </a:moveTo>
                <a:lnTo>
                  <a:pt x="5187" y="17509"/>
                </a:lnTo>
                <a:lnTo>
                  <a:pt x="5187" y="21632"/>
                </a:lnTo>
                <a:lnTo>
                  <a:pt x="85" y="17509"/>
                </a:lnTo>
                <a:close/>
              </a:path>
            </a:pathLst>
          </a:custGeom>
          <a:solidFill>
            <a:srgbClr val="FFFFCC"/>
          </a:solidFill>
          <a:ln w="9525">
            <a:solidFill>
              <a:srgbClr val="000000"/>
            </a:solidFill>
            <a:miter lim="800000"/>
            <a:headEnd/>
            <a:tailEnd/>
          </a:ln>
          <a:effectLst>
            <a:outerShdw dist="107763" dir="2700000" algn="ctr" rotWithShape="0">
              <a:srgbClr val="808080"/>
            </a:outerShdw>
          </a:effectLst>
        </p:spPr>
        <p:txBody>
          <a:bodyPr wrap="square">
            <a:spAutoFit/>
          </a:bodyPr>
          <a:lstStyle/>
          <a:p>
            <a:pPr algn="l">
              <a:tabLst>
                <a:tab pos="292100" algn="l"/>
                <a:tab pos="571500" algn="l"/>
              </a:tabLst>
              <a:defRPr/>
            </a:pPr>
            <a:r>
              <a:rPr lang="en-US" sz="2000" b="0" dirty="0">
                <a:solidFill>
                  <a:schemeClr val="tx1"/>
                </a:solidFill>
                <a:latin typeface="Arial" charset="0"/>
              </a:rPr>
              <a:t>What </a:t>
            </a:r>
            <a:br>
              <a:rPr lang="en-US" sz="2000" b="0" dirty="0">
                <a:solidFill>
                  <a:schemeClr val="tx1"/>
                </a:solidFill>
                <a:latin typeface="Arial" charset="0"/>
              </a:rPr>
            </a:br>
            <a:r>
              <a:rPr lang="en-US" sz="2000" b="0" dirty="0">
                <a:solidFill>
                  <a:schemeClr val="tx1"/>
                </a:solidFill>
                <a:latin typeface="Arial" charset="0"/>
              </a:rPr>
              <a:t>do you do next?</a:t>
            </a:r>
          </a:p>
        </p:txBody>
      </p:sp>
    </p:spTree>
    <p:extLst>
      <p:ext uri="{BB962C8B-B14F-4D97-AF65-F5344CB8AC3E}">
        <p14:creationId xmlns:p14="http://schemas.microsoft.com/office/powerpoint/2010/main" val="1933183442"/>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668334" y="914400"/>
            <a:ext cx="5570666" cy="5002063"/>
          </a:xfrm>
          <a:prstGeom prst="rect">
            <a:avLst/>
          </a:prstGeom>
        </p:spPr>
      </p:pic>
      <p:sp>
        <p:nvSpPr>
          <p:cNvPr id="76803" name="AutoShape 5"/>
          <p:cNvSpPr>
            <a:spLocks noChangeArrowheads="1"/>
          </p:cNvSpPr>
          <p:nvPr/>
        </p:nvSpPr>
        <p:spPr bwMode="auto">
          <a:xfrm>
            <a:off x="4495800" y="2895600"/>
            <a:ext cx="2209800" cy="1447800"/>
          </a:xfrm>
          <a:prstGeom prst="wedgeRoundRectCallout">
            <a:avLst>
              <a:gd name="adj1" fmla="val -69324"/>
              <a:gd name="adj2" fmla="val -34319"/>
              <a:gd name="adj3" fmla="val 16667"/>
            </a:avLst>
          </a:prstGeom>
          <a:solidFill>
            <a:srgbClr val="FFFFCC"/>
          </a:solidFill>
          <a:ln w="9525" algn="ctr">
            <a:solidFill>
              <a:schemeClr val="tx1"/>
            </a:solidFill>
            <a:miter lim="800000"/>
            <a:headEnd/>
            <a:tailEnd/>
          </a:ln>
        </p:spPr>
        <p:txBody>
          <a:bodyPr lIns="92309" tIns="46154" rIns="92309" bIns="46154"/>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r>
              <a:rPr lang="en-US" altLang="en-US" sz="2000" b="0">
                <a:solidFill>
                  <a:schemeClr val="tx1"/>
                </a:solidFill>
              </a:rPr>
              <a:t>Re-run the model without the insignificant factors.*</a:t>
            </a:r>
          </a:p>
        </p:txBody>
      </p:sp>
      <p:sp>
        <p:nvSpPr>
          <p:cNvPr id="76804" name="Oval 6"/>
          <p:cNvSpPr>
            <a:spLocks noChangeArrowheads="1"/>
          </p:cNvSpPr>
          <p:nvPr/>
        </p:nvSpPr>
        <p:spPr bwMode="auto">
          <a:xfrm>
            <a:off x="5334000" y="5410200"/>
            <a:ext cx="990600" cy="457200"/>
          </a:xfrm>
          <a:prstGeom prst="ellipse">
            <a:avLst/>
          </a:prstGeom>
          <a:noFill/>
          <a:ln w="190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lIns="92309" tIns="228600" rIns="92309" bIns="228600" anchor="ctr">
            <a:spAutoFit/>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76805" name="Text Box 8"/>
          <p:cNvSpPr txBox="1">
            <a:spLocks noChangeArrowheads="1"/>
          </p:cNvSpPr>
          <p:nvPr/>
        </p:nvSpPr>
        <p:spPr bwMode="auto">
          <a:xfrm>
            <a:off x="2286000" y="5829300"/>
            <a:ext cx="4343400"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lIns="92309" tIns="228600" rIns="92309" bIns="228600">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eaLnBrk="1" hangingPunct="1"/>
            <a:r>
              <a:rPr lang="en-US" altLang="en-US">
                <a:solidFill>
                  <a:schemeClr val="tx1"/>
                </a:solidFill>
              </a:rPr>
              <a:t>* We skipped ahead to final model</a:t>
            </a:r>
          </a:p>
        </p:txBody>
      </p:sp>
    </p:spTree>
    <p:extLst>
      <p:ext uri="{BB962C8B-B14F-4D97-AF65-F5344CB8AC3E}">
        <p14:creationId xmlns:p14="http://schemas.microsoft.com/office/powerpoint/2010/main" val="2402665069"/>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685800" y="914400"/>
            <a:ext cx="7798724" cy="4953000"/>
          </a:xfrm>
          <a:prstGeom prst="rect">
            <a:avLst/>
          </a:prstGeom>
        </p:spPr>
      </p:pic>
    </p:spTree>
    <p:extLst>
      <p:ext uri="{BB962C8B-B14F-4D97-AF65-F5344CB8AC3E}">
        <p14:creationId xmlns:p14="http://schemas.microsoft.com/office/powerpoint/2010/main" val="2637379247"/>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3"/>
          <p:cNvSpPr>
            <a:spLocks noGrp="1" noChangeArrowheads="1"/>
          </p:cNvSpPr>
          <p:nvPr>
            <p:ph type="body" idx="1"/>
          </p:nvPr>
        </p:nvSpPr>
        <p:spPr>
          <a:xfrm>
            <a:off x="304800" y="1447800"/>
            <a:ext cx="8686800" cy="4648200"/>
          </a:xfrm>
        </p:spPr>
        <p:txBody>
          <a:bodyPr/>
          <a:lstStyle/>
          <a:p>
            <a:pPr marL="0" indent="0" eaLnBrk="1" hangingPunct="1">
              <a:lnSpc>
                <a:spcPct val="100000"/>
              </a:lnSpc>
              <a:spcAft>
                <a:spcPct val="0"/>
              </a:spcAft>
            </a:pPr>
            <a:r>
              <a:rPr lang="en-US" altLang="en-US" sz="2000" b="1" dirty="0"/>
              <a:t>Investigation shows that schedule achievement negatively relates to employee turnover, but not to requirements volatility or part availability.</a:t>
            </a:r>
          </a:p>
          <a:p>
            <a:pPr marL="0" indent="0" eaLnBrk="1" hangingPunct="1">
              <a:lnSpc>
                <a:spcPct val="100000"/>
              </a:lnSpc>
              <a:spcAft>
                <a:spcPct val="0"/>
              </a:spcAft>
            </a:pPr>
            <a:r>
              <a:rPr lang="en-US" altLang="en-US" sz="2000" b="1" dirty="0"/>
              <a:t>(Note: don’t trust intuition when you can use statistics.)</a:t>
            </a:r>
          </a:p>
          <a:p>
            <a:pPr marL="0" indent="0" eaLnBrk="1" hangingPunct="1">
              <a:lnSpc>
                <a:spcPct val="100000"/>
              </a:lnSpc>
              <a:spcAft>
                <a:spcPct val="0"/>
              </a:spcAft>
            </a:pPr>
            <a:endParaRPr lang="en-US" altLang="en-US" sz="2000" b="1" dirty="0"/>
          </a:p>
          <a:p>
            <a:pPr marL="0" indent="0" eaLnBrk="1" hangingPunct="1">
              <a:lnSpc>
                <a:spcPct val="100000"/>
              </a:lnSpc>
              <a:spcAft>
                <a:spcPct val="0"/>
              </a:spcAft>
            </a:pPr>
            <a:r>
              <a:rPr lang="en-US" altLang="en-US" sz="2000" dirty="0"/>
              <a:t>This example shows the general method for testing effects in a regression setting: include all factors which are of interest and then iteratively discard insignificant factors.  If the significance changes for the remaining factor(s), then there are probably interaction effects among the x’s.</a:t>
            </a:r>
          </a:p>
          <a:p>
            <a:pPr marL="0" indent="0" eaLnBrk="1" hangingPunct="1">
              <a:lnSpc>
                <a:spcPct val="100000"/>
              </a:lnSpc>
              <a:spcAft>
                <a:spcPct val="0"/>
              </a:spcAft>
            </a:pPr>
            <a:endParaRPr lang="en-US" altLang="en-US" sz="2000" dirty="0"/>
          </a:p>
          <a:p>
            <a:pPr marL="0" indent="0" eaLnBrk="1" hangingPunct="1">
              <a:lnSpc>
                <a:spcPct val="100000"/>
              </a:lnSpc>
              <a:spcAft>
                <a:spcPct val="0"/>
              </a:spcAft>
            </a:pPr>
            <a:r>
              <a:rPr lang="en-US" altLang="en-US" sz="2000" dirty="0"/>
              <a:t>Although its beyond the scope of this class, remember that a fully specified model would also include interactions, which can complicate interpretation but can also be very enlightening. We’ve only looked at the main effects.</a:t>
            </a:r>
          </a:p>
          <a:p>
            <a:pPr marL="0" indent="0" eaLnBrk="1" hangingPunct="1">
              <a:spcAft>
                <a:spcPct val="0"/>
              </a:spcAft>
            </a:pPr>
            <a:endParaRPr lang="en-US" altLang="en-US" sz="2000" dirty="0"/>
          </a:p>
          <a:p>
            <a:pPr marL="0" indent="0" eaLnBrk="1" hangingPunct="1">
              <a:spcAft>
                <a:spcPct val="0"/>
              </a:spcAft>
            </a:pPr>
            <a:endParaRPr lang="en-US" altLang="en-US" dirty="0"/>
          </a:p>
          <a:p>
            <a:pPr marL="0" indent="0" eaLnBrk="1" hangingPunct="1">
              <a:spcAft>
                <a:spcPct val="0"/>
              </a:spcAft>
            </a:pPr>
            <a:endParaRPr lang="en-US" altLang="en-US" dirty="0"/>
          </a:p>
        </p:txBody>
      </p:sp>
      <p:sp>
        <p:nvSpPr>
          <p:cNvPr id="78851" name="Rectangle 5"/>
          <p:cNvSpPr>
            <a:spLocks noGrp="1" noChangeArrowheads="1"/>
          </p:cNvSpPr>
          <p:nvPr>
            <p:ph type="title"/>
          </p:nvPr>
        </p:nvSpPr>
        <p:spPr/>
        <p:txBody>
          <a:bodyPr/>
          <a:lstStyle/>
          <a:p>
            <a:pPr eaLnBrk="1" hangingPunct="1"/>
            <a:r>
              <a:rPr lang="en-US" altLang="en-US"/>
              <a:t>Interim Conclusions</a:t>
            </a: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a:xfrm>
            <a:off x="257175" y="546100"/>
            <a:ext cx="8886825" cy="561975"/>
          </a:xfrm>
        </p:spPr>
        <p:txBody>
          <a:bodyPr/>
          <a:lstStyle/>
          <a:p>
            <a:pPr eaLnBrk="1" hangingPunct="1"/>
            <a:r>
              <a:rPr lang="en-US" altLang="en-US"/>
              <a:t>Remember the Basic Steps in Logistic Regression</a:t>
            </a:r>
          </a:p>
        </p:txBody>
      </p:sp>
      <p:sp>
        <p:nvSpPr>
          <p:cNvPr id="79875" name="Rectangle 3"/>
          <p:cNvSpPr>
            <a:spLocks noGrp="1" noChangeArrowheads="1"/>
          </p:cNvSpPr>
          <p:nvPr>
            <p:ph type="body" idx="1"/>
          </p:nvPr>
        </p:nvSpPr>
        <p:spPr/>
        <p:txBody>
          <a:bodyPr/>
          <a:lstStyle/>
          <a:p>
            <a:pPr marL="857250" lvl="1" indent="-400050" eaLnBrk="1" hangingPunct="1">
              <a:buFontTx/>
              <a:buAutoNum type="arabicPeriod"/>
            </a:pPr>
            <a:r>
              <a:rPr lang="en-US" altLang="en-US"/>
              <a:t>Identify a Y and 1+ X’s to conduct a logistic regression analysis.</a:t>
            </a:r>
          </a:p>
          <a:p>
            <a:pPr marL="857250" lvl="1" indent="-400050" eaLnBrk="1" hangingPunct="1">
              <a:buFontTx/>
              <a:buAutoNum type="arabicPeriod"/>
            </a:pPr>
            <a:r>
              <a:rPr lang="en-US" altLang="en-US"/>
              <a:t>Conduct the logistic regression analysis.</a:t>
            </a:r>
          </a:p>
          <a:p>
            <a:pPr marL="857250" lvl="1" indent="-400050" eaLnBrk="1" hangingPunct="1">
              <a:buFontTx/>
              <a:buAutoNum type="arabicPeriod"/>
            </a:pPr>
            <a:r>
              <a:rPr lang="en-US" altLang="en-US"/>
              <a:t>Look for significant factors based on their corresponding p values. (See laminated job aid.)</a:t>
            </a:r>
          </a:p>
          <a:p>
            <a:pPr marL="857250" lvl="1" indent="-400050" eaLnBrk="1" hangingPunct="1">
              <a:buFontTx/>
              <a:buAutoNum type="arabicPeriod"/>
            </a:pPr>
            <a:r>
              <a:rPr lang="en-US" altLang="en-US"/>
              <a:t>Judge the strength of the relationship by the RSquare.</a:t>
            </a:r>
          </a:p>
          <a:p>
            <a:pPr marL="857250" lvl="1" indent="-400050" eaLnBrk="1" hangingPunct="1">
              <a:buFontTx/>
              <a:buAutoNum type="arabicPeriod"/>
            </a:pPr>
            <a:r>
              <a:rPr lang="en-US" altLang="en-US"/>
              <a:t>Interpret both coefficients and odds ratios in explaining impact to the odds of the Y outcome changing based on a 1 unit change to the X factor.</a:t>
            </a: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p:txBody>
          <a:bodyPr/>
          <a:lstStyle/>
          <a:p>
            <a:pPr eaLnBrk="1" hangingPunct="1"/>
            <a:r>
              <a:rPr lang="en-US" altLang="en-US"/>
              <a:t>Summary Conclusions of Pico Logistic Models</a:t>
            </a:r>
          </a:p>
        </p:txBody>
      </p:sp>
      <p:sp>
        <p:nvSpPr>
          <p:cNvPr id="80899" name="Rectangle 3"/>
          <p:cNvSpPr>
            <a:spLocks noGrp="1" noChangeArrowheads="1"/>
          </p:cNvSpPr>
          <p:nvPr>
            <p:ph type="body" idx="1"/>
          </p:nvPr>
        </p:nvSpPr>
        <p:spPr>
          <a:xfrm>
            <a:off x="304800" y="1447800"/>
            <a:ext cx="8455025" cy="5257800"/>
          </a:xfrm>
        </p:spPr>
        <p:txBody>
          <a:bodyPr/>
          <a:lstStyle/>
          <a:p>
            <a:pPr marL="0" indent="0" eaLnBrk="1" hangingPunct="1">
              <a:lnSpc>
                <a:spcPct val="100000"/>
              </a:lnSpc>
            </a:pPr>
            <a:r>
              <a:rPr lang="en-US" altLang="en-US" sz="2000" b="1"/>
              <a:t>We learned that requirements volatility does not drive the type of defects found by inspections, nor does it drive customer satisfaction</a:t>
            </a:r>
            <a:r>
              <a:rPr lang="en-US" altLang="en-US" sz="2000"/>
              <a:t>. </a:t>
            </a:r>
          </a:p>
          <a:p>
            <a:pPr marL="0" indent="0" eaLnBrk="1" hangingPunct="1">
              <a:lnSpc>
                <a:spcPct val="100000"/>
              </a:lnSpc>
              <a:spcBef>
                <a:spcPct val="30000"/>
              </a:spcBef>
              <a:spcAft>
                <a:spcPct val="50000"/>
              </a:spcAft>
            </a:pPr>
            <a:r>
              <a:rPr lang="en-US" altLang="en-US" sz="2000"/>
              <a:t>The Pico team had been worried that requirements volatility would threaten this current project.</a:t>
            </a:r>
          </a:p>
          <a:p>
            <a:pPr marL="0" indent="0" eaLnBrk="1" hangingPunct="1">
              <a:lnSpc>
                <a:spcPct val="100000"/>
              </a:lnSpc>
              <a:spcBef>
                <a:spcPct val="30000"/>
              </a:spcBef>
            </a:pPr>
            <a:r>
              <a:rPr lang="en-US" altLang="en-US" sz="2000" b="1"/>
              <a:t>We learned that part availability does predict customer satisfaction, and that turnover slightly predicts the types of defects found by the inspections.</a:t>
            </a:r>
            <a:r>
              <a:rPr lang="en-US" altLang="en-US" sz="2000"/>
              <a:t>   </a:t>
            </a:r>
          </a:p>
          <a:p>
            <a:pPr marL="0" indent="0" eaLnBrk="1" hangingPunct="1">
              <a:lnSpc>
                <a:spcPct val="100000"/>
              </a:lnSpc>
              <a:spcBef>
                <a:spcPct val="30000"/>
              </a:spcBef>
            </a:pPr>
            <a:r>
              <a:rPr lang="en-US" altLang="en-US" sz="2000"/>
              <a:t>As a result, the Pico team will manage the employee turnover rate, including maintaining a CMMI QPM chart of regular employee surveys.  Part availability can have many different impacts at different stages in the development process and will need further study by management. We suspect that part availability is serving as a proxy to other inter-relationships.</a:t>
            </a:r>
          </a:p>
        </p:txBody>
      </p:sp>
    </p:spTree>
  </p:cSld>
  <p:clrMapOvr>
    <a:masterClrMapping/>
  </p:clrMapOvr>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Text Box 2"/>
          <p:cNvSpPr txBox="1">
            <a:spLocks noChangeArrowheads="1"/>
          </p:cNvSpPr>
          <p:nvPr/>
        </p:nvSpPr>
        <p:spPr bwMode="auto">
          <a:xfrm>
            <a:off x="0" y="1054100"/>
            <a:ext cx="9144000" cy="4067175"/>
          </a:xfrm>
          <a:prstGeom prst="rect">
            <a:avLst/>
          </a:prstGeom>
          <a:solidFill>
            <a:srgbClr val="3C4F8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365760" tIns="46154" rIns="92309" bIns="46154" anchor="ct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3200">
              <a:solidFill>
                <a:schemeClr val="bg1"/>
              </a:solidFill>
            </a:endParaRPr>
          </a:p>
        </p:txBody>
      </p:sp>
      <p:grpSp>
        <p:nvGrpSpPr>
          <p:cNvPr id="81923" name="Group 3"/>
          <p:cNvGrpSpPr>
            <a:grpSpLocks/>
          </p:cNvGrpSpPr>
          <p:nvPr/>
        </p:nvGrpSpPr>
        <p:grpSpPr bwMode="auto">
          <a:xfrm>
            <a:off x="20638" y="1079500"/>
            <a:ext cx="2671762" cy="4014788"/>
            <a:chOff x="13" y="15"/>
            <a:chExt cx="2741" cy="3858"/>
          </a:xfrm>
        </p:grpSpPr>
        <p:sp>
          <p:nvSpPr>
            <p:cNvPr id="81925" name="Freeform 4"/>
            <p:cNvSpPr>
              <a:spLocks noChangeAspect="1"/>
            </p:cNvSpPr>
            <p:nvPr/>
          </p:nvSpPr>
          <p:spPr bwMode="auto">
            <a:xfrm>
              <a:off x="13" y="2190"/>
              <a:ext cx="1009" cy="98"/>
            </a:xfrm>
            <a:custGeom>
              <a:avLst/>
              <a:gdLst>
                <a:gd name="T0" fmla="*/ 1009 w 1004"/>
                <a:gd name="T1" fmla="*/ 0 h 98"/>
                <a:gd name="T2" fmla="*/ 0 w 1004"/>
                <a:gd name="T3" fmla="*/ 0 h 98"/>
                <a:gd name="T4" fmla="*/ 0 w 1004"/>
                <a:gd name="T5" fmla="*/ 98 h 98"/>
                <a:gd name="T6" fmla="*/ 911 w 1004"/>
                <a:gd name="T7" fmla="*/ 98 h 98"/>
                <a:gd name="T8" fmla="*/ 1009 w 1004"/>
                <a:gd name="T9" fmla="*/ 0 h 98"/>
                <a:gd name="T10" fmla="*/ 0 60000 65536"/>
                <a:gd name="T11" fmla="*/ 0 60000 65536"/>
                <a:gd name="T12" fmla="*/ 0 60000 65536"/>
                <a:gd name="T13" fmla="*/ 0 60000 65536"/>
                <a:gd name="T14" fmla="*/ 0 60000 65536"/>
                <a:gd name="T15" fmla="*/ 0 w 1004"/>
                <a:gd name="T16" fmla="*/ 0 h 98"/>
                <a:gd name="T17" fmla="*/ 1004 w 1004"/>
                <a:gd name="T18" fmla="*/ 98 h 98"/>
              </a:gdLst>
              <a:ahLst/>
              <a:cxnLst>
                <a:cxn ang="T10">
                  <a:pos x="T0" y="T1"/>
                </a:cxn>
                <a:cxn ang="T11">
                  <a:pos x="T2" y="T3"/>
                </a:cxn>
                <a:cxn ang="T12">
                  <a:pos x="T4" y="T5"/>
                </a:cxn>
                <a:cxn ang="T13">
                  <a:pos x="T6" y="T7"/>
                </a:cxn>
                <a:cxn ang="T14">
                  <a:pos x="T8" y="T9"/>
                </a:cxn>
              </a:cxnLst>
              <a:rect l="T15" t="T16" r="T17" b="T18"/>
              <a:pathLst>
                <a:path w="1004" h="98">
                  <a:moveTo>
                    <a:pt x="1004" y="0"/>
                  </a:moveTo>
                  <a:lnTo>
                    <a:pt x="0" y="0"/>
                  </a:lnTo>
                  <a:lnTo>
                    <a:pt x="0" y="98"/>
                  </a:lnTo>
                  <a:lnTo>
                    <a:pt x="906" y="98"/>
                  </a:lnTo>
                  <a:lnTo>
                    <a:pt x="1004"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81926" name="Freeform 5"/>
            <p:cNvSpPr>
              <a:spLocks noChangeAspect="1"/>
            </p:cNvSpPr>
            <p:nvPr/>
          </p:nvSpPr>
          <p:spPr bwMode="auto">
            <a:xfrm>
              <a:off x="13" y="1016"/>
              <a:ext cx="411" cy="98"/>
            </a:xfrm>
            <a:custGeom>
              <a:avLst/>
              <a:gdLst>
                <a:gd name="T0" fmla="*/ 313 w 409"/>
                <a:gd name="T1" fmla="*/ 0 h 98"/>
                <a:gd name="T2" fmla="*/ 0 w 409"/>
                <a:gd name="T3" fmla="*/ 0 h 98"/>
                <a:gd name="T4" fmla="*/ 0 w 409"/>
                <a:gd name="T5" fmla="*/ 98 h 98"/>
                <a:gd name="T6" fmla="*/ 411 w 409"/>
                <a:gd name="T7" fmla="*/ 98 h 98"/>
                <a:gd name="T8" fmla="*/ 313 w 409"/>
                <a:gd name="T9" fmla="*/ 0 h 98"/>
                <a:gd name="T10" fmla="*/ 0 60000 65536"/>
                <a:gd name="T11" fmla="*/ 0 60000 65536"/>
                <a:gd name="T12" fmla="*/ 0 60000 65536"/>
                <a:gd name="T13" fmla="*/ 0 60000 65536"/>
                <a:gd name="T14" fmla="*/ 0 60000 65536"/>
                <a:gd name="T15" fmla="*/ 0 w 409"/>
                <a:gd name="T16" fmla="*/ 0 h 98"/>
                <a:gd name="T17" fmla="*/ 409 w 409"/>
                <a:gd name="T18" fmla="*/ 98 h 98"/>
              </a:gdLst>
              <a:ahLst/>
              <a:cxnLst>
                <a:cxn ang="T10">
                  <a:pos x="T0" y="T1"/>
                </a:cxn>
                <a:cxn ang="T11">
                  <a:pos x="T2" y="T3"/>
                </a:cxn>
                <a:cxn ang="T12">
                  <a:pos x="T4" y="T5"/>
                </a:cxn>
                <a:cxn ang="T13">
                  <a:pos x="T6" y="T7"/>
                </a:cxn>
                <a:cxn ang="T14">
                  <a:pos x="T8" y="T9"/>
                </a:cxn>
              </a:cxnLst>
              <a:rect l="T15" t="T16" r="T17" b="T18"/>
              <a:pathLst>
                <a:path w="409" h="98">
                  <a:moveTo>
                    <a:pt x="311" y="0"/>
                  </a:moveTo>
                  <a:lnTo>
                    <a:pt x="0" y="0"/>
                  </a:lnTo>
                  <a:lnTo>
                    <a:pt x="0" y="98"/>
                  </a:lnTo>
                  <a:lnTo>
                    <a:pt x="409" y="98"/>
                  </a:lnTo>
                  <a:lnTo>
                    <a:pt x="311"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81927" name="Freeform 6"/>
            <p:cNvSpPr>
              <a:spLocks noChangeAspect="1"/>
            </p:cNvSpPr>
            <p:nvPr/>
          </p:nvSpPr>
          <p:spPr bwMode="auto">
            <a:xfrm>
              <a:off x="13" y="2789"/>
              <a:ext cx="420" cy="107"/>
            </a:xfrm>
            <a:custGeom>
              <a:avLst/>
              <a:gdLst>
                <a:gd name="T0" fmla="*/ 420 w 418"/>
                <a:gd name="T1" fmla="*/ 0 h 107"/>
                <a:gd name="T2" fmla="*/ 0 w 418"/>
                <a:gd name="T3" fmla="*/ 0 h 107"/>
                <a:gd name="T4" fmla="*/ 0 w 418"/>
                <a:gd name="T5" fmla="*/ 107 h 107"/>
                <a:gd name="T6" fmla="*/ 312 w 418"/>
                <a:gd name="T7" fmla="*/ 107 h 107"/>
                <a:gd name="T8" fmla="*/ 420 w 418"/>
                <a:gd name="T9" fmla="*/ 0 h 107"/>
                <a:gd name="T10" fmla="*/ 0 60000 65536"/>
                <a:gd name="T11" fmla="*/ 0 60000 65536"/>
                <a:gd name="T12" fmla="*/ 0 60000 65536"/>
                <a:gd name="T13" fmla="*/ 0 60000 65536"/>
                <a:gd name="T14" fmla="*/ 0 60000 65536"/>
                <a:gd name="T15" fmla="*/ 0 w 418"/>
                <a:gd name="T16" fmla="*/ 0 h 107"/>
                <a:gd name="T17" fmla="*/ 418 w 418"/>
                <a:gd name="T18" fmla="*/ 107 h 107"/>
              </a:gdLst>
              <a:ahLst/>
              <a:cxnLst>
                <a:cxn ang="T10">
                  <a:pos x="T0" y="T1"/>
                </a:cxn>
                <a:cxn ang="T11">
                  <a:pos x="T2" y="T3"/>
                </a:cxn>
                <a:cxn ang="T12">
                  <a:pos x="T4" y="T5"/>
                </a:cxn>
                <a:cxn ang="T13">
                  <a:pos x="T6" y="T7"/>
                </a:cxn>
                <a:cxn ang="T14">
                  <a:pos x="T8" y="T9"/>
                </a:cxn>
              </a:cxnLst>
              <a:rect l="T15" t="T16" r="T17" b="T18"/>
              <a:pathLst>
                <a:path w="418" h="107">
                  <a:moveTo>
                    <a:pt x="418" y="0"/>
                  </a:moveTo>
                  <a:lnTo>
                    <a:pt x="0" y="0"/>
                  </a:lnTo>
                  <a:lnTo>
                    <a:pt x="0" y="107"/>
                  </a:lnTo>
                  <a:lnTo>
                    <a:pt x="311" y="107"/>
                  </a:lnTo>
                  <a:lnTo>
                    <a:pt x="418"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81928" name="Freeform 7"/>
            <p:cNvSpPr>
              <a:spLocks noChangeAspect="1"/>
            </p:cNvSpPr>
            <p:nvPr/>
          </p:nvSpPr>
          <p:spPr bwMode="auto">
            <a:xfrm>
              <a:off x="13" y="1599"/>
              <a:ext cx="1009" cy="98"/>
            </a:xfrm>
            <a:custGeom>
              <a:avLst/>
              <a:gdLst>
                <a:gd name="T0" fmla="*/ 911 w 1004"/>
                <a:gd name="T1" fmla="*/ 0 h 98"/>
                <a:gd name="T2" fmla="*/ 0 w 1004"/>
                <a:gd name="T3" fmla="*/ 0 h 98"/>
                <a:gd name="T4" fmla="*/ 0 w 1004"/>
                <a:gd name="T5" fmla="*/ 98 h 98"/>
                <a:gd name="T6" fmla="*/ 1009 w 1004"/>
                <a:gd name="T7" fmla="*/ 98 h 98"/>
                <a:gd name="T8" fmla="*/ 911 w 1004"/>
                <a:gd name="T9" fmla="*/ 0 h 98"/>
                <a:gd name="T10" fmla="*/ 0 60000 65536"/>
                <a:gd name="T11" fmla="*/ 0 60000 65536"/>
                <a:gd name="T12" fmla="*/ 0 60000 65536"/>
                <a:gd name="T13" fmla="*/ 0 60000 65536"/>
                <a:gd name="T14" fmla="*/ 0 60000 65536"/>
                <a:gd name="T15" fmla="*/ 0 w 1004"/>
                <a:gd name="T16" fmla="*/ 0 h 98"/>
                <a:gd name="T17" fmla="*/ 1004 w 1004"/>
                <a:gd name="T18" fmla="*/ 98 h 98"/>
              </a:gdLst>
              <a:ahLst/>
              <a:cxnLst>
                <a:cxn ang="T10">
                  <a:pos x="T0" y="T1"/>
                </a:cxn>
                <a:cxn ang="T11">
                  <a:pos x="T2" y="T3"/>
                </a:cxn>
                <a:cxn ang="T12">
                  <a:pos x="T4" y="T5"/>
                </a:cxn>
                <a:cxn ang="T13">
                  <a:pos x="T6" y="T7"/>
                </a:cxn>
                <a:cxn ang="T14">
                  <a:pos x="T8" y="T9"/>
                </a:cxn>
              </a:cxnLst>
              <a:rect l="T15" t="T16" r="T17" b="T18"/>
              <a:pathLst>
                <a:path w="1004" h="98">
                  <a:moveTo>
                    <a:pt x="906" y="0"/>
                  </a:moveTo>
                  <a:lnTo>
                    <a:pt x="0" y="0"/>
                  </a:lnTo>
                  <a:lnTo>
                    <a:pt x="0" y="98"/>
                  </a:lnTo>
                  <a:lnTo>
                    <a:pt x="1004" y="98"/>
                  </a:lnTo>
                  <a:lnTo>
                    <a:pt x="906"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81929" name="Freeform 8"/>
            <p:cNvSpPr>
              <a:spLocks noChangeAspect="1"/>
            </p:cNvSpPr>
            <p:nvPr/>
          </p:nvSpPr>
          <p:spPr bwMode="auto">
            <a:xfrm>
              <a:off x="13" y="1222"/>
              <a:ext cx="2277" cy="286"/>
            </a:xfrm>
            <a:custGeom>
              <a:avLst/>
              <a:gdLst>
                <a:gd name="T0" fmla="*/ 0 w 2266"/>
                <a:gd name="T1" fmla="*/ 286 h 285"/>
                <a:gd name="T2" fmla="*/ 2277 w 2266"/>
                <a:gd name="T3" fmla="*/ 286 h 285"/>
                <a:gd name="T4" fmla="*/ 1992 w 2266"/>
                <a:gd name="T5" fmla="*/ 0 h 285"/>
                <a:gd name="T6" fmla="*/ 0 w 2266"/>
                <a:gd name="T7" fmla="*/ 0 h 285"/>
                <a:gd name="T8" fmla="*/ 0 w 2266"/>
                <a:gd name="T9" fmla="*/ 286 h 285"/>
                <a:gd name="T10" fmla="*/ 0 60000 65536"/>
                <a:gd name="T11" fmla="*/ 0 60000 65536"/>
                <a:gd name="T12" fmla="*/ 0 60000 65536"/>
                <a:gd name="T13" fmla="*/ 0 60000 65536"/>
                <a:gd name="T14" fmla="*/ 0 60000 65536"/>
                <a:gd name="T15" fmla="*/ 0 w 2266"/>
                <a:gd name="T16" fmla="*/ 0 h 285"/>
                <a:gd name="T17" fmla="*/ 2266 w 2266"/>
                <a:gd name="T18" fmla="*/ 285 h 285"/>
              </a:gdLst>
              <a:ahLst/>
              <a:cxnLst>
                <a:cxn ang="T10">
                  <a:pos x="T0" y="T1"/>
                </a:cxn>
                <a:cxn ang="T11">
                  <a:pos x="T2" y="T3"/>
                </a:cxn>
                <a:cxn ang="T12">
                  <a:pos x="T4" y="T5"/>
                </a:cxn>
                <a:cxn ang="T13">
                  <a:pos x="T6" y="T7"/>
                </a:cxn>
                <a:cxn ang="T14">
                  <a:pos x="T8" y="T9"/>
                </a:cxn>
              </a:cxnLst>
              <a:rect l="T15" t="T16" r="T17" b="T18"/>
              <a:pathLst>
                <a:path w="2266" h="285">
                  <a:moveTo>
                    <a:pt x="0" y="285"/>
                  </a:moveTo>
                  <a:lnTo>
                    <a:pt x="2266" y="285"/>
                  </a:lnTo>
                  <a:lnTo>
                    <a:pt x="1982"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81930" name="Freeform 9"/>
            <p:cNvSpPr>
              <a:spLocks noChangeAspect="1"/>
            </p:cNvSpPr>
            <p:nvPr/>
          </p:nvSpPr>
          <p:spPr bwMode="auto">
            <a:xfrm>
              <a:off x="13" y="2395"/>
              <a:ext cx="2286" cy="286"/>
            </a:xfrm>
            <a:custGeom>
              <a:avLst/>
              <a:gdLst>
                <a:gd name="T0" fmla="*/ 0 w 2275"/>
                <a:gd name="T1" fmla="*/ 286 h 285"/>
                <a:gd name="T2" fmla="*/ 2001 w 2275"/>
                <a:gd name="T3" fmla="*/ 286 h 285"/>
                <a:gd name="T4" fmla="*/ 2286 w 2275"/>
                <a:gd name="T5" fmla="*/ 0 h 285"/>
                <a:gd name="T6" fmla="*/ 0 w 2275"/>
                <a:gd name="T7" fmla="*/ 0 h 285"/>
                <a:gd name="T8" fmla="*/ 0 w 2275"/>
                <a:gd name="T9" fmla="*/ 286 h 285"/>
                <a:gd name="T10" fmla="*/ 0 60000 65536"/>
                <a:gd name="T11" fmla="*/ 0 60000 65536"/>
                <a:gd name="T12" fmla="*/ 0 60000 65536"/>
                <a:gd name="T13" fmla="*/ 0 60000 65536"/>
                <a:gd name="T14" fmla="*/ 0 60000 65536"/>
                <a:gd name="T15" fmla="*/ 0 w 2275"/>
                <a:gd name="T16" fmla="*/ 0 h 285"/>
                <a:gd name="T17" fmla="*/ 2275 w 2275"/>
                <a:gd name="T18" fmla="*/ 285 h 285"/>
              </a:gdLst>
              <a:ahLst/>
              <a:cxnLst>
                <a:cxn ang="T10">
                  <a:pos x="T0" y="T1"/>
                </a:cxn>
                <a:cxn ang="T11">
                  <a:pos x="T2" y="T3"/>
                </a:cxn>
                <a:cxn ang="T12">
                  <a:pos x="T4" y="T5"/>
                </a:cxn>
                <a:cxn ang="T13">
                  <a:pos x="T6" y="T7"/>
                </a:cxn>
                <a:cxn ang="T14">
                  <a:pos x="T8" y="T9"/>
                </a:cxn>
              </a:cxnLst>
              <a:rect l="T15" t="T16" r="T17" b="T18"/>
              <a:pathLst>
                <a:path w="2275" h="285">
                  <a:moveTo>
                    <a:pt x="0" y="285"/>
                  </a:moveTo>
                  <a:lnTo>
                    <a:pt x="1991" y="285"/>
                  </a:lnTo>
                  <a:lnTo>
                    <a:pt x="2275"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81931" name="Freeform 10"/>
            <p:cNvSpPr>
              <a:spLocks noChangeAspect="1"/>
            </p:cNvSpPr>
            <p:nvPr/>
          </p:nvSpPr>
          <p:spPr bwMode="auto">
            <a:xfrm>
              <a:off x="13" y="1805"/>
              <a:ext cx="2741" cy="286"/>
            </a:xfrm>
            <a:custGeom>
              <a:avLst/>
              <a:gdLst>
                <a:gd name="T0" fmla="*/ 2598 w 2728"/>
                <a:gd name="T1" fmla="*/ 0 h 285"/>
                <a:gd name="T2" fmla="*/ 0 w 2728"/>
                <a:gd name="T3" fmla="*/ 0 h 285"/>
                <a:gd name="T4" fmla="*/ 0 w 2728"/>
                <a:gd name="T5" fmla="*/ 286 h 285"/>
                <a:gd name="T6" fmla="*/ 2598 w 2728"/>
                <a:gd name="T7" fmla="*/ 286 h 285"/>
                <a:gd name="T8" fmla="*/ 2741 w 2728"/>
                <a:gd name="T9" fmla="*/ 142 h 285"/>
                <a:gd name="T10" fmla="*/ 2598 w 2728"/>
                <a:gd name="T11" fmla="*/ 0 h 285"/>
                <a:gd name="T12" fmla="*/ 0 60000 65536"/>
                <a:gd name="T13" fmla="*/ 0 60000 65536"/>
                <a:gd name="T14" fmla="*/ 0 60000 65536"/>
                <a:gd name="T15" fmla="*/ 0 60000 65536"/>
                <a:gd name="T16" fmla="*/ 0 60000 65536"/>
                <a:gd name="T17" fmla="*/ 0 60000 65536"/>
                <a:gd name="T18" fmla="*/ 0 w 2728"/>
                <a:gd name="T19" fmla="*/ 0 h 285"/>
                <a:gd name="T20" fmla="*/ 2728 w 2728"/>
                <a:gd name="T21" fmla="*/ 285 h 285"/>
              </a:gdLst>
              <a:ahLst/>
              <a:cxnLst>
                <a:cxn ang="T12">
                  <a:pos x="T0" y="T1"/>
                </a:cxn>
                <a:cxn ang="T13">
                  <a:pos x="T2" y="T3"/>
                </a:cxn>
                <a:cxn ang="T14">
                  <a:pos x="T4" y="T5"/>
                </a:cxn>
                <a:cxn ang="T15">
                  <a:pos x="T6" y="T7"/>
                </a:cxn>
                <a:cxn ang="T16">
                  <a:pos x="T8" y="T9"/>
                </a:cxn>
                <a:cxn ang="T17">
                  <a:pos x="T10" y="T11"/>
                </a:cxn>
              </a:cxnLst>
              <a:rect l="T18" t="T19" r="T20" b="T21"/>
              <a:pathLst>
                <a:path w="2728" h="285">
                  <a:moveTo>
                    <a:pt x="2586" y="0"/>
                  </a:moveTo>
                  <a:lnTo>
                    <a:pt x="0" y="0"/>
                  </a:lnTo>
                  <a:lnTo>
                    <a:pt x="0" y="285"/>
                  </a:lnTo>
                  <a:lnTo>
                    <a:pt x="2586" y="285"/>
                  </a:lnTo>
                  <a:lnTo>
                    <a:pt x="2728" y="142"/>
                  </a:lnTo>
                  <a:lnTo>
                    <a:pt x="2586"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81932" name="Freeform 11"/>
            <p:cNvSpPr>
              <a:spLocks noChangeAspect="1"/>
            </p:cNvSpPr>
            <p:nvPr/>
          </p:nvSpPr>
          <p:spPr bwMode="auto">
            <a:xfrm>
              <a:off x="13" y="2994"/>
              <a:ext cx="1679" cy="286"/>
            </a:xfrm>
            <a:custGeom>
              <a:avLst/>
              <a:gdLst>
                <a:gd name="T0" fmla="*/ 0 w 1671"/>
                <a:gd name="T1" fmla="*/ 286 h 285"/>
                <a:gd name="T2" fmla="*/ 1393 w 1671"/>
                <a:gd name="T3" fmla="*/ 286 h 285"/>
                <a:gd name="T4" fmla="*/ 1679 w 1671"/>
                <a:gd name="T5" fmla="*/ 0 h 285"/>
                <a:gd name="T6" fmla="*/ 0 w 1671"/>
                <a:gd name="T7" fmla="*/ 0 h 285"/>
                <a:gd name="T8" fmla="*/ 0 w 1671"/>
                <a:gd name="T9" fmla="*/ 286 h 285"/>
                <a:gd name="T10" fmla="*/ 0 60000 65536"/>
                <a:gd name="T11" fmla="*/ 0 60000 65536"/>
                <a:gd name="T12" fmla="*/ 0 60000 65536"/>
                <a:gd name="T13" fmla="*/ 0 60000 65536"/>
                <a:gd name="T14" fmla="*/ 0 60000 65536"/>
                <a:gd name="T15" fmla="*/ 0 w 1671"/>
                <a:gd name="T16" fmla="*/ 0 h 285"/>
                <a:gd name="T17" fmla="*/ 1671 w 1671"/>
                <a:gd name="T18" fmla="*/ 285 h 285"/>
              </a:gdLst>
              <a:ahLst/>
              <a:cxnLst>
                <a:cxn ang="T10">
                  <a:pos x="T0" y="T1"/>
                </a:cxn>
                <a:cxn ang="T11">
                  <a:pos x="T2" y="T3"/>
                </a:cxn>
                <a:cxn ang="T12">
                  <a:pos x="T4" y="T5"/>
                </a:cxn>
                <a:cxn ang="T13">
                  <a:pos x="T6" y="T7"/>
                </a:cxn>
                <a:cxn ang="T14">
                  <a:pos x="T8" y="T9"/>
                </a:cxn>
              </a:cxnLst>
              <a:rect l="T15" t="T16" r="T17" b="T18"/>
              <a:pathLst>
                <a:path w="1671" h="285">
                  <a:moveTo>
                    <a:pt x="0" y="285"/>
                  </a:moveTo>
                  <a:lnTo>
                    <a:pt x="1386" y="285"/>
                  </a:lnTo>
                  <a:lnTo>
                    <a:pt x="1671"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81933" name="Freeform 12"/>
            <p:cNvSpPr>
              <a:spLocks noChangeAspect="1"/>
            </p:cNvSpPr>
            <p:nvPr/>
          </p:nvSpPr>
          <p:spPr bwMode="auto">
            <a:xfrm>
              <a:off x="13" y="3588"/>
              <a:ext cx="1071" cy="285"/>
            </a:xfrm>
            <a:custGeom>
              <a:avLst/>
              <a:gdLst>
                <a:gd name="T0" fmla="*/ 0 w 1066"/>
                <a:gd name="T1" fmla="*/ 285 h 284"/>
                <a:gd name="T2" fmla="*/ 786 w 1066"/>
                <a:gd name="T3" fmla="*/ 285 h 284"/>
                <a:gd name="T4" fmla="*/ 1071 w 1066"/>
                <a:gd name="T5" fmla="*/ 0 h 284"/>
                <a:gd name="T6" fmla="*/ 0 w 1066"/>
                <a:gd name="T7" fmla="*/ 0 h 284"/>
                <a:gd name="T8" fmla="*/ 0 w 1066"/>
                <a:gd name="T9" fmla="*/ 285 h 284"/>
                <a:gd name="T10" fmla="*/ 0 60000 65536"/>
                <a:gd name="T11" fmla="*/ 0 60000 65536"/>
                <a:gd name="T12" fmla="*/ 0 60000 65536"/>
                <a:gd name="T13" fmla="*/ 0 60000 65536"/>
                <a:gd name="T14" fmla="*/ 0 60000 65536"/>
                <a:gd name="T15" fmla="*/ 0 w 1066"/>
                <a:gd name="T16" fmla="*/ 0 h 284"/>
                <a:gd name="T17" fmla="*/ 1066 w 1066"/>
                <a:gd name="T18" fmla="*/ 284 h 284"/>
              </a:gdLst>
              <a:ahLst/>
              <a:cxnLst>
                <a:cxn ang="T10">
                  <a:pos x="T0" y="T1"/>
                </a:cxn>
                <a:cxn ang="T11">
                  <a:pos x="T2" y="T3"/>
                </a:cxn>
                <a:cxn ang="T12">
                  <a:pos x="T4" y="T5"/>
                </a:cxn>
                <a:cxn ang="T13">
                  <a:pos x="T6" y="T7"/>
                </a:cxn>
                <a:cxn ang="T14">
                  <a:pos x="T8" y="T9"/>
                </a:cxn>
              </a:cxnLst>
              <a:rect l="T15" t="T16" r="T17" b="T18"/>
              <a:pathLst>
                <a:path w="1066" h="284">
                  <a:moveTo>
                    <a:pt x="0" y="284"/>
                  </a:moveTo>
                  <a:lnTo>
                    <a:pt x="782" y="284"/>
                  </a:lnTo>
                  <a:lnTo>
                    <a:pt x="1066" y="0"/>
                  </a:lnTo>
                  <a:lnTo>
                    <a:pt x="0" y="0"/>
                  </a:lnTo>
                  <a:lnTo>
                    <a:pt x="0" y="284"/>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81934" name="Freeform 13"/>
            <p:cNvSpPr>
              <a:spLocks noChangeAspect="1"/>
            </p:cNvSpPr>
            <p:nvPr/>
          </p:nvSpPr>
          <p:spPr bwMode="auto">
            <a:xfrm>
              <a:off x="13" y="15"/>
              <a:ext cx="1089" cy="286"/>
            </a:xfrm>
            <a:custGeom>
              <a:avLst/>
              <a:gdLst>
                <a:gd name="T0" fmla="*/ 0 w 1084"/>
                <a:gd name="T1" fmla="*/ 286 h 285"/>
                <a:gd name="T2" fmla="*/ 1089 w 1084"/>
                <a:gd name="T3" fmla="*/ 286 h 285"/>
                <a:gd name="T4" fmla="*/ 804 w 1084"/>
                <a:gd name="T5" fmla="*/ 0 h 285"/>
                <a:gd name="T6" fmla="*/ 0 w 1084"/>
                <a:gd name="T7" fmla="*/ 0 h 285"/>
                <a:gd name="T8" fmla="*/ 0 w 1084"/>
                <a:gd name="T9" fmla="*/ 286 h 285"/>
                <a:gd name="T10" fmla="*/ 0 60000 65536"/>
                <a:gd name="T11" fmla="*/ 0 60000 65536"/>
                <a:gd name="T12" fmla="*/ 0 60000 65536"/>
                <a:gd name="T13" fmla="*/ 0 60000 65536"/>
                <a:gd name="T14" fmla="*/ 0 60000 65536"/>
                <a:gd name="T15" fmla="*/ 0 w 1084"/>
                <a:gd name="T16" fmla="*/ 0 h 285"/>
                <a:gd name="T17" fmla="*/ 1084 w 1084"/>
                <a:gd name="T18" fmla="*/ 285 h 285"/>
              </a:gdLst>
              <a:ahLst/>
              <a:cxnLst>
                <a:cxn ang="T10">
                  <a:pos x="T0" y="T1"/>
                </a:cxn>
                <a:cxn ang="T11">
                  <a:pos x="T2" y="T3"/>
                </a:cxn>
                <a:cxn ang="T12">
                  <a:pos x="T4" y="T5"/>
                </a:cxn>
                <a:cxn ang="T13">
                  <a:pos x="T6" y="T7"/>
                </a:cxn>
                <a:cxn ang="T14">
                  <a:pos x="T8" y="T9"/>
                </a:cxn>
              </a:cxnLst>
              <a:rect l="T15" t="T16" r="T17" b="T18"/>
              <a:pathLst>
                <a:path w="1084" h="285">
                  <a:moveTo>
                    <a:pt x="0" y="285"/>
                  </a:moveTo>
                  <a:lnTo>
                    <a:pt x="1084" y="285"/>
                  </a:lnTo>
                  <a:lnTo>
                    <a:pt x="800"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81935" name="Freeform 14"/>
            <p:cNvSpPr>
              <a:spLocks noChangeAspect="1"/>
            </p:cNvSpPr>
            <p:nvPr/>
          </p:nvSpPr>
          <p:spPr bwMode="auto">
            <a:xfrm>
              <a:off x="13" y="614"/>
              <a:ext cx="1688" cy="286"/>
            </a:xfrm>
            <a:custGeom>
              <a:avLst/>
              <a:gdLst>
                <a:gd name="T0" fmla="*/ 0 w 1680"/>
                <a:gd name="T1" fmla="*/ 286 h 285"/>
                <a:gd name="T2" fmla="*/ 1688 w 1680"/>
                <a:gd name="T3" fmla="*/ 286 h 285"/>
                <a:gd name="T4" fmla="*/ 1402 w 1680"/>
                <a:gd name="T5" fmla="*/ 0 h 285"/>
                <a:gd name="T6" fmla="*/ 0 w 1680"/>
                <a:gd name="T7" fmla="*/ 0 h 285"/>
                <a:gd name="T8" fmla="*/ 0 w 1680"/>
                <a:gd name="T9" fmla="*/ 286 h 285"/>
                <a:gd name="T10" fmla="*/ 0 60000 65536"/>
                <a:gd name="T11" fmla="*/ 0 60000 65536"/>
                <a:gd name="T12" fmla="*/ 0 60000 65536"/>
                <a:gd name="T13" fmla="*/ 0 60000 65536"/>
                <a:gd name="T14" fmla="*/ 0 60000 65536"/>
                <a:gd name="T15" fmla="*/ 0 w 1680"/>
                <a:gd name="T16" fmla="*/ 0 h 285"/>
                <a:gd name="T17" fmla="*/ 1680 w 1680"/>
                <a:gd name="T18" fmla="*/ 285 h 285"/>
              </a:gdLst>
              <a:ahLst/>
              <a:cxnLst>
                <a:cxn ang="T10">
                  <a:pos x="T0" y="T1"/>
                </a:cxn>
                <a:cxn ang="T11">
                  <a:pos x="T2" y="T3"/>
                </a:cxn>
                <a:cxn ang="T12">
                  <a:pos x="T4" y="T5"/>
                </a:cxn>
                <a:cxn ang="T13">
                  <a:pos x="T6" y="T7"/>
                </a:cxn>
                <a:cxn ang="T14">
                  <a:pos x="T8" y="T9"/>
                </a:cxn>
              </a:cxnLst>
              <a:rect l="T15" t="T16" r="T17" b="T18"/>
              <a:pathLst>
                <a:path w="1680" h="285">
                  <a:moveTo>
                    <a:pt x="0" y="285"/>
                  </a:moveTo>
                  <a:lnTo>
                    <a:pt x="1680" y="285"/>
                  </a:lnTo>
                  <a:lnTo>
                    <a:pt x="1395"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grpSp>
      <p:sp>
        <p:nvSpPr>
          <p:cNvPr id="81924" name="Text Box 15"/>
          <p:cNvSpPr txBox="1">
            <a:spLocks noChangeArrowheads="1"/>
          </p:cNvSpPr>
          <p:nvPr/>
        </p:nvSpPr>
        <p:spPr bwMode="white">
          <a:xfrm>
            <a:off x="2971800" y="2679700"/>
            <a:ext cx="5791200" cy="193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46154" rIns="92309" bIns="46154" anchor="ct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r>
              <a:rPr lang="en-US" altLang="en-US" sz="3200">
                <a:solidFill>
                  <a:schemeClr val="bg1"/>
                </a:solidFill>
              </a:rPr>
              <a:t>Using Dummy Variable Regression for Process Performance Modeling</a:t>
            </a:r>
          </a:p>
        </p:txBody>
      </p:sp>
    </p:spTree>
  </p:cSld>
  <p:clrMapOvr>
    <a:masterClrMapping/>
  </p:clrMapOvr>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86" name="File"/>
          <p:cNvSpPr>
            <a:spLocks noEditPoints="1" noChangeArrowheads="1"/>
          </p:cNvSpPr>
          <p:nvPr/>
        </p:nvSpPr>
        <p:spPr bwMode="auto">
          <a:xfrm>
            <a:off x="1268412" y="1330325"/>
            <a:ext cx="1931988" cy="498475"/>
          </a:xfrm>
          <a:custGeom>
            <a:avLst/>
            <a:gdLst>
              <a:gd name="T0" fmla="*/ 10981 w 21600"/>
              <a:gd name="T1" fmla="*/ 3240 h 21600"/>
              <a:gd name="T2" fmla="*/ 0 w 21600"/>
              <a:gd name="T3" fmla="*/ 10800 h 21600"/>
              <a:gd name="T4" fmla="*/ 10800 w 21600"/>
              <a:gd name="T5" fmla="*/ 21600 h 21600"/>
              <a:gd name="T6" fmla="*/ 21600 w 21600"/>
              <a:gd name="T7" fmla="*/ 10800 h 21600"/>
              <a:gd name="T8" fmla="*/ 0 w 21600"/>
              <a:gd name="T9" fmla="*/ 21600 h 21600"/>
              <a:gd name="T10" fmla="*/ 21600 w 21600"/>
              <a:gd name="T11" fmla="*/ 21600 h 21600"/>
              <a:gd name="T12" fmla="*/ 1086 w 21600"/>
              <a:gd name="T13" fmla="*/ 4628 h 21600"/>
              <a:gd name="T14" fmla="*/ 20635 w 21600"/>
              <a:gd name="T15" fmla="*/ 20289 h 21600"/>
            </a:gdLst>
            <a:ahLst/>
            <a:cxnLst>
              <a:cxn ang="0">
                <a:pos x="T0" y="T1"/>
              </a:cxn>
              <a:cxn ang="0">
                <a:pos x="T2" y="T3"/>
              </a:cxn>
              <a:cxn ang="0">
                <a:pos x="T4" y="T5"/>
              </a:cxn>
              <a:cxn ang="0">
                <a:pos x="T6" y="T7"/>
              </a:cxn>
              <a:cxn ang="0">
                <a:pos x="T8" y="T9"/>
              </a:cxn>
              <a:cxn ang="0">
                <a:pos x="T10" y="T11"/>
              </a:cxn>
            </a:cxnLst>
            <a:rect l="T12" t="T13" r="T14" b="T15"/>
            <a:pathLst>
              <a:path w="21600" h="21600">
                <a:moveTo>
                  <a:pt x="19790" y="3240"/>
                </a:moveTo>
                <a:cubicBezTo>
                  <a:pt x="10981" y="3240"/>
                  <a:pt x="9171" y="3240"/>
                  <a:pt x="9050" y="3086"/>
                </a:cubicBezTo>
                <a:cubicBezTo>
                  <a:pt x="9050" y="2931"/>
                  <a:pt x="8930" y="2777"/>
                  <a:pt x="8930" y="2469"/>
                </a:cubicBezTo>
                <a:cubicBezTo>
                  <a:pt x="8930" y="2160"/>
                  <a:pt x="8809" y="1851"/>
                  <a:pt x="8688" y="1389"/>
                </a:cubicBezTo>
                <a:cubicBezTo>
                  <a:pt x="8568" y="1080"/>
                  <a:pt x="8326" y="771"/>
                  <a:pt x="8085" y="463"/>
                </a:cubicBezTo>
                <a:cubicBezTo>
                  <a:pt x="7723" y="154"/>
                  <a:pt x="7361" y="0"/>
                  <a:pt x="7361" y="0"/>
                </a:cubicBezTo>
                <a:cubicBezTo>
                  <a:pt x="7361" y="0"/>
                  <a:pt x="2293" y="0"/>
                  <a:pt x="2051" y="154"/>
                </a:cubicBezTo>
                <a:cubicBezTo>
                  <a:pt x="1689" y="309"/>
                  <a:pt x="1448" y="463"/>
                  <a:pt x="1327" y="771"/>
                </a:cubicBezTo>
                <a:cubicBezTo>
                  <a:pt x="1207" y="1080"/>
                  <a:pt x="1086" y="1389"/>
                  <a:pt x="965" y="1697"/>
                </a:cubicBezTo>
                <a:cubicBezTo>
                  <a:pt x="845" y="2160"/>
                  <a:pt x="724" y="2314"/>
                  <a:pt x="724" y="2469"/>
                </a:cubicBezTo>
                <a:cubicBezTo>
                  <a:pt x="603" y="2623"/>
                  <a:pt x="603" y="2777"/>
                  <a:pt x="483" y="2931"/>
                </a:cubicBezTo>
                <a:cubicBezTo>
                  <a:pt x="483" y="3086"/>
                  <a:pt x="362" y="3240"/>
                  <a:pt x="241" y="3240"/>
                </a:cubicBezTo>
                <a:lnTo>
                  <a:pt x="0" y="3394"/>
                </a:lnTo>
                <a:lnTo>
                  <a:pt x="0" y="3703"/>
                </a:lnTo>
                <a:lnTo>
                  <a:pt x="0" y="10800"/>
                </a:lnTo>
                <a:lnTo>
                  <a:pt x="0" y="21600"/>
                </a:lnTo>
                <a:lnTo>
                  <a:pt x="10981" y="21600"/>
                </a:lnTo>
                <a:lnTo>
                  <a:pt x="21600" y="21600"/>
                </a:lnTo>
                <a:lnTo>
                  <a:pt x="21600" y="10800"/>
                </a:lnTo>
                <a:lnTo>
                  <a:pt x="21600" y="5246"/>
                </a:lnTo>
                <a:lnTo>
                  <a:pt x="21600" y="4783"/>
                </a:lnTo>
                <a:cubicBezTo>
                  <a:pt x="21479" y="4320"/>
                  <a:pt x="21359" y="4011"/>
                  <a:pt x="21117" y="3703"/>
                </a:cubicBezTo>
                <a:cubicBezTo>
                  <a:pt x="20876" y="3549"/>
                  <a:pt x="20514" y="3394"/>
                  <a:pt x="20152" y="3240"/>
                </a:cubicBezTo>
                <a:close/>
              </a:path>
            </a:pathLst>
          </a:custGeom>
          <a:solidFill>
            <a:schemeClr val="bg1"/>
          </a:solidFill>
          <a:ln w="9525">
            <a:solidFill>
              <a:srgbClr val="000000"/>
            </a:solidFill>
            <a:miter lim="800000"/>
            <a:headEnd/>
            <a:tailEnd/>
          </a:ln>
          <a:effectLst>
            <a:outerShdw dist="107763" dir="2700000" algn="ctr" rotWithShape="0">
              <a:srgbClr val="808080"/>
            </a:outerShdw>
          </a:effectLst>
        </p:spPr>
        <p:txBody>
          <a:bodyPr wrap="square">
            <a:spAutoFit/>
          </a:bodyPr>
          <a:lstStyle/>
          <a:p>
            <a:pPr algn="l">
              <a:spcBef>
                <a:spcPct val="0"/>
              </a:spcBef>
              <a:defRPr/>
            </a:pPr>
            <a:endParaRPr lang="en-US" sz="2000" b="0">
              <a:solidFill>
                <a:schemeClr val="tx1"/>
              </a:solidFill>
              <a:ea typeface="+mn-ea"/>
            </a:endParaRPr>
          </a:p>
        </p:txBody>
      </p:sp>
      <p:sp>
        <p:nvSpPr>
          <p:cNvPr id="82947" name="Rectangle 2"/>
          <p:cNvSpPr>
            <a:spLocks noGrp="1" noChangeArrowheads="1"/>
          </p:cNvSpPr>
          <p:nvPr>
            <p:ph type="title"/>
          </p:nvPr>
        </p:nvSpPr>
        <p:spPr/>
        <p:txBody>
          <a:bodyPr/>
          <a:lstStyle/>
          <a:p>
            <a:pPr eaLnBrk="1" hangingPunct="1"/>
            <a:r>
              <a:rPr lang="en-US" altLang="en-US"/>
              <a:t>Regression with Dummy Variables</a:t>
            </a:r>
          </a:p>
        </p:txBody>
      </p:sp>
      <p:sp>
        <p:nvSpPr>
          <p:cNvPr id="82948" name="Rectangle 3"/>
          <p:cNvSpPr>
            <a:spLocks noGrp="1" noChangeArrowheads="1"/>
          </p:cNvSpPr>
          <p:nvPr>
            <p:ph type="body" idx="1"/>
          </p:nvPr>
        </p:nvSpPr>
        <p:spPr>
          <a:xfrm>
            <a:off x="304800" y="1447800"/>
            <a:ext cx="8455025" cy="4619726"/>
          </a:xfrm>
        </p:spPr>
        <p:txBody>
          <a:bodyPr>
            <a:spAutoFit/>
          </a:bodyPr>
          <a:lstStyle/>
          <a:p>
            <a:pPr marL="0" indent="0" eaLnBrk="1" hangingPunct="1">
              <a:lnSpc>
                <a:spcPct val="100000"/>
              </a:lnSpc>
            </a:pPr>
            <a:r>
              <a:rPr lang="en-US" altLang="en-US" sz="1900" dirty="0"/>
              <a:t>Use the   DPPSS-v5.MTW     dataset.</a:t>
            </a:r>
          </a:p>
          <a:p>
            <a:pPr marL="0" indent="0" eaLnBrk="1" hangingPunct="1">
              <a:lnSpc>
                <a:spcPct val="100000"/>
              </a:lnSpc>
            </a:pPr>
            <a:r>
              <a:rPr lang="en-US" altLang="en-US" sz="1900" dirty="0"/>
              <a:t>The company needed to know the escaped defect density in the product and initiated a post-process-testing review, both to improve the product before release and to determine the efficacy of the company testing regimen.</a:t>
            </a:r>
          </a:p>
          <a:p>
            <a:pPr marL="0" indent="0" eaLnBrk="1" hangingPunct="1">
              <a:lnSpc>
                <a:spcPct val="100000"/>
              </a:lnSpc>
            </a:pPr>
            <a:r>
              <a:rPr lang="en-US" altLang="en-US" sz="1900" dirty="0"/>
              <a:t>Management spent a pile of money for testing the pre-release product (beta) with three different groups: internal testers, user groups, and a professional consulting firm that specializes in software and systems testing. In order to determine whether the expenditure made any difference to the product’s defect profile, we want to know:</a:t>
            </a:r>
          </a:p>
          <a:p>
            <a:pPr marL="0" indent="0" eaLnBrk="1" hangingPunct="1">
              <a:lnSpc>
                <a:spcPct val="100000"/>
              </a:lnSpc>
            </a:pPr>
            <a:r>
              <a:rPr lang="en-US" altLang="en-US" sz="1900" dirty="0"/>
              <a:t>1) Is there any difference using these groups for testing?</a:t>
            </a:r>
          </a:p>
          <a:p>
            <a:pPr marL="0" indent="0" eaLnBrk="1" hangingPunct="1">
              <a:lnSpc>
                <a:spcPct val="100000"/>
              </a:lnSpc>
            </a:pPr>
            <a:r>
              <a:rPr lang="en-US" altLang="en-US" sz="1900" dirty="0"/>
              <a:t>2) Can we predict the testing performance of each group?</a:t>
            </a:r>
          </a:p>
          <a:p>
            <a:pPr marL="0" indent="0" eaLnBrk="1" hangingPunct="1">
              <a:lnSpc>
                <a:spcPct val="100000"/>
              </a:lnSpc>
            </a:pPr>
            <a:endParaRPr lang="en-US" altLang="en-US" sz="1900" dirty="0"/>
          </a:p>
          <a:p>
            <a:pPr marL="0" indent="0" eaLnBrk="1" hangingPunct="1">
              <a:lnSpc>
                <a:spcPct val="100000"/>
              </a:lnSpc>
            </a:pPr>
            <a:r>
              <a:rPr lang="en-US" altLang="en-US" sz="1900" dirty="0"/>
              <a:t>Ultimately, management would like to know if the money was well spent and if improvements in testing are needed for future products.</a:t>
            </a:r>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242" name="Group 61"/>
          <p:cNvGrpSpPr>
            <a:grpSpLocks/>
          </p:cNvGrpSpPr>
          <p:nvPr/>
        </p:nvGrpSpPr>
        <p:grpSpPr bwMode="auto">
          <a:xfrm>
            <a:off x="1920875" y="1009650"/>
            <a:ext cx="319088" cy="355600"/>
            <a:chOff x="410" y="1186"/>
            <a:chExt cx="745" cy="919"/>
          </a:xfrm>
        </p:grpSpPr>
        <p:sp>
          <p:nvSpPr>
            <p:cNvPr id="10389" name="Freeform 62"/>
            <p:cNvSpPr>
              <a:spLocks/>
            </p:cNvSpPr>
            <p:nvPr/>
          </p:nvSpPr>
          <p:spPr bwMode="auto">
            <a:xfrm>
              <a:off x="410" y="1186"/>
              <a:ext cx="745" cy="919"/>
            </a:xfrm>
            <a:custGeom>
              <a:avLst/>
              <a:gdLst>
                <a:gd name="T0" fmla="*/ 373 w 1489"/>
                <a:gd name="T1" fmla="*/ 168 h 1836"/>
                <a:gd name="T2" fmla="*/ 292 w 1489"/>
                <a:gd name="T3" fmla="*/ 117 h 1836"/>
                <a:gd name="T4" fmla="*/ 309 w 1489"/>
                <a:gd name="T5" fmla="*/ 97 h 1836"/>
                <a:gd name="T6" fmla="*/ 326 w 1489"/>
                <a:gd name="T7" fmla="*/ 85 h 1836"/>
                <a:gd name="T8" fmla="*/ 341 w 1489"/>
                <a:gd name="T9" fmla="*/ 79 h 1836"/>
                <a:gd name="T10" fmla="*/ 352 w 1489"/>
                <a:gd name="T11" fmla="*/ 78 h 1836"/>
                <a:gd name="T12" fmla="*/ 357 w 1489"/>
                <a:gd name="T13" fmla="*/ 78 h 1836"/>
                <a:gd name="T14" fmla="*/ 287 w 1489"/>
                <a:gd name="T15" fmla="*/ 29 h 1836"/>
                <a:gd name="T16" fmla="*/ 89 w 1489"/>
                <a:gd name="T17" fmla="*/ 29 h 1836"/>
                <a:gd name="T18" fmla="*/ 16 w 1489"/>
                <a:gd name="T19" fmla="*/ 78 h 1836"/>
                <a:gd name="T20" fmla="*/ 21 w 1489"/>
                <a:gd name="T21" fmla="*/ 78 h 1836"/>
                <a:gd name="T22" fmla="*/ 32 w 1489"/>
                <a:gd name="T23" fmla="*/ 79 h 1836"/>
                <a:gd name="T24" fmla="*/ 48 w 1489"/>
                <a:gd name="T25" fmla="*/ 85 h 1836"/>
                <a:gd name="T26" fmla="*/ 65 w 1489"/>
                <a:gd name="T27" fmla="*/ 98 h 1836"/>
                <a:gd name="T28" fmla="*/ 82 w 1489"/>
                <a:gd name="T29" fmla="*/ 119 h 1836"/>
                <a:gd name="T30" fmla="*/ 88 w 1489"/>
                <a:gd name="T31" fmla="*/ 130 h 1836"/>
                <a:gd name="T32" fmla="*/ 89 w 1489"/>
                <a:gd name="T33" fmla="*/ 168 h 1836"/>
                <a:gd name="T34" fmla="*/ 16 w 1489"/>
                <a:gd name="T35" fmla="*/ 217 h 1836"/>
                <a:gd name="T36" fmla="*/ 21 w 1489"/>
                <a:gd name="T37" fmla="*/ 217 h 1836"/>
                <a:gd name="T38" fmla="*/ 32 w 1489"/>
                <a:gd name="T39" fmla="*/ 218 h 1836"/>
                <a:gd name="T40" fmla="*/ 48 w 1489"/>
                <a:gd name="T41" fmla="*/ 224 h 1836"/>
                <a:gd name="T42" fmla="*/ 65 w 1489"/>
                <a:gd name="T43" fmla="*/ 237 h 1836"/>
                <a:gd name="T44" fmla="*/ 82 w 1489"/>
                <a:gd name="T45" fmla="*/ 259 h 1836"/>
                <a:gd name="T46" fmla="*/ 88 w 1489"/>
                <a:gd name="T47" fmla="*/ 269 h 1836"/>
                <a:gd name="T48" fmla="*/ 89 w 1489"/>
                <a:gd name="T49" fmla="*/ 303 h 1836"/>
                <a:gd name="T50" fmla="*/ 16 w 1489"/>
                <a:gd name="T51" fmla="*/ 352 h 1836"/>
                <a:gd name="T52" fmla="*/ 21 w 1489"/>
                <a:gd name="T53" fmla="*/ 352 h 1836"/>
                <a:gd name="T54" fmla="*/ 32 w 1489"/>
                <a:gd name="T55" fmla="*/ 353 h 1836"/>
                <a:gd name="T56" fmla="*/ 48 w 1489"/>
                <a:gd name="T57" fmla="*/ 359 h 1836"/>
                <a:gd name="T58" fmla="*/ 65 w 1489"/>
                <a:gd name="T59" fmla="*/ 372 h 1836"/>
                <a:gd name="T60" fmla="*/ 82 w 1489"/>
                <a:gd name="T61" fmla="*/ 394 h 1836"/>
                <a:gd name="T62" fmla="*/ 88 w 1489"/>
                <a:gd name="T63" fmla="*/ 404 h 1836"/>
                <a:gd name="T64" fmla="*/ 89 w 1489"/>
                <a:gd name="T65" fmla="*/ 460 h 1836"/>
                <a:gd name="T66" fmla="*/ 292 w 1489"/>
                <a:gd name="T67" fmla="*/ 391 h 1836"/>
                <a:gd name="T68" fmla="*/ 309 w 1489"/>
                <a:gd name="T69" fmla="*/ 371 h 1836"/>
                <a:gd name="T70" fmla="*/ 326 w 1489"/>
                <a:gd name="T71" fmla="*/ 359 h 1836"/>
                <a:gd name="T72" fmla="*/ 341 w 1489"/>
                <a:gd name="T73" fmla="*/ 353 h 1836"/>
                <a:gd name="T74" fmla="*/ 352 w 1489"/>
                <a:gd name="T75" fmla="*/ 352 h 1836"/>
                <a:gd name="T76" fmla="*/ 357 w 1489"/>
                <a:gd name="T77" fmla="*/ 352 h 1836"/>
                <a:gd name="T78" fmla="*/ 287 w 1489"/>
                <a:gd name="T79" fmla="*/ 303 h 1836"/>
                <a:gd name="T80" fmla="*/ 298 w 1489"/>
                <a:gd name="T81" fmla="*/ 248 h 1836"/>
                <a:gd name="T82" fmla="*/ 315 w 1489"/>
                <a:gd name="T83" fmla="*/ 231 h 1836"/>
                <a:gd name="T84" fmla="*/ 331 w 1489"/>
                <a:gd name="T85" fmla="*/ 221 h 1836"/>
                <a:gd name="T86" fmla="*/ 345 w 1489"/>
                <a:gd name="T87" fmla="*/ 217 h 1836"/>
                <a:gd name="T88" fmla="*/ 354 w 1489"/>
                <a:gd name="T89" fmla="*/ 217 h 18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89"/>
                <a:gd name="T136" fmla="*/ 0 h 1836"/>
                <a:gd name="T137" fmla="*/ 1489 w 1489"/>
                <a:gd name="T138" fmla="*/ 1836 h 18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89" h="1836">
                  <a:moveTo>
                    <a:pt x="1425" y="865"/>
                  </a:moveTo>
                  <a:lnTo>
                    <a:pt x="1489" y="872"/>
                  </a:lnTo>
                  <a:lnTo>
                    <a:pt x="1489" y="670"/>
                  </a:lnTo>
                  <a:lnTo>
                    <a:pt x="1146" y="670"/>
                  </a:lnTo>
                  <a:lnTo>
                    <a:pt x="1146" y="503"/>
                  </a:lnTo>
                  <a:lnTo>
                    <a:pt x="1166" y="466"/>
                  </a:lnTo>
                  <a:lnTo>
                    <a:pt x="1189" y="434"/>
                  </a:lnTo>
                  <a:lnTo>
                    <a:pt x="1212" y="408"/>
                  </a:lnTo>
                  <a:lnTo>
                    <a:pt x="1235" y="385"/>
                  </a:lnTo>
                  <a:lnTo>
                    <a:pt x="1258" y="365"/>
                  </a:lnTo>
                  <a:lnTo>
                    <a:pt x="1280" y="350"/>
                  </a:lnTo>
                  <a:lnTo>
                    <a:pt x="1303" y="337"/>
                  </a:lnTo>
                  <a:lnTo>
                    <a:pt x="1324" y="327"/>
                  </a:lnTo>
                  <a:lnTo>
                    <a:pt x="1345" y="320"/>
                  </a:lnTo>
                  <a:lnTo>
                    <a:pt x="1363" y="315"/>
                  </a:lnTo>
                  <a:lnTo>
                    <a:pt x="1379" y="312"/>
                  </a:lnTo>
                  <a:lnTo>
                    <a:pt x="1394" y="310"/>
                  </a:lnTo>
                  <a:lnTo>
                    <a:pt x="1407" y="310"/>
                  </a:lnTo>
                  <a:lnTo>
                    <a:pt x="1416" y="309"/>
                  </a:lnTo>
                  <a:lnTo>
                    <a:pt x="1422" y="310"/>
                  </a:lnTo>
                  <a:lnTo>
                    <a:pt x="1425" y="310"/>
                  </a:lnTo>
                  <a:lnTo>
                    <a:pt x="1489" y="317"/>
                  </a:lnTo>
                  <a:lnTo>
                    <a:pt x="1489" y="114"/>
                  </a:lnTo>
                  <a:lnTo>
                    <a:pt x="1146" y="114"/>
                  </a:lnTo>
                  <a:lnTo>
                    <a:pt x="1146" y="0"/>
                  </a:lnTo>
                  <a:lnTo>
                    <a:pt x="354" y="0"/>
                  </a:lnTo>
                  <a:lnTo>
                    <a:pt x="354" y="114"/>
                  </a:lnTo>
                  <a:lnTo>
                    <a:pt x="0" y="114"/>
                  </a:lnTo>
                  <a:lnTo>
                    <a:pt x="0" y="317"/>
                  </a:lnTo>
                  <a:lnTo>
                    <a:pt x="63" y="310"/>
                  </a:lnTo>
                  <a:lnTo>
                    <a:pt x="66" y="310"/>
                  </a:lnTo>
                  <a:lnTo>
                    <a:pt x="72" y="309"/>
                  </a:lnTo>
                  <a:lnTo>
                    <a:pt x="83" y="310"/>
                  </a:lnTo>
                  <a:lnTo>
                    <a:pt x="95" y="310"/>
                  </a:lnTo>
                  <a:lnTo>
                    <a:pt x="110" y="312"/>
                  </a:lnTo>
                  <a:lnTo>
                    <a:pt x="128" y="315"/>
                  </a:lnTo>
                  <a:lnTo>
                    <a:pt x="146" y="321"/>
                  </a:lnTo>
                  <a:lnTo>
                    <a:pt x="167" y="329"/>
                  </a:lnTo>
                  <a:lnTo>
                    <a:pt x="189" y="340"/>
                  </a:lnTo>
                  <a:lnTo>
                    <a:pt x="212" y="352"/>
                  </a:lnTo>
                  <a:lnTo>
                    <a:pt x="235" y="368"/>
                  </a:lnTo>
                  <a:lnTo>
                    <a:pt x="259" y="389"/>
                  </a:lnTo>
                  <a:lnTo>
                    <a:pt x="282" y="413"/>
                  </a:lnTo>
                  <a:lnTo>
                    <a:pt x="305" y="442"/>
                  </a:lnTo>
                  <a:lnTo>
                    <a:pt x="327" y="476"/>
                  </a:lnTo>
                  <a:lnTo>
                    <a:pt x="349" y="515"/>
                  </a:lnTo>
                  <a:lnTo>
                    <a:pt x="350" y="517"/>
                  </a:lnTo>
                  <a:lnTo>
                    <a:pt x="351" y="518"/>
                  </a:lnTo>
                  <a:lnTo>
                    <a:pt x="353" y="521"/>
                  </a:lnTo>
                  <a:lnTo>
                    <a:pt x="354" y="523"/>
                  </a:lnTo>
                  <a:lnTo>
                    <a:pt x="354" y="670"/>
                  </a:lnTo>
                  <a:lnTo>
                    <a:pt x="0" y="670"/>
                  </a:lnTo>
                  <a:lnTo>
                    <a:pt x="0" y="873"/>
                  </a:lnTo>
                  <a:lnTo>
                    <a:pt x="63" y="865"/>
                  </a:lnTo>
                  <a:lnTo>
                    <a:pt x="66" y="865"/>
                  </a:lnTo>
                  <a:lnTo>
                    <a:pt x="72" y="865"/>
                  </a:lnTo>
                  <a:lnTo>
                    <a:pt x="83" y="865"/>
                  </a:lnTo>
                  <a:lnTo>
                    <a:pt x="95" y="866"/>
                  </a:lnTo>
                  <a:lnTo>
                    <a:pt x="110" y="868"/>
                  </a:lnTo>
                  <a:lnTo>
                    <a:pt x="128" y="872"/>
                  </a:lnTo>
                  <a:lnTo>
                    <a:pt x="146" y="878"/>
                  </a:lnTo>
                  <a:lnTo>
                    <a:pt x="167" y="885"/>
                  </a:lnTo>
                  <a:lnTo>
                    <a:pt x="189" y="895"/>
                  </a:lnTo>
                  <a:lnTo>
                    <a:pt x="212" y="909"/>
                  </a:lnTo>
                  <a:lnTo>
                    <a:pt x="235" y="925"/>
                  </a:lnTo>
                  <a:lnTo>
                    <a:pt x="259" y="946"/>
                  </a:lnTo>
                  <a:lnTo>
                    <a:pt x="282" y="970"/>
                  </a:lnTo>
                  <a:lnTo>
                    <a:pt x="305" y="999"/>
                  </a:lnTo>
                  <a:lnTo>
                    <a:pt x="327" y="1032"/>
                  </a:lnTo>
                  <a:lnTo>
                    <a:pt x="349" y="1071"/>
                  </a:lnTo>
                  <a:lnTo>
                    <a:pt x="350" y="1072"/>
                  </a:lnTo>
                  <a:lnTo>
                    <a:pt x="351" y="1075"/>
                  </a:lnTo>
                  <a:lnTo>
                    <a:pt x="353" y="1076"/>
                  </a:lnTo>
                  <a:lnTo>
                    <a:pt x="354" y="1078"/>
                  </a:lnTo>
                  <a:lnTo>
                    <a:pt x="354" y="1209"/>
                  </a:lnTo>
                  <a:lnTo>
                    <a:pt x="0" y="1209"/>
                  </a:lnTo>
                  <a:lnTo>
                    <a:pt x="0" y="1412"/>
                  </a:lnTo>
                  <a:lnTo>
                    <a:pt x="63" y="1405"/>
                  </a:lnTo>
                  <a:lnTo>
                    <a:pt x="66" y="1405"/>
                  </a:lnTo>
                  <a:lnTo>
                    <a:pt x="72" y="1404"/>
                  </a:lnTo>
                  <a:lnTo>
                    <a:pt x="83" y="1405"/>
                  </a:lnTo>
                  <a:lnTo>
                    <a:pt x="95" y="1405"/>
                  </a:lnTo>
                  <a:lnTo>
                    <a:pt x="110" y="1408"/>
                  </a:lnTo>
                  <a:lnTo>
                    <a:pt x="128" y="1411"/>
                  </a:lnTo>
                  <a:lnTo>
                    <a:pt x="146" y="1417"/>
                  </a:lnTo>
                  <a:lnTo>
                    <a:pt x="167" y="1425"/>
                  </a:lnTo>
                  <a:lnTo>
                    <a:pt x="189" y="1435"/>
                  </a:lnTo>
                  <a:lnTo>
                    <a:pt x="212" y="1448"/>
                  </a:lnTo>
                  <a:lnTo>
                    <a:pt x="235" y="1465"/>
                  </a:lnTo>
                  <a:lnTo>
                    <a:pt x="259" y="1485"/>
                  </a:lnTo>
                  <a:lnTo>
                    <a:pt x="282" y="1510"/>
                  </a:lnTo>
                  <a:lnTo>
                    <a:pt x="305" y="1539"/>
                  </a:lnTo>
                  <a:lnTo>
                    <a:pt x="327" y="1572"/>
                  </a:lnTo>
                  <a:lnTo>
                    <a:pt x="349" y="1612"/>
                  </a:lnTo>
                  <a:lnTo>
                    <a:pt x="350" y="1613"/>
                  </a:lnTo>
                  <a:lnTo>
                    <a:pt x="351" y="1615"/>
                  </a:lnTo>
                  <a:lnTo>
                    <a:pt x="353" y="1616"/>
                  </a:lnTo>
                  <a:lnTo>
                    <a:pt x="354" y="1618"/>
                  </a:lnTo>
                  <a:lnTo>
                    <a:pt x="354" y="1836"/>
                  </a:lnTo>
                  <a:lnTo>
                    <a:pt x="1146" y="1836"/>
                  </a:lnTo>
                  <a:lnTo>
                    <a:pt x="1146" y="1600"/>
                  </a:lnTo>
                  <a:lnTo>
                    <a:pt x="1166" y="1563"/>
                  </a:lnTo>
                  <a:lnTo>
                    <a:pt x="1189" y="1531"/>
                  </a:lnTo>
                  <a:lnTo>
                    <a:pt x="1212" y="1504"/>
                  </a:lnTo>
                  <a:lnTo>
                    <a:pt x="1235" y="1481"/>
                  </a:lnTo>
                  <a:lnTo>
                    <a:pt x="1258" y="1462"/>
                  </a:lnTo>
                  <a:lnTo>
                    <a:pt x="1280" y="1446"/>
                  </a:lnTo>
                  <a:lnTo>
                    <a:pt x="1303" y="1433"/>
                  </a:lnTo>
                  <a:lnTo>
                    <a:pt x="1324" y="1424"/>
                  </a:lnTo>
                  <a:lnTo>
                    <a:pt x="1345" y="1417"/>
                  </a:lnTo>
                  <a:lnTo>
                    <a:pt x="1363" y="1411"/>
                  </a:lnTo>
                  <a:lnTo>
                    <a:pt x="1379" y="1408"/>
                  </a:lnTo>
                  <a:lnTo>
                    <a:pt x="1394" y="1405"/>
                  </a:lnTo>
                  <a:lnTo>
                    <a:pt x="1407" y="1405"/>
                  </a:lnTo>
                  <a:lnTo>
                    <a:pt x="1416" y="1405"/>
                  </a:lnTo>
                  <a:lnTo>
                    <a:pt x="1422" y="1405"/>
                  </a:lnTo>
                  <a:lnTo>
                    <a:pt x="1425" y="1405"/>
                  </a:lnTo>
                  <a:lnTo>
                    <a:pt x="1489" y="1412"/>
                  </a:lnTo>
                  <a:lnTo>
                    <a:pt x="1489" y="1209"/>
                  </a:lnTo>
                  <a:lnTo>
                    <a:pt x="1146" y="1209"/>
                  </a:lnTo>
                  <a:lnTo>
                    <a:pt x="1146" y="1060"/>
                  </a:lnTo>
                  <a:lnTo>
                    <a:pt x="1166" y="1023"/>
                  </a:lnTo>
                  <a:lnTo>
                    <a:pt x="1189" y="991"/>
                  </a:lnTo>
                  <a:lnTo>
                    <a:pt x="1212" y="964"/>
                  </a:lnTo>
                  <a:lnTo>
                    <a:pt x="1235" y="941"/>
                  </a:lnTo>
                  <a:lnTo>
                    <a:pt x="1258" y="921"/>
                  </a:lnTo>
                  <a:lnTo>
                    <a:pt x="1280" y="906"/>
                  </a:lnTo>
                  <a:lnTo>
                    <a:pt x="1303" y="894"/>
                  </a:lnTo>
                  <a:lnTo>
                    <a:pt x="1324" y="883"/>
                  </a:lnTo>
                  <a:lnTo>
                    <a:pt x="1345" y="877"/>
                  </a:lnTo>
                  <a:lnTo>
                    <a:pt x="1363" y="871"/>
                  </a:lnTo>
                  <a:lnTo>
                    <a:pt x="1379" y="868"/>
                  </a:lnTo>
                  <a:lnTo>
                    <a:pt x="1394" y="866"/>
                  </a:lnTo>
                  <a:lnTo>
                    <a:pt x="1407" y="865"/>
                  </a:lnTo>
                  <a:lnTo>
                    <a:pt x="1416" y="865"/>
                  </a:lnTo>
                  <a:lnTo>
                    <a:pt x="1422" y="865"/>
                  </a:lnTo>
                  <a:lnTo>
                    <a:pt x="1425" y="865"/>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0390" name="Freeform 63"/>
            <p:cNvSpPr>
              <a:spLocks/>
            </p:cNvSpPr>
            <p:nvPr/>
          </p:nvSpPr>
          <p:spPr bwMode="auto">
            <a:xfrm>
              <a:off x="426" y="1203"/>
              <a:ext cx="712" cy="885"/>
            </a:xfrm>
            <a:custGeom>
              <a:avLst/>
              <a:gdLst>
                <a:gd name="T0" fmla="*/ 356 w 1423"/>
                <a:gd name="T1" fmla="*/ 167 h 1772"/>
                <a:gd name="T2" fmla="*/ 276 w 1423"/>
                <a:gd name="T3" fmla="*/ 105 h 1772"/>
                <a:gd name="T4" fmla="*/ 295 w 1423"/>
                <a:gd name="T5" fmla="*/ 82 h 1772"/>
                <a:gd name="T6" fmla="*/ 315 w 1423"/>
                <a:gd name="T7" fmla="*/ 69 h 1772"/>
                <a:gd name="T8" fmla="*/ 332 w 1423"/>
                <a:gd name="T9" fmla="*/ 62 h 1772"/>
                <a:gd name="T10" fmla="*/ 344 w 1423"/>
                <a:gd name="T11" fmla="*/ 61 h 1772"/>
                <a:gd name="T12" fmla="*/ 350 w 1423"/>
                <a:gd name="T13" fmla="*/ 61 h 1772"/>
                <a:gd name="T14" fmla="*/ 271 w 1423"/>
                <a:gd name="T15" fmla="*/ 28 h 1772"/>
                <a:gd name="T16" fmla="*/ 89 w 1423"/>
                <a:gd name="T17" fmla="*/ 28 h 1772"/>
                <a:gd name="T18" fmla="*/ 7 w 1423"/>
                <a:gd name="T19" fmla="*/ 61 h 1772"/>
                <a:gd name="T20" fmla="*/ 13 w 1423"/>
                <a:gd name="T21" fmla="*/ 61 h 1772"/>
                <a:gd name="T22" fmla="*/ 25 w 1423"/>
                <a:gd name="T23" fmla="*/ 62 h 1772"/>
                <a:gd name="T24" fmla="*/ 42 w 1423"/>
                <a:gd name="T25" fmla="*/ 69 h 1772"/>
                <a:gd name="T26" fmla="*/ 62 w 1423"/>
                <a:gd name="T27" fmla="*/ 83 h 1772"/>
                <a:gd name="T28" fmla="*/ 81 w 1423"/>
                <a:gd name="T29" fmla="*/ 106 h 1772"/>
                <a:gd name="T30" fmla="*/ 88 w 1423"/>
                <a:gd name="T31" fmla="*/ 118 h 1772"/>
                <a:gd name="T32" fmla="*/ 89 w 1423"/>
                <a:gd name="T33" fmla="*/ 167 h 1772"/>
                <a:gd name="T34" fmla="*/ 7 w 1423"/>
                <a:gd name="T35" fmla="*/ 200 h 1772"/>
                <a:gd name="T36" fmla="*/ 13 w 1423"/>
                <a:gd name="T37" fmla="*/ 200 h 1772"/>
                <a:gd name="T38" fmla="*/ 25 w 1423"/>
                <a:gd name="T39" fmla="*/ 202 h 1772"/>
                <a:gd name="T40" fmla="*/ 42 w 1423"/>
                <a:gd name="T41" fmla="*/ 208 h 1772"/>
                <a:gd name="T42" fmla="*/ 62 w 1423"/>
                <a:gd name="T43" fmla="*/ 221 h 1772"/>
                <a:gd name="T44" fmla="*/ 81 w 1423"/>
                <a:gd name="T45" fmla="*/ 245 h 1772"/>
                <a:gd name="T46" fmla="*/ 88 w 1423"/>
                <a:gd name="T47" fmla="*/ 257 h 1772"/>
                <a:gd name="T48" fmla="*/ 89 w 1423"/>
                <a:gd name="T49" fmla="*/ 302 h 1772"/>
                <a:gd name="T50" fmla="*/ 7 w 1423"/>
                <a:gd name="T51" fmla="*/ 335 h 1772"/>
                <a:gd name="T52" fmla="*/ 13 w 1423"/>
                <a:gd name="T53" fmla="*/ 335 h 1772"/>
                <a:gd name="T54" fmla="*/ 25 w 1423"/>
                <a:gd name="T55" fmla="*/ 336 h 1772"/>
                <a:gd name="T56" fmla="*/ 42 w 1423"/>
                <a:gd name="T57" fmla="*/ 343 h 1772"/>
                <a:gd name="T58" fmla="*/ 62 w 1423"/>
                <a:gd name="T59" fmla="*/ 356 h 1772"/>
                <a:gd name="T60" fmla="*/ 81 w 1423"/>
                <a:gd name="T61" fmla="*/ 380 h 1772"/>
                <a:gd name="T62" fmla="*/ 88 w 1423"/>
                <a:gd name="T63" fmla="*/ 392 h 1772"/>
                <a:gd name="T64" fmla="*/ 89 w 1423"/>
                <a:gd name="T65" fmla="*/ 442 h 1772"/>
                <a:gd name="T66" fmla="*/ 276 w 1423"/>
                <a:gd name="T67" fmla="*/ 379 h 1772"/>
                <a:gd name="T68" fmla="*/ 295 w 1423"/>
                <a:gd name="T69" fmla="*/ 356 h 1772"/>
                <a:gd name="T70" fmla="*/ 315 w 1423"/>
                <a:gd name="T71" fmla="*/ 342 h 1772"/>
                <a:gd name="T72" fmla="*/ 332 w 1423"/>
                <a:gd name="T73" fmla="*/ 336 h 1772"/>
                <a:gd name="T74" fmla="*/ 344 w 1423"/>
                <a:gd name="T75" fmla="*/ 335 h 1772"/>
                <a:gd name="T76" fmla="*/ 350 w 1423"/>
                <a:gd name="T77" fmla="*/ 335 h 1772"/>
                <a:gd name="T78" fmla="*/ 271 w 1423"/>
                <a:gd name="T79" fmla="*/ 302 h 1772"/>
                <a:gd name="T80" fmla="*/ 283 w 1423"/>
                <a:gd name="T81" fmla="*/ 235 h 1772"/>
                <a:gd name="T82" fmla="*/ 302 w 1423"/>
                <a:gd name="T83" fmla="*/ 216 h 1772"/>
                <a:gd name="T84" fmla="*/ 321 w 1423"/>
                <a:gd name="T85" fmla="*/ 205 h 1772"/>
                <a:gd name="T86" fmla="*/ 336 w 1423"/>
                <a:gd name="T87" fmla="*/ 201 h 1772"/>
                <a:gd name="T88" fmla="*/ 347 w 1423"/>
                <a:gd name="T89" fmla="*/ 200 h 177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23"/>
                <a:gd name="T136" fmla="*/ 0 h 1772"/>
                <a:gd name="T137" fmla="*/ 1423 w 1423"/>
                <a:gd name="T138" fmla="*/ 1772 h 177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23" h="1772">
                  <a:moveTo>
                    <a:pt x="1397" y="801"/>
                  </a:moveTo>
                  <a:lnTo>
                    <a:pt x="1423" y="804"/>
                  </a:lnTo>
                  <a:lnTo>
                    <a:pt x="1423" y="671"/>
                  </a:lnTo>
                  <a:lnTo>
                    <a:pt x="1081" y="671"/>
                  </a:lnTo>
                  <a:lnTo>
                    <a:pt x="1081" y="463"/>
                  </a:lnTo>
                  <a:lnTo>
                    <a:pt x="1104" y="422"/>
                  </a:lnTo>
                  <a:lnTo>
                    <a:pt x="1130" y="386"/>
                  </a:lnTo>
                  <a:lnTo>
                    <a:pt x="1155" y="355"/>
                  </a:lnTo>
                  <a:lnTo>
                    <a:pt x="1180" y="330"/>
                  </a:lnTo>
                  <a:lnTo>
                    <a:pt x="1207" y="308"/>
                  </a:lnTo>
                  <a:lnTo>
                    <a:pt x="1232" y="290"/>
                  </a:lnTo>
                  <a:lnTo>
                    <a:pt x="1258" y="277"/>
                  </a:lnTo>
                  <a:lnTo>
                    <a:pt x="1282" y="265"/>
                  </a:lnTo>
                  <a:lnTo>
                    <a:pt x="1305" y="257"/>
                  </a:lnTo>
                  <a:lnTo>
                    <a:pt x="1326" y="251"/>
                  </a:lnTo>
                  <a:lnTo>
                    <a:pt x="1344" y="248"/>
                  </a:lnTo>
                  <a:lnTo>
                    <a:pt x="1361" y="245"/>
                  </a:lnTo>
                  <a:lnTo>
                    <a:pt x="1375" y="244"/>
                  </a:lnTo>
                  <a:lnTo>
                    <a:pt x="1387" y="244"/>
                  </a:lnTo>
                  <a:lnTo>
                    <a:pt x="1393" y="244"/>
                  </a:lnTo>
                  <a:lnTo>
                    <a:pt x="1397" y="244"/>
                  </a:lnTo>
                  <a:lnTo>
                    <a:pt x="1423" y="248"/>
                  </a:lnTo>
                  <a:lnTo>
                    <a:pt x="1423" y="114"/>
                  </a:lnTo>
                  <a:lnTo>
                    <a:pt x="1081" y="114"/>
                  </a:lnTo>
                  <a:lnTo>
                    <a:pt x="1081" y="0"/>
                  </a:lnTo>
                  <a:lnTo>
                    <a:pt x="355" y="0"/>
                  </a:lnTo>
                  <a:lnTo>
                    <a:pt x="355" y="114"/>
                  </a:lnTo>
                  <a:lnTo>
                    <a:pt x="0" y="114"/>
                  </a:lnTo>
                  <a:lnTo>
                    <a:pt x="0" y="248"/>
                  </a:lnTo>
                  <a:lnTo>
                    <a:pt x="28" y="244"/>
                  </a:lnTo>
                  <a:lnTo>
                    <a:pt x="31" y="244"/>
                  </a:lnTo>
                  <a:lnTo>
                    <a:pt x="39" y="244"/>
                  </a:lnTo>
                  <a:lnTo>
                    <a:pt x="49" y="244"/>
                  </a:lnTo>
                  <a:lnTo>
                    <a:pt x="63" y="245"/>
                  </a:lnTo>
                  <a:lnTo>
                    <a:pt x="81" y="248"/>
                  </a:lnTo>
                  <a:lnTo>
                    <a:pt x="100" y="251"/>
                  </a:lnTo>
                  <a:lnTo>
                    <a:pt x="121" y="257"/>
                  </a:lnTo>
                  <a:lnTo>
                    <a:pt x="144" y="266"/>
                  </a:lnTo>
                  <a:lnTo>
                    <a:pt x="168" y="277"/>
                  </a:lnTo>
                  <a:lnTo>
                    <a:pt x="193" y="291"/>
                  </a:lnTo>
                  <a:lnTo>
                    <a:pt x="220" y="309"/>
                  </a:lnTo>
                  <a:lnTo>
                    <a:pt x="246" y="332"/>
                  </a:lnTo>
                  <a:lnTo>
                    <a:pt x="272" y="357"/>
                  </a:lnTo>
                  <a:lnTo>
                    <a:pt x="297" y="389"/>
                  </a:lnTo>
                  <a:lnTo>
                    <a:pt x="322" y="425"/>
                  </a:lnTo>
                  <a:lnTo>
                    <a:pt x="345" y="468"/>
                  </a:lnTo>
                  <a:lnTo>
                    <a:pt x="348" y="471"/>
                  </a:lnTo>
                  <a:lnTo>
                    <a:pt x="350" y="474"/>
                  </a:lnTo>
                  <a:lnTo>
                    <a:pt x="352" y="476"/>
                  </a:lnTo>
                  <a:lnTo>
                    <a:pt x="355" y="478"/>
                  </a:lnTo>
                  <a:lnTo>
                    <a:pt x="355" y="671"/>
                  </a:lnTo>
                  <a:lnTo>
                    <a:pt x="0" y="671"/>
                  </a:lnTo>
                  <a:lnTo>
                    <a:pt x="0" y="804"/>
                  </a:lnTo>
                  <a:lnTo>
                    <a:pt x="28" y="801"/>
                  </a:lnTo>
                  <a:lnTo>
                    <a:pt x="31" y="801"/>
                  </a:lnTo>
                  <a:lnTo>
                    <a:pt x="39" y="801"/>
                  </a:lnTo>
                  <a:lnTo>
                    <a:pt x="49" y="801"/>
                  </a:lnTo>
                  <a:lnTo>
                    <a:pt x="63" y="802"/>
                  </a:lnTo>
                  <a:lnTo>
                    <a:pt x="81" y="804"/>
                  </a:lnTo>
                  <a:lnTo>
                    <a:pt x="100" y="808"/>
                  </a:lnTo>
                  <a:lnTo>
                    <a:pt x="121" y="813"/>
                  </a:lnTo>
                  <a:lnTo>
                    <a:pt x="144" y="821"/>
                  </a:lnTo>
                  <a:lnTo>
                    <a:pt x="168" y="833"/>
                  </a:lnTo>
                  <a:lnTo>
                    <a:pt x="193" y="847"/>
                  </a:lnTo>
                  <a:lnTo>
                    <a:pt x="220" y="865"/>
                  </a:lnTo>
                  <a:lnTo>
                    <a:pt x="246" y="887"/>
                  </a:lnTo>
                  <a:lnTo>
                    <a:pt x="272" y="914"/>
                  </a:lnTo>
                  <a:lnTo>
                    <a:pt x="297" y="945"/>
                  </a:lnTo>
                  <a:lnTo>
                    <a:pt x="322" y="982"/>
                  </a:lnTo>
                  <a:lnTo>
                    <a:pt x="345" y="1024"/>
                  </a:lnTo>
                  <a:lnTo>
                    <a:pt x="348" y="1028"/>
                  </a:lnTo>
                  <a:lnTo>
                    <a:pt x="350" y="1030"/>
                  </a:lnTo>
                  <a:lnTo>
                    <a:pt x="352" y="1031"/>
                  </a:lnTo>
                  <a:lnTo>
                    <a:pt x="355" y="1033"/>
                  </a:lnTo>
                  <a:lnTo>
                    <a:pt x="355" y="1211"/>
                  </a:lnTo>
                  <a:lnTo>
                    <a:pt x="0" y="1211"/>
                  </a:lnTo>
                  <a:lnTo>
                    <a:pt x="0" y="1345"/>
                  </a:lnTo>
                  <a:lnTo>
                    <a:pt x="28" y="1341"/>
                  </a:lnTo>
                  <a:lnTo>
                    <a:pt x="31" y="1341"/>
                  </a:lnTo>
                  <a:lnTo>
                    <a:pt x="39" y="1340"/>
                  </a:lnTo>
                  <a:lnTo>
                    <a:pt x="49" y="1341"/>
                  </a:lnTo>
                  <a:lnTo>
                    <a:pt x="63" y="1341"/>
                  </a:lnTo>
                  <a:lnTo>
                    <a:pt x="81" y="1343"/>
                  </a:lnTo>
                  <a:lnTo>
                    <a:pt x="100" y="1348"/>
                  </a:lnTo>
                  <a:lnTo>
                    <a:pt x="121" y="1354"/>
                  </a:lnTo>
                  <a:lnTo>
                    <a:pt x="144" y="1362"/>
                  </a:lnTo>
                  <a:lnTo>
                    <a:pt x="168" y="1373"/>
                  </a:lnTo>
                  <a:lnTo>
                    <a:pt x="193" y="1387"/>
                  </a:lnTo>
                  <a:lnTo>
                    <a:pt x="220" y="1406"/>
                  </a:lnTo>
                  <a:lnTo>
                    <a:pt x="246" y="1427"/>
                  </a:lnTo>
                  <a:lnTo>
                    <a:pt x="272" y="1454"/>
                  </a:lnTo>
                  <a:lnTo>
                    <a:pt x="297" y="1485"/>
                  </a:lnTo>
                  <a:lnTo>
                    <a:pt x="322" y="1522"/>
                  </a:lnTo>
                  <a:lnTo>
                    <a:pt x="345" y="1565"/>
                  </a:lnTo>
                  <a:lnTo>
                    <a:pt x="348" y="1567"/>
                  </a:lnTo>
                  <a:lnTo>
                    <a:pt x="350" y="1569"/>
                  </a:lnTo>
                  <a:lnTo>
                    <a:pt x="352" y="1571"/>
                  </a:lnTo>
                  <a:lnTo>
                    <a:pt x="355" y="1574"/>
                  </a:lnTo>
                  <a:lnTo>
                    <a:pt x="355" y="1772"/>
                  </a:lnTo>
                  <a:lnTo>
                    <a:pt x="1081" y="1772"/>
                  </a:lnTo>
                  <a:lnTo>
                    <a:pt x="1081" y="1560"/>
                  </a:lnTo>
                  <a:lnTo>
                    <a:pt x="1104" y="1518"/>
                  </a:lnTo>
                  <a:lnTo>
                    <a:pt x="1130" y="1483"/>
                  </a:lnTo>
                  <a:lnTo>
                    <a:pt x="1155" y="1452"/>
                  </a:lnTo>
                  <a:lnTo>
                    <a:pt x="1180" y="1425"/>
                  </a:lnTo>
                  <a:lnTo>
                    <a:pt x="1207" y="1403"/>
                  </a:lnTo>
                  <a:lnTo>
                    <a:pt x="1232" y="1386"/>
                  </a:lnTo>
                  <a:lnTo>
                    <a:pt x="1258" y="1372"/>
                  </a:lnTo>
                  <a:lnTo>
                    <a:pt x="1282" y="1361"/>
                  </a:lnTo>
                  <a:lnTo>
                    <a:pt x="1305" y="1353"/>
                  </a:lnTo>
                  <a:lnTo>
                    <a:pt x="1326" y="1347"/>
                  </a:lnTo>
                  <a:lnTo>
                    <a:pt x="1344" y="1343"/>
                  </a:lnTo>
                  <a:lnTo>
                    <a:pt x="1361" y="1341"/>
                  </a:lnTo>
                  <a:lnTo>
                    <a:pt x="1375" y="1341"/>
                  </a:lnTo>
                  <a:lnTo>
                    <a:pt x="1387" y="1340"/>
                  </a:lnTo>
                  <a:lnTo>
                    <a:pt x="1393" y="1341"/>
                  </a:lnTo>
                  <a:lnTo>
                    <a:pt x="1397" y="1341"/>
                  </a:lnTo>
                  <a:lnTo>
                    <a:pt x="1423" y="1343"/>
                  </a:lnTo>
                  <a:lnTo>
                    <a:pt x="1423" y="1211"/>
                  </a:lnTo>
                  <a:lnTo>
                    <a:pt x="1081" y="1211"/>
                  </a:lnTo>
                  <a:lnTo>
                    <a:pt x="1081" y="1020"/>
                  </a:lnTo>
                  <a:lnTo>
                    <a:pt x="1104" y="978"/>
                  </a:lnTo>
                  <a:lnTo>
                    <a:pt x="1130" y="942"/>
                  </a:lnTo>
                  <a:lnTo>
                    <a:pt x="1155" y="911"/>
                  </a:lnTo>
                  <a:lnTo>
                    <a:pt x="1180" y="886"/>
                  </a:lnTo>
                  <a:lnTo>
                    <a:pt x="1207" y="864"/>
                  </a:lnTo>
                  <a:lnTo>
                    <a:pt x="1232" y="847"/>
                  </a:lnTo>
                  <a:lnTo>
                    <a:pt x="1258" y="833"/>
                  </a:lnTo>
                  <a:lnTo>
                    <a:pt x="1282" y="821"/>
                  </a:lnTo>
                  <a:lnTo>
                    <a:pt x="1305" y="813"/>
                  </a:lnTo>
                  <a:lnTo>
                    <a:pt x="1326" y="808"/>
                  </a:lnTo>
                  <a:lnTo>
                    <a:pt x="1344" y="804"/>
                  </a:lnTo>
                  <a:lnTo>
                    <a:pt x="1361" y="802"/>
                  </a:lnTo>
                  <a:lnTo>
                    <a:pt x="1375" y="801"/>
                  </a:lnTo>
                  <a:lnTo>
                    <a:pt x="1387" y="801"/>
                  </a:lnTo>
                  <a:lnTo>
                    <a:pt x="1393" y="801"/>
                  </a:lnTo>
                  <a:lnTo>
                    <a:pt x="1397" y="80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0391" name="Freeform 64"/>
            <p:cNvSpPr>
              <a:spLocks/>
            </p:cNvSpPr>
            <p:nvPr/>
          </p:nvSpPr>
          <p:spPr bwMode="auto">
            <a:xfrm>
              <a:off x="967" y="1563"/>
              <a:ext cx="147" cy="102"/>
            </a:xfrm>
            <a:custGeom>
              <a:avLst/>
              <a:gdLst>
                <a:gd name="T0" fmla="*/ 74 w 294"/>
                <a:gd name="T1" fmla="*/ 0 h 205"/>
                <a:gd name="T2" fmla="*/ 74 w 294"/>
                <a:gd name="T3" fmla="*/ 7 h 205"/>
                <a:gd name="T4" fmla="*/ 71 w 294"/>
                <a:gd name="T5" fmla="*/ 8 h 205"/>
                <a:gd name="T6" fmla="*/ 68 w 294"/>
                <a:gd name="T7" fmla="*/ 8 h 205"/>
                <a:gd name="T8" fmla="*/ 63 w 294"/>
                <a:gd name="T9" fmla="*/ 9 h 205"/>
                <a:gd name="T10" fmla="*/ 59 w 294"/>
                <a:gd name="T11" fmla="*/ 9 h 205"/>
                <a:gd name="T12" fmla="*/ 55 w 294"/>
                <a:gd name="T13" fmla="*/ 10 h 205"/>
                <a:gd name="T14" fmla="*/ 51 w 294"/>
                <a:gd name="T15" fmla="*/ 11 h 205"/>
                <a:gd name="T16" fmla="*/ 46 w 294"/>
                <a:gd name="T17" fmla="*/ 13 h 205"/>
                <a:gd name="T18" fmla="*/ 41 w 294"/>
                <a:gd name="T19" fmla="*/ 15 h 205"/>
                <a:gd name="T20" fmla="*/ 37 w 294"/>
                <a:gd name="T21" fmla="*/ 18 h 205"/>
                <a:gd name="T22" fmla="*/ 31 w 294"/>
                <a:gd name="T23" fmla="*/ 21 h 205"/>
                <a:gd name="T24" fmla="*/ 26 w 294"/>
                <a:gd name="T25" fmla="*/ 24 h 205"/>
                <a:gd name="T26" fmla="*/ 20 w 294"/>
                <a:gd name="T27" fmla="*/ 28 h 205"/>
                <a:gd name="T28" fmla="*/ 15 w 294"/>
                <a:gd name="T29" fmla="*/ 33 h 205"/>
                <a:gd name="T30" fmla="*/ 10 w 294"/>
                <a:gd name="T31" fmla="*/ 38 h 205"/>
                <a:gd name="T32" fmla="*/ 5 w 294"/>
                <a:gd name="T33" fmla="*/ 44 h 205"/>
                <a:gd name="T34" fmla="*/ 0 w 294"/>
                <a:gd name="T35" fmla="*/ 51 h 205"/>
                <a:gd name="T36" fmla="*/ 0 w 294"/>
                <a:gd name="T37" fmla="*/ 0 h 205"/>
                <a:gd name="T38" fmla="*/ 74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1"/>
                  </a:lnTo>
                  <a:lnTo>
                    <a:pt x="283" y="32"/>
                  </a:lnTo>
                  <a:lnTo>
                    <a:pt x="270" y="33"/>
                  </a:lnTo>
                  <a:lnTo>
                    <a:pt x="255" y="36"/>
                  </a:lnTo>
                  <a:lnTo>
                    <a:pt x="239" y="38"/>
                  </a:lnTo>
                  <a:lnTo>
                    <a:pt x="223" y="43"/>
                  </a:lnTo>
                  <a:lnTo>
                    <a:pt x="204" y="47"/>
                  </a:lnTo>
                  <a:lnTo>
                    <a:pt x="186" y="54"/>
                  </a:lnTo>
                  <a:lnTo>
                    <a:pt x="166" y="62"/>
                  </a:lnTo>
                  <a:lnTo>
                    <a:pt x="145" y="73"/>
                  </a:lnTo>
                  <a:lnTo>
                    <a:pt x="125" y="85"/>
                  </a:lnTo>
                  <a:lnTo>
                    <a:pt x="104" y="99"/>
                  </a:lnTo>
                  <a:lnTo>
                    <a:pt x="83" y="115"/>
                  </a:lnTo>
                  <a:lnTo>
                    <a:pt x="61" y="134"/>
                  </a:lnTo>
                  <a:lnTo>
                    <a:pt x="41" y="154"/>
                  </a:lnTo>
                  <a:lnTo>
                    <a:pt x="20" y="179"/>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0392" name="Freeform 65"/>
            <p:cNvSpPr>
              <a:spLocks/>
            </p:cNvSpPr>
            <p:nvPr/>
          </p:nvSpPr>
          <p:spPr bwMode="auto">
            <a:xfrm>
              <a:off x="967" y="1284"/>
              <a:ext cx="147" cy="103"/>
            </a:xfrm>
            <a:custGeom>
              <a:avLst/>
              <a:gdLst>
                <a:gd name="T0" fmla="*/ 74 w 294"/>
                <a:gd name="T1" fmla="*/ 0 h 205"/>
                <a:gd name="T2" fmla="*/ 74 w 294"/>
                <a:gd name="T3" fmla="*/ 8 h 205"/>
                <a:gd name="T4" fmla="*/ 71 w 294"/>
                <a:gd name="T5" fmla="*/ 8 h 205"/>
                <a:gd name="T6" fmla="*/ 68 w 294"/>
                <a:gd name="T7" fmla="*/ 9 h 205"/>
                <a:gd name="T8" fmla="*/ 63 w 294"/>
                <a:gd name="T9" fmla="*/ 9 h 205"/>
                <a:gd name="T10" fmla="*/ 59 w 294"/>
                <a:gd name="T11" fmla="*/ 10 h 205"/>
                <a:gd name="T12" fmla="*/ 55 w 294"/>
                <a:gd name="T13" fmla="*/ 11 h 205"/>
                <a:gd name="T14" fmla="*/ 51 w 294"/>
                <a:gd name="T15" fmla="*/ 12 h 205"/>
                <a:gd name="T16" fmla="*/ 46 w 294"/>
                <a:gd name="T17" fmla="*/ 14 h 205"/>
                <a:gd name="T18" fmla="*/ 41 w 294"/>
                <a:gd name="T19" fmla="*/ 16 h 205"/>
                <a:gd name="T20" fmla="*/ 37 w 294"/>
                <a:gd name="T21" fmla="*/ 18 h 205"/>
                <a:gd name="T22" fmla="*/ 31 w 294"/>
                <a:gd name="T23" fmla="*/ 22 h 205"/>
                <a:gd name="T24" fmla="*/ 26 w 294"/>
                <a:gd name="T25" fmla="*/ 25 h 205"/>
                <a:gd name="T26" fmla="*/ 20 w 294"/>
                <a:gd name="T27" fmla="*/ 29 h 205"/>
                <a:gd name="T28" fmla="*/ 15 w 294"/>
                <a:gd name="T29" fmla="*/ 34 h 205"/>
                <a:gd name="T30" fmla="*/ 10 w 294"/>
                <a:gd name="T31" fmla="*/ 39 h 205"/>
                <a:gd name="T32" fmla="*/ 5 w 294"/>
                <a:gd name="T33" fmla="*/ 45 h 205"/>
                <a:gd name="T34" fmla="*/ 0 w 294"/>
                <a:gd name="T35" fmla="*/ 52 h 205"/>
                <a:gd name="T36" fmla="*/ 0 w 294"/>
                <a:gd name="T37" fmla="*/ 0 h 205"/>
                <a:gd name="T38" fmla="*/ 74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2"/>
                  </a:lnTo>
                  <a:lnTo>
                    <a:pt x="283" y="32"/>
                  </a:lnTo>
                  <a:lnTo>
                    <a:pt x="270" y="33"/>
                  </a:lnTo>
                  <a:lnTo>
                    <a:pt x="255" y="35"/>
                  </a:lnTo>
                  <a:lnTo>
                    <a:pt x="239" y="39"/>
                  </a:lnTo>
                  <a:lnTo>
                    <a:pt x="223" y="42"/>
                  </a:lnTo>
                  <a:lnTo>
                    <a:pt x="204" y="48"/>
                  </a:lnTo>
                  <a:lnTo>
                    <a:pt x="186" y="54"/>
                  </a:lnTo>
                  <a:lnTo>
                    <a:pt x="166" y="63"/>
                  </a:lnTo>
                  <a:lnTo>
                    <a:pt x="145" y="72"/>
                  </a:lnTo>
                  <a:lnTo>
                    <a:pt x="125" y="85"/>
                  </a:lnTo>
                  <a:lnTo>
                    <a:pt x="104" y="99"/>
                  </a:lnTo>
                  <a:lnTo>
                    <a:pt x="83" y="115"/>
                  </a:lnTo>
                  <a:lnTo>
                    <a:pt x="61" y="133"/>
                  </a:lnTo>
                  <a:lnTo>
                    <a:pt x="41" y="154"/>
                  </a:lnTo>
                  <a:lnTo>
                    <a:pt x="20" y="178"/>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0393" name="Freeform 66"/>
            <p:cNvSpPr>
              <a:spLocks/>
            </p:cNvSpPr>
            <p:nvPr/>
          </p:nvSpPr>
          <p:spPr bwMode="auto">
            <a:xfrm>
              <a:off x="451" y="1284"/>
              <a:ext cx="153" cy="111"/>
            </a:xfrm>
            <a:custGeom>
              <a:avLst/>
              <a:gdLst>
                <a:gd name="T0" fmla="*/ 0 w 306"/>
                <a:gd name="T1" fmla="*/ 8 h 221"/>
                <a:gd name="T2" fmla="*/ 0 w 306"/>
                <a:gd name="T3" fmla="*/ 0 h 221"/>
                <a:gd name="T4" fmla="*/ 77 w 306"/>
                <a:gd name="T5" fmla="*/ 0 h 221"/>
                <a:gd name="T6" fmla="*/ 77 w 306"/>
                <a:gd name="T7" fmla="*/ 56 h 221"/>
                <a:gd name="T8" fmla="*/ 72 w 306"/>
                <a:gd name="T9" fmla="*/ 48 h 221"/>
                <a:gd name="T10" fmla="*/ 66 w 306"/>
                <a:gd name="T11" fmla="*/ 42 h 221"/>
                <a:gd name="T12" fmla="*/ 60 w 306"/>
                <a:gd name="T13" fmla="*/ 36 h 221"/>
                <a:gd name="T14" fmla="*/ 55 w 306"/>
                <a:gd name="T15" fmla="*/ 31 h 221"/>
                <a:gd name="T16" fmla="*/ 49 w 306"/>
                <a:gd name="T17" fmla="*/ 26 h 221"/>
                <a:gd name="T18" fmla="*/ 44 w 306"/>
                <a:gd name="T19" fmla="*/ 23 h 221"/>
                <a:gd name="T20" fmla="*/ 39 w 306"/>
                <a:gd name="T21" fmla="*/ 19 h 221"/>
                <a:gd name="T22" fmla="*/ 34 w 306"/>
                <a:gd name="T23" fmla="*/ 17 h 221"/>
                <a:gd name="T24" fmla="*/ 28 w 306"/>
                <a:gd name="T25" fmla="*/ 14 h 221"/>
                <a:gd name="T26" fmla="*/ 23 w 306"/>
                <a:gd name="T27" fmla="*/ 13 h 221"/>
                <a:gd name="T28" fmla="*/ 19 w 306"/>
                <a:gd name="T29" fmla="*/ 11 h 221"/>
                <a:gd name="T30" fmla="*/ 14 w 306"/>
                <a:gd name="T31" fmla="*/ 10 h 221"/>
                <a:gd name="T32" fmla="*/ 10 w 306"/>
                <a:gd name="T33" fmla="*/ 9 h 221"/>
                <a:gd name="T34" fmla="*/ 6 w 306"/>
                <a:gd name="T35" fmla="*/ 9 h 221"/>
                <a:gd name="T36" fmla="*/ 3 w 306"/>
                <a:gd name="T37" fmla="*/ 8 h 221"/>
                <a:gd name="T38" fmla="*/ 0 w 306"/>
                <a:gd name="T39" fmla="*/ 8 h 22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1"/>
                <a:gd name="T62" fmla="*/ 306 w 306"/>
                <a:gd name="T63" fmla="*/ 221 h 22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1">
                  <a:moveTo>
                    <a:pt x="0" y="32"/>
                  </a:moveTo>
                  <a:lnTo>
                    <a:pt x="0" y="0"/>
                  </a:lnTo>
                  <a:lnTo>
                    <a:pt x="306" y="0"/>
                  </a:lnTo>
                  <a:lnTo>
                    <a:pt x="306" y="221"/>
                  </a:lnTo>
                  <a:lnTo>
                    <a:pt x="285" y="192"/>
                  </a:lnTo>
                  <a:lnTo>
                    <a:pt x="264" y="166"/>
                  </a:lnTo>
                  <a:lnTo>
                    <a:pt x="242" y="142"/>
                  </a:lnTo>
                  <a:lnTo>
                    <a:pt x="220" y="122"/>
                  </a:lnTo>
                  <a:lnTo>
                    <a:pt x="199" y="104"/>
                  </a:lnTo>
                  <a:lnTo>
                    <a:pt x="177" y="89"/>
                  </a:lnTo>
                  <a:lnTo>
                    <a:pt x="156" y="76"/>
                  </a:lnTo>
                  <a:lnTo>
                    <a:pt x="134" y="65"/>
                  </a:lnTo>
                  <a:lnTo>
                    <a:pt x="114" y="56"/>
                  </a:lnTo>
                  <a:lnTo>
                    <a:pt x="94" y="49"/>
                  </a:lnTo>
                  <a:lnTo>
                    <a:pt x="75" y="43"/>
                  </a:lnTo>
                  <a:lnTo>
                    <a:pt x="58" y="39"/>
                  </a:lnTo>
                  <a:lnTo>
                    <a:pt x="41" y="35"/>
                  </a:lnTo>
                  <a:lnTo>
                    <a:pt x="26" y="33"/>
                  </a:lnTo>
                  <a:lnTo>
                    <a:pt x="12" y="32"/>
                  </a:lnTo>
                  <a:lnTo>
                    <a:pt x="0" y="32"/>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0394" name="Freeform 67"/>
            <p:cNvSpPr>
              <a:spLocks/>
            </p:cNvSpPr>
            <p:nvPr/>
          </p:nvSpPr>
          <p:spPr bwMode="auto">
            <a:xfrm>
              <a:off x="451" y="1563"/>
              <a:ext cx="153" cy="110"/>
            </a:xfrm>
            <a:custGeom>
              <a:avLst/>
              <a:gdLst>
                <a:gd name="T0" fmla="*/ 0 w 306"/>
                <a:gd name="T1" fmla="*/ 7 h 221"/>
                <a:gd name="T2" fmla="*/ 0 w 306"/>
                <a:gd name="T3" fmla="*/ 0 h 221"/>
                <a:gd name="T4" fmla="*/ 77 w 306"/>
                <a:gd name="T5" fmla="*/ 0 h 221"/>
                <a:gd name="T6" fmla="*/ 77 w 306"/>
                <a:gd name="T7" fmla="*/ 55 h 221"/>
                <a:gd name="T8" fmla="*/ 72 w 306"/>
                <a:gd name="T9" fmla="*/ 48 h 221"/>
                <a:gd name="T10" fmla="*/ 66 w 306"/>
                <a:gd name="T11" fmla="*/ 41 h 221"/>
                <a:gd name="T12" fmla="*/ 60 w 306"/>
                <a:gd name="T13" fmla="*/ 35 h 221"/>
                <a:gd name="T14" fmla="*/ 55 w 306"/>
                <a:gd name="T15" fmla="*/ 30 h 221"/>
                <a:gd name="T16" fmla="*/ 49 w 306"/>
                <a:gd name="T17" fmla="*/ 26 h 221"/>
                <a:gd name="T18" fmla="*/ 44 w 306"/>
                <a:gd name="T19" fmla="*/ 22 h 221"/>
                <a:gd name="T20" fmla="*/ 39 w 306"/>
                <a:gd name="T21" fmla="*/ 19 h 221"/>
                <a:gd name="T22" fmla="*/ 34 w 306"/>
                <a:gd name="T23" fmla="*/ 16 h 221"/>
                <a:gd name="T24" fmla="*/ 28 w 306"/>
                <a:gd name="T25" fmla="*/ 14 h 221"/>
                <a:gd name="T26" fmla="*/ 23 w 306"/>
                <a:gd name="T27" fmla="*/ 12 h 221"/>
                <a:gd name="T28" fmla="*/ 19 w 306"/>
                <a:gd name="T29" fmla="*/ 10 h 221"/>
                <a:gd name="T30" fmla="*/ 14 w 306"/>
                <a:gd name="T31" fmla="*/ 9 h 221"/>
                <a:gd name="T32" fmla="*/ 10 w 306"/>
                <a:gd name="T33" fmla="*/ 9 h 221"/>
                <a:gd name="T34" fmla="*/ 6 w 306"/>
                <a:gd name="T35" fmla="*/ 8 h 221"/>
                <a:gd name="T36" fmla="*/ 3 w 306"/>
                <a:gd name="T37" fmla="*/ 8 h 221"/>
                <a:gd name="T38" fmla="*/ 0 w 306"/>
                <a:gd name="T39" fmla="*/ 7 h 22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1"/>
                <a:gd name="T62" fmla="*/ 306 w 306"/>
                <a:gd name="T63" fmla="*/ 221 h 22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1">
                  <a:moveTo>
                    <a:pt x="0" y="31"/>
                  </a:moveTo>
                  <a:lnTo>
                    <a:pt x="0" y="0"/>
                  </a:lnTo>
                  <a:lnTo>
                    <a:pt x="306" y="0"/>
                  </a:lnTo>
                  <a:lnTo>
                    <a:pt x="306" y="221"/>
                  </a:lnTo>
                  <a:lnTo>
                    <a:pt x="285" y="192"/>
                  </a:lnTo>
                  <a:lnTo>
                    <a:pt x="264" y="166"/>
                  </a:lnTo>
                  <a:lnTo>
                    <a:pt x="242" y="143"/>
                  </a:lnTo>
                  <a:lnTo>
                    <a:pt x="220" y="122"/>
                  </a:lnTo>
                  <a:lnTo>
                    <a:pt x="199" y="105"/>
                  </a:lnTo>
                  <a:lnTo>
                    <a:pt x="177" y="89"/>
                  </a:lnTo>
                  <a:lnTo>
                    <a:pt x="156" y="76"/>
                  </a:lnTo>
                  <a:lnTo>
                    <a:pt x="134" y="66"/>
                  </a:lnTo>
                  <a:lnTo>
                    <a:pt x="114" y="57"/>
                  </a:lnTo>
                  <a:lnTo>
                    <a:pt x="94" y="48"/>
                  </a:lnTo>
                  <a:lnTo>
                    <a:pt x="75" y="43"/>
                  </a:lnTo>
                  <a:lnTo>
                    <a:pt x="58" y="39"/>
                  </a:lnTo>
                  <a:lnTo>
                    <a:pt x="41" y="36"/>
                  </a:lnTo>
                  <a:lnTo>
                    <a:pt x="26" y="33"/>
                  </a:lnTo>
                  <a:lnTo>
                    <a:pt x="12" y="32"/>
                  </a:lnTo>
                  <a:lnTo>
                    <a:pt x="0" y="31"/>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0395" name="Freeform 68"/>
            <p:cNvSpPr>
              <a:spLocks/>
            </p:cNvSpPr>
            <p:nvPr/>
          </p:nvSpPr>
          <p:spPr bwMode="auto">
            <a:xfrm>
              <a:off x="451" y="1832"/>
              <a:ext cx="153" cy="111"/>
            </a:xfrm>
            <a:custGeom>
              <a:avLst/>
              <a:gdLst>
                <a:gd name="T0" fmla="*/ 0 w 306"/>
                <a:gd name="T1" fmla="*/ 8 h 223"/>
                <a:gd name="T2" fmla="*/ 0 w 306"/>
                <a:gd name="T3" fmla="*/ 0 h 223"/>
                <a:gd name="T4" fmla="*/ 77 w 306"/>
                <a:gd name="T5" fmla="*/ 0 h 223"/>
                <a:gd name="T6" fmla="*/ 77 w 306"/>
                <a:gd name="T7" fmla="*/ 55 h 223"/>
                <a:gd name="T8" fmla="*/ 72 w 306"/>
                <a:gd name="T9" fmla="*/ 48 h 223"/>
                <a:gd name="T10" fmla="*/ 66 w 306"/>
                <a:gd name="T11" fmla="*/ 41 h 223"/>
                <a:gd name="T12" fmla="*/ 60 w 306"/>
                <a:gd name="T13" fmla="*/ 36 h 223"/>
                <a:gd name="T14" fmla="*/ 55 w 306"/>
                <a:gd name="T15" fmla="*/ 31 h 223"/>
                <a:gd name="T16" fmla="*/ 49 w 306"/>
                <a:gd name="T17" fmla="*/ 26 h 223"/>
                <a:gd name="T18" fmla="*/ 44 w 306"/>
                <a:gd name="T19" fmla="*/ 22 h 223"/>
                <a:gd name="T20" fmla="*/ 39 w 306"/>
                <a:gd name="T21" fmla="*/ 19 h 223"/>
                <a:gd name="T22" fmla="*/ 34 w 306"/>
                <a:gd name="T23" fmla="*/ 16 h 223"/>
                <a:gd name="T24" fmla="*/ 28 w 306"/>
                <a:gd name="T25" fmla="*/ 14 h 223"/>
                <a:gd name="T26" fmla="*/ 23 w 306"/>
                <a:gd name="T27" fmla="*/ 12 h 223"/>
                <a:gd name="T28" fmla="*/ 19 w 306"/>
                <a:gd name="T29" fmla="*/ 11 h 223"/>
                <a:gd name="T30" fmla="*/ 14 w 306"/>
                <a:gd name="T31" fmla="*/ 10 h 223"/>
                <a:gd name="T32" fmla="*/ 10 w 306"/>
                <a:gd name="T33" fmla="*/ 9 h 223"/>
                <a:gd name="T34" fmla="*/ 6 w 306"/>
                <a:gd name="T35" fmla="*/ 8 h 223"/>
                <a:gd name="T36" fmla="*/ 3 w 306"/>
                <a:gd name="T37" fmla="*/ 8 h 223"/>
                <a:gd name="T38" fmla="*/ 0 w 306"/>
                <a:gd name="T39" fmla="*/ 8 h 22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3"/>
                <a:gd name="T62" fmla="*/ 306 w 306"/>
                <a:gd name="T63" fmla="*/ 223 h 22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3">
                  <a:moveTo>
                    <a:pt x="0" y="33"/>
                  </a:moveTo>
                  <a:lnTo>
                    <a:pt x="0" y="0"/>
                  </a:lnTo>
                  <a:lnTo>
                    <a:pt x="306" y="0"/>
                  </a:lnTo>
                  <a:lnTo>
                    <a:pt x="306" y="223"/>
                  </a:lnTo>
                  <a:lnTo>
                    <a:pt x="285" y="194"/>
                  </a:lnTo>
                  <a:lnTo>
                    <a:pt x="264" y="167"/>
                  </a:lnTo>
                  <a:lnTo>
                    <a:pt x="242" y="144"/>
                  </a:lnTo>
                  <a:lnTo>
                    <a:pt x="220" y="124"/>
                  </a:lnTo>
                  <a:lnTo>
                    <a:pt x="199" y="106"/>
                  </a:lnTo>
                  <a:lnTo>
                    <a:pt x="177" y="90"/>
                  </a:lnTo>
                  <a:lnTo>
                    <a:pt x="156" y="77"/>
                  </a:lnTo>
                  <a:lnTo>
                    <a:pt x="134" y="67"/>
                  </a:lnTo>
                  <a:lnTo>
                    <a:pt x="114" y="58"/>
                  </a:lnTo>
                  <a:lnTo>
                    <a:pt x="94" y="50"/>
                  </a:lnTo>
                  <a:lnTo>
                    <a:pt x="75" y="44"/>
                  </a:lnTo>
                  <a:lnTo>
                    <a:pt x="58" y="41"/>
                  </a:lnTo>
                  <a:lnTo>
                    <a:pt x="41" y="37"/>
                  </a:lnTo>
                  <a:lnTo>
                    <a:pt x="26" y="35"/>
                  </a:lnTo>
                  <a:lnTo>
                    <a:pt x="12" y="34"/>
                  </a:lnTo>
                  <a:lnTo>
                    <a:pt x="0" y="33"/>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0396" name="Freeform 69"/>
            <p:cNvSpPr>
              <a:spLocks/>
            </p:cNvSpPr>
            <p:nvPr/>
          </p:nvSpPr>
          <p:spPr bwMode="auto">
            <a:xfrm>
              <a:off x="967" y="1832"/>
              <a:ext cx="147" cy="103"/>
            </a:xfrm>
            <a:custGeom>
              <a:avLst/>
              <a:gdLst>
                <a:gd name="T0" fmla="*/ 74 w 294"/>
                <a:gd name="T1" fmla="*/ 0 h 205"/>
                <a:gd name="T2" fmla="*/ 74 w 294"/>
                <a:gd name="T3" fmla="*/ 9 h 205"/>
                <a:gd name="T4" fmla="*/ 71 w 294"/>
                <a:gd name="T5" fmla="*/ 9 h 205"/>
                <a:gd name="T6" fmla="*/ 68 w 294"/>
                <a:gd name="T7" fmla="*/ 9 h 205"/>
                <a:gd name="T8" fmla="*/ 63 w 294"/>
                <a:gd name="T9" fmla="*/ 9 h 205"/>
                <a:gd name="T10" fmla="*/ 59 w 294"/>
                <a:gd name="T11" fmla="*/ 10 h 205"/>
                <a:gd name="T12" fmla="*/ 55 w 294"/>
                <a:gd name="T13" fmla="*/ 11 h 205"/>
                <a:gd name="T14" fmla="*/ 51 w 294"/>
                <a:gd name="T15" fmla="*/ 13 h 205"/>
                <a:gd name="T16" fmla="*/ 46 w 294"/>
                <a:gd name="T17" fmla="*/ 14 h 205"/>
                <a:gd name="T18" fmla="*/ 41 w 294"/>
                <a:gd name="T19" fmla="*/ 16 h 205"/>
                <a:gd name="T20" fmla="*/ 37 w 294"/>
                <a:gd name="T21" fmla="*/ 19 h 205"/>
                <a:gd name="T22" fmla="*/ 31 w 294"/>
                <a:gd name="T23" fmla="*/ 22 h 205"/>
                <a:gd name="T24" fmla="*/ 26 w 294"/>
                <a:gd name="T25" fmla="*/ 25 h 205"/>
                <a:gd name="T26" fmla="*/ 20 w 294"/>
                <a:gd name="T27" fmla="*/ 29 h 205"/>
                <a:gd name="T28" fmla="*/ 15 w 294"/>
                <a:gd name="T29" fmla="*/ 34 h 205"/>
                <a:gd name="T30" fmla="*/ 10 w 294"/>
                <a:gd name="T31" fmla="*/ 39 h 205"/>
                <a:gd name="T32" fmla="*/ 5 w 294"/>
                <a:gd name="T33" fmla="*/ 45 h 205"/>
                <a:gd name="T34" fmla="*/ 0 w 294"/>
                <a:gd name="T35" fmla="*/ 52 h 205"/>
                <a:gd name="T36" fmla="*/ 0 w 294"/>
                <a:gd name="T37" fmla="*/ 0 h 205"/>
                <a:gd name="T38" fmla="*/ 74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3"/>
                  </a:lnTo>
                  <a:lnTo>
                    <a:pt x="283" y="34"/>
                  </a:lnTo>
                  <a:lnTo>
                    <a:pt x="270" y="35"/>
                  </a:lnTo>
                  <a:lnTo>
                    <a:pt x="255" y="36"/>
                  </a:lnTo>
                  <a:lnTo>
                    <a:pt x="239" y="39"/>
                  </a:lnTo>
                  <a:lnTo>
                    <a:pt x="223" y="43"/>
                  </a:lnTo>
                  <a:lnTo>
                    <a:pt x="204" y="49"/>
                  </a:lnTo>
                  <a:lnTo>
                    <a:pt x="186" y="56"/>
                  </a:lnTo>
                  <a:lnTo>
                    <a:pt x="166" y="64"/>
                  </a:lnTo>
                  <a:lnTo>
                    <a:pt x="145" y="74"/>
                  </a:lnTo>
                  <a:lnTo>
                    <a:pt x="125" y="86"/>
                  </a:lnTo>
                  <a:lnTo>
                    <a:pt x="104" y="99"/>
                  </a:lnTo>
                  <a:lnTo>
                    <a:pt x="83" y="115"/>
                  </a:lnTo>
                  <a:lnTo>
                    <a:pt x="61" y="134"/>
                  </a:lnTo>
                  <a:lnTo>
                    <a:pt x="41" y="155"/>
                  </a:lnTo>
                  <a:lnTo>
                    <a:pt x="20" y="179"/>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0397" name="Rectangle 70"/>
            <p:cNvSpPr>
              <a:spLocks noChangeArrowheads="1"/>
            </p:cNvSpPr>
            <p:nvPr/>
          </p:nvSpPr>
          <p:spPr bwMode="auto">
            <a:xfrm>
              <a:off x="628" y="1227"/>
              <a:ext cx="314" cy="837"/>
            </a:xfrm>
            <a:prstGeom prst="rect">
              <a:avLst/>
            </a:prstGeom>
            <a:solidFill>
              <a:srgbClr val="E09E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0398" name="Freeform 71"/>
            <p:cNvSpPr>
              <a:spLocks/>
            </p:cNvSpPr>
            <p:nvPr/>
          </p:nvSpPr>
          <p:spPr bwMode="auto">
            <a:xfrm>
              <a:off x="661" y="1243"/>
              <a:ext cx="249" cy="250"/>
            </a:xfrm>
            <a:custGeom>
              <a:avLst/>
              <a:gdLst>
                <a:gd name="T0" fmla="*/ 69 w 498"/>
                <a:gd name="T1" fmla="*/ 125 h 500"/>
                <a:gd name="T2" fmla="*/ 81 w 498"/>
                <a:gd name="T3" fmla="*/ 123 h 500"/>
                <a:gd name="T4" fmla="*/ 92 w 498"/>
                <a:gd name="T5" fmla="*/ 118 h 500"/>
                <a:gd name="T6" fmla="*/ 102 w 498"/>
                <a:gd name="T7" fmla="*/ 111 h 500"/>
                <a:gd name="T8" fmla="*/ 111 w 498"/>
                <a:gd name="T9" fmla="*/ 102 h 500"/>
                <a:gd name="T10" fmla="*/ 117 w 498"/>
                <a:gd name="T11" fmla="*/ 92 h 500"/>
                <a:gd name="T12" fmla="*/ 122 w 498"/>
                <a:gd name="T13" fmla="*/ 81 h 500"/>
                <a:gd name="T14" fmla="*/ 125 w 498"/>
                <a:gd name="T15" fmla="*/ 69 h 500"/>
                <a:gd name="T16" fmla="*/ 125 w 498"/>
                <a:gd name="T17" fmla="*/ 56 h 500"/>
                <a:gd name="T18" fmla="*/ 122 w 498"/>
                <a:gd name="T19" fmla="*/ 45 h 500"/>
                <a:gd name="T20" fmla="*/ 117 w 498"/>
                <a:gd name="T21" fmla="*/ 33 h 500"/>
                <a:gd name="T22" fmla="*/ 111 w 498"/>
                <a:gd name="T23" fmla="*/ 23 h 500"/>
                <a:gd name="T24" fmla="*/ 102 w 498"/>
                <a:gd name="T25" fmla="*/ 14 h 500"/>
                <a:gd name="T26" fmla="*/ 92 w 498"/>
                <a:gd name="T27" fmla="*/ 8 h 500"/>
                <a:gd name="T28" fmla="*/ 81 w 498"/>
                <a:gd name="T29" fmla="*/ 3 h 500"/>
                <a:gd name="T30" fmla="*/ 69 w 498"/>
                <a:gd name="T31" fmla="*/ 1 h 500"/>
                <a:gd name="T32" fmla="*/ 56 w 498"/>
                <a:gd name="T33" fmla="*/ 1 h 500"/>
                <a:gd name="T34" fmla="*/ 44 w 498"/>
                <a:gd name="T35" fmla="*/ 3 h 500"/>
                <a:gd name="T36" fmla="*/ 33 w 498"/>
                <a:gd name="T37" fmla="*/ 8 h 500"/>
                <a:gd name="T38" fmla="*/ 23 w 498"/>
                <a:gd name="T39" fmla="*/ 15 h 500"/>
                <a:gd name="T40" fmla="*/ 14 w 498"/>
                <a:gd name="T41" fmla="*/ 23 h 500"/>
                <a:gd name="T42" fmla="*/ 8 w 498"/>
                <a:gd name="T43" fmla="*/ 33 h 500"/>
                <a:gd name="T44" fmla="*/ 3 w 498"/>
                <a:gd name="T45" fmla="*/ 44 h 500"/>
                <a:gd name="T46" fmla="*/ 1 w 498"/>
                <a:gd name="T47" fmla="*/ 56 h 500"/>
                <a:gd name="T48" fmla="*/ 1 w 498"/>
                <a:gd name="T49" fmla="*/ 69 h 500"/>
                <a:gd name="T50" fmla="*/ 3 w 498"/>
                <a:gd name="T51" fmla="*/ 81 h 500"/>
                <a:gd name="T52" fmla="*/ 7 w 498"/>
                <a:gd name="T53" fmla="*/ 92 h 500"/>
                <a:gd name="T54" fmla="*/ 14 w 498"/>
                <a:gd name="T55" fmla="*/ 102 h 500"/>
                <a:gd name="T56" fmla="*/ 23 w 498"/>
                <a:gd name="T57" fmla="*/ 111 h 500"/>
                <a:gd name="T58" fmla="*/ 33 w 498"/>
                <a:gd name="T59" fmla="*/ 118 h 500"/>
                <a:gd name="T60" fmla="*/ 44 w 498"/>
                <a:gd name="T61" fmla="*/ 123 h 500"/>
                <a:gd name="T62" fmla="*/ 56 w 498"/>
                <a:gd name="T63" fmla="*/ 125 h 5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500"/>
                <a:gd name="T98" fmla="*/ 498 w 498"/>
                <a:gd name="T99" fmla="*/ 500 h 5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500">
                  <a:moveTo>
                    <a:pt x="248" y="500"/>
                  </a:moveTo>
                  <a:lnTo>
                    <a:pt x="274" y="499"/>
                  </a:lnTo>
                  <a:lnTo>
                    <a:pt x="298" y="495"/>
                  </a:lnTo>
                  <a:lnTo>
                    <a:pt x="321" y="489"/>
                  </a:lnTo>
                  <a:lnTo>
                    <a:pt x="344" y="480"/>
                  </a:lnTo>
                  <a:lnTo>
                    <a:pt x="366" y="470"/>
                  </a:lnTo>
                  <a:lnTo>
                    <a:pt x="387" y="457"/>
                  </a:lnTo>
                  <a:lnTo>
                    <a:pt x="406" y="443"/>
                  </a:lnTo>
                  <a:lnTo>
                    <a:pt x="425" y="426"/>
                  </a:lnTo>
                  <a:lnTo>
                    <a:pt x="442" y="408"/>
                  </a:lnTo>
                  <a:lnTo>
                    <a:pt x="456" y="388"/>
                  </a:lnTo>
                  <a:lnTo>
                    <a:pt x="468" y="367"/>
                  </a:lnTo>
                  <a:lnTo>
                    <a:pt x="479" y="345"/>
                  </a:lnTo>
                  <a:lnTo>
                    <a:pt x="488" y="322"/>
                  </a:lnTo>
                  <a:lnTo>
                    <a:pt x="494" y="299"/>
                  </a:lnTo>
                  <a:lnTo>
                    <a:pt x="497" y="275"/>
                  </a:lnTo>
                  <a:lnTo>
                    <a:pt x="498" y="250"/>
                  </a:lnTo>
                  <a:lnTo>
                    <a:pt x="497" y="224"/>
                  </a:lnTo>
                  <a:lnTo>
                    <a:pt x="494" y="200"/>
                  </a:lnTo>
                  <a:lnTo>
                    <a:pt x="488" y="177"/>
                  </a:lnTo>
                  <a:lnTo>
                    <a:pt x="479" y="154"/>
                  </a:lnTo>
                  <a:lnTo>
                    <a:pt x="468" y="132"/>
                  </a:lnTo>
                  <a:lnTo>
                    <a:pt x="456" y="111"/>
                  </a:lnTo>
                  <a:lnTo>
                    <a:pt x="442" y="92"/>
                  </a:lnTo>
                  <a:lnTo>
                    <a:pt x="425" y="73"/>
                  </a:lnTo>
                  <a:lnTo>
                    <a:pt x="406" y="56"/>
                  </a:lnTo>
                  <a:lnTo>
                    <a:pt x="387" y="42"/>
                  </a:lnTo>
                  <a:lnTo>
                    <a:pt x="366" y="30"/>
                  </a:lnTo>
                  <a:lnTo>
                    <a:pt x="344" y="19"/>
                  </a:lnTo>
                  <a:lnTo>
                    <a:pt x="321" y="10"/>
                  </a:lnTo>
                  <a:lnTo>
                    <a:pt x="298" y="4"/>
                  </a:lnTo>
                  <a:lnTo>
                    <a:pt x="274" y="1"/>
                  </a:lnTo>
                  <a:lnTo>
                    <a:pt x="248" y="0"/>
                  </a:lnTo>
                  <a:lnTo>
                    <a:pt x="223" y="1"/>
                  </a:lnTo>
                  <a:lnTo>
                    <a:pt x="199" y="4"/>
                  </a:lnTo>
                  <a:lnTo>
                    <a:pt x="175" y="11"/>
                  </a:lnTo>
                  <a:lnTo>
                    <a:pt x="152" y="19"/>
                  </a:lnTo>
                  <a:lnTo>
                    <a:pt x="130" y="30"/>
                  </a:lnTo>
                  <a:lnTo>
                    <a:pt x="109" y="42"/>
                  </a:lnTo>
                  <a:lnTo>
                    <a:pt x="91" y="57"/>
                  </a:lnTo>
                  <a:lnTo>
                    <a:pt x="72" y="72"/>
                  </a:lnTo>
                  <a:lnTo>
                    <a:pt x="56" y="91"/>
                  </a:lnTo>
                  <a:lnTo>
                    <a:pt x="42" y="110"/>
                  </a:lnTo>
                  <a:lnTo>
                    <a:pt x="30" y="130"/>
                  </a:lnTo>
                  <a:lnTo>
                    <a:pt x="19" y="152"/>
                  </a:lnTo>
                  <a:lnTo>
                    <a:pt x="11" y="175"/>
                  </a:lnTo>
                  <a:lnTo>
                    <a:pt x="4" y="199"/>
                  </a:lnTo>
                  <a:lnTo>
                    <a:pt x="1" y="224"/>
                  </a:lnTo>
                  <a:lnTo>
                    <a:pt x="0" y="250"/>
                  </a:lnTo>
                  <a:lnTo>
                    <a:pt x="1" y="275"/>
                  </a:lnTo>
                  <a:lnTo>
                    <a:pt x="4" y="299"/>
                  </a:lnTo>
                  <a:lnTo>
                    <a:pt x="10" y="322"/>
                  </a:lnTo>
                  <a:lnTo>
                    <a:pt x="18" y="345"/>
                  </a:lnTo>
                  <a:lnTo>
                    <a:pt x="28" y="367"/>
                  </a:lnTo>
                  <a:lnTo>
                    <a:pt x="41" y="388"/>
                  </a:lnTo>
                  <a:lnTo>
                    <a:pt x="56" y="408"/>
                  </a:lnTo>
                  <a:lnTo>
                    <a:pt x="72" y="426"/>
                  </a:lnTo>
                  <a:lnTo>
                    <a:pt x="91" y="443"/>
                  </a:lnTo>
                  <a:lnTo>
                    <a:pt x="110" y="457"/>
                  </a:lnTo>
                  <a:lnTo>
                    <a:pt x="131" y="470"/>
                  </a:lnTo>
                  <a:lnTo>
                    <a:pt x="153" y="480"/>
                  </a:lnTo>
                  <a:lnTo>
                    <a:pt x="176" y="489"/>
                  </a:lnTo>
                  <a:lnTo>
                    <a:pt x="199" y="495"/>
                  </a:lnTo>
                  <a:lnTo>
                    <a:pt x="223" y="499"/>
                  </a:lnTo>
                  <a:lnTo>
                    <a:pt x="248" y="50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0399" name="Freeform 72"/>
            <p:cNvSpPr>
              <a:spLocks/>
            </p:cNvSpPr>
            <p:nvPr/>
          </p:nvSpPr>
          <p:spPr bwMode="auto">
            <a:xfrm>
              <a:off x="685" y="1268"/>
              <a:ext cx="200" cy="200"/>
            </a:xfrm>
            <a:custGeom>
              <a:avLst/>
              <a:gdLst>
                <a:gd name="T0" fmla="*/ 0 w 401"/>
                <a:gd name="T1" fmla="*/ 45 h 401"/>
                <a:gd name="T2" fmla="*/ 2 w 401"/>
                <a:gd name="T3" fmla="*/ 35 h 401"/>
                <a:gd name="T4" fmla="*/ 5 w 401"/>
                <a:gd name="T5" fmla="*/ 26 h 401"/>
                <a:gd name="T6" fmla="*/ 11 w 401"/>
                <a:gd name="T7" fmla="*/ 18 h 401"/>
                <a:gd name="T8" fmla="*/ 18 w 401"/>
                <a:gd name="T9" fmla="*/ 11 h 401"/>
                <a:gd name="T10" fmla="*/ 26 w 401"/>
                <a:gd name="T11" fmla="*/ 5 h 401"/>
                <a:gd name="T12" fmla="*/ 35 w 401"/>
                <a:gd name="T13" fmla="*/ 2 h 401"/>
                <a:gd name="T14" fmla="*/ 45 w 401"/>
                <a:gd name="T15" fmla="*/ 0 h 401"/>
                <a:gd name="T16" fmla="*/ 55 w 401"/>
                <a:gd name="T17" fmla="*/ 0 h 401"/>
                <a:gd name="T18" fmla="*/ 64 w 401"/>
                <a:gd name="T19" fmla="*/ 2 h 401"/>
                <a:gd name="T20" fmla="*/ 73 w 401"/>
                <a:gd name="T21" fmla="*/ 5 h 401"/>
                <a:gd name="T22" fmla="*/ 81 w 401"/>
                <a:gd name="T23" fmla="*/ 11 h 401"/>
                <a:gd name="T24" fmla="*/ 89 w 401"/>
                <a:gd name="T25" fmla="*/ 18 h 401"/>
                <a:gd name="T26" fmla="*/ 94 w 401"/>
                <a:gd name="T27" fmla="*/ 26 h 401"/>
                <a:gd name="T28" fmla="*/ 98 w 401"/>
                <a:gd name="T29" fmla="*/ 35 h 401"/>
                <a:gd name="T30" fmla="*/ 100 w 401"/>
                <a:gd name="T31" fmla="*/ 45 h 401"/>
                <a:gd name="T32" fmla="*/ 100 w 401"/>
                <a:gd name="T33" fmla="*/ 55 h 401"/>
                <a:gd name="T34" fmla="*/ 98 w 401"/>
                <a:gd name="T35" fmla="*/ 65 h 401"/>
                <a:gd name="T36" fmla="*/ 94 w 401"/>
                <a:gd name="T37" fmla="*/ 74 h 401"/>
                <a:gd name="T38" fmla="*/ 88 w 401"/>
                <a:gd name="T39" fmla="*/ 82 h 401"/>
                <a:gd name="T40" fmla="*/ 82 w 401"/>
                <a:gd name="T41" fmla="*/ 88 h 401"/>
                <a:gd name="T42" fmla="*/ 74 w 401"/>
                <a:gd name="T43" fmla="*/ 94 h 401"/>
                <a:gd name="T44" fmla="*/ 65 w 401"/>
                <a:gd name="T45" fmla="*/ 98 h 401"/>
                <a:gd name="T46" fmla="*/ 55 w 401"/>
                <a:gd name="T47" fmla="*/ 100 h 401"/>
                <a:gd name="T48" fmla="*/ 45 w 401"/>
                <a:gd name="T49" fmla="*/ 100 h 401"/>
                <a:gd name="T50" fmla="*/ 35 w 401"/>
                <a:gd name="T51" fmla="*/ 98 h 401"/>
                <a:gd name="T52" fmla="*/ 26 w 401"/>
                <a:gd name="T53" fmla="*/ 94 h 401"/>
                <a:gd name="T54" fmla="*/ 18 w 401"/>
                <a:gd name="T55" fmla="*/ 89 h 401"/>
                <a:gd name="T56" fmla="*/ 11 w 401"/>
                <a:gd name="T57" fmla="*/ 81 h 401"/>
                <a:gd name="T58" fmla="*/ 5 w 401"/>
                <a:gd name="T59" fmla="*/ 73 h 401"/>
                <a:gd name="T60" fmla="*/ 2 w 401"/>
                <a:gd name="T61" fmla="*/ 64 h 401"/>
                <a:gd name="T62" fmla="*/ 0 w 401"/>
                <a:gd name="T63" fmla="*/ 55 h 40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1"/>
                <a:gd name="T98" fmla="*/ 401 w 401"/>
                <a:gd name="T99" fmla="*/ 401 h 40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1">
                  <a:moveTo>
                    <a:pt x="0" y="201"/>
                  </a:moveTo>
                  <a:lnTo>
                    <a:pt x="1" y="181"/>
                  </a:lnTo>
                  <a:lnTo>
                    <a:pt x="3" y="161"/>
                  </a:lnTo>
                  <a:lnTo>
                    <a:pt x="8" y="142"/>
                  </a:lnTo>
                  <a:lnTo>
                    <a:pt x="15" y="123"/>
                  </a:lnTo>
                  <a:lnTo>
                    <a:pt x="23" y="106"/>
                  </a:lnTo>
                  <a:lnTo>
                    <a:pt x="33" y="90"/>
                  </a:lnTo>
                  <a:lnTo>
                    <a:pt x="45" y="74"/>
                  </a:lnTo>
                  <a:lnTo>
                    <a:pt x="59" y="59"/>
                  </a:lnTo>
                  <a:lnTo>
                    <a:pt x="74" y="45"/>
                  </a:lnTo>
                  <a:lnTo>
                    <a:pt x="90" y="34"/>
                  </a:lnTo>
                  <a:lnTo>
                    <a:pt x="106" y="23"/>
                  </a:lnTo>
                  <a:lnTo>
                    <a:pt x="124" y="15"/>
                  </a:lnTo>
                  <a:lnTo>
                    <a:pt x="143" y="8"/>
                  </a:lnTo>
                  <a:lnTo>
                    <a:pt x="161" y="4"/>
                  </a:lnTo>
                  <a:lnTo>
                    <a:pt x="181" y="1"/>
                  </a:lnTo>
                  <a:lnTo>
                    <a:pt x="200" y="0"/>
                  </a:lnTo>
                  <a:lnTo>
                    <a:pt x="220" y="1"/>
                  </a:lnTo>
                  <a:lnTo>
                    <a:pt x="241" y="4"/>
                  </a:lnTo>
                  <a:lnTo>
                    <a:pt x="259" y="8"/>
                  </a:lnTo>
                  <a:lnTo>
                    <a:pt x="278" y="15"/>
                  </a:lnTo>
                  <a:lnTo>
                    <a:pt x="295" y="23"/>
                  </a:lnTo>
                  <a:lnTo>
                    <a:pt x="312" y="34"/>
                  </a:lnTo>
                  <a:lnTo>
                    <a:pt x="327" y="45"/>
                  </a:lnTo>
                  <a:lnTo>
                    <a:pt x="342" y="59"/>
                  </a:lnTo>
                  <a:lnTo>
                    <a:pt x="356" y="74"/>
                  </a:lnTo>
                  <a:lnTo>
                    <a:pt x="367" y="90"/>
                  </a:lnTo>
                  <a:lnTo>
                    <a:pt x="378" y="106"/>
                  </a:lnTo>
                  <a:lnTo>
                    <a:pt x="386" y="123"/>
                  </a:lnTo>
                  <a:lnTo>
                    <a:pt x="393" y="142"/>
                  </a:lnTo>
                  <a:lnTo>
                    <a:pt x="397" y="161"/>
                  </a:lnTo>
                  <a:lnTo>
                    <a:pt x="400" y="181"/>
                  </a:lnTo>
                  <a:lnTo>
                    <a:pt x="401" y="201"/>
                  </a:lnTo>
                  <a:lnTo>
                    <a:pt x="400" y="221"/>
                  </a:lnTo>
                  <a:lnTo>
                    <a:pt x="396" y="241"/>
                  </a:lnTo>
                  <a:lnTo>
                    <a:pt x="392" y="261"/>
                  </a:lnTo>
                  <a:lnTo>
                    <a:pt x="385" y="279"/>
                  </a:lnTo>
                  <a:lnTo>
                    <a:pt x="377" y="296"/>
                  </a:lnTo>
                  <a:lnTo>
                    <a:pt x="366" y="312"/>
                  </a:lnTo>
                  <a:lnTo>
                    <a:pt x="355" y="329"/>
                  </a:lnTo>
                  <a:lnTo>
                    <a:pt x="342" y="342"/>
                  </a:lnTo>
                  <a:lnTo>
                    <a:pt x="328" y="355"/>
                  </a:lnTo>
                  <a:lnTo>
                    <a:pt x="312" y="367"/>
                  </a:lnTo>
                  <a:lnTo>
                    <a:pt x="296" y="377"/>
                  </a:lnTo>
                  <a:lnTo>
                    <a:pt x="279" y="385"/>
                  </a:lnTo>
                  <a:lnTo>
                    <a:pt x="260" y="392"/>
                  </a:lnTo>
                  <a:lnTo>
                    <a:pt x="241" y="397"/>
                  </a:lnTo>
                  <a:lnTo>
                    <a:pt x="221" y="400"/>
                  </a:lnTo>
                  <a:lnTo>
                    <a:pt x="200" y="401"/>
                  </a:lnTo>
                  <a:lnTo>
                    <a:pt x="181" y="400"/>
                  </a:lnTo>
                  <a:lnTo>
                    <a:pt x="161" y="398"/>
                  </a:lnTo>
                  <a:lnTo>
                    <a:pt x="143" y="393"/>
                  </a:lnTo>
                  <a:lnTo>
                    <a:pt x="124" y="386"/>
                  </a:lnTo>
                  <a:lnTo>
                    <a:pt x="106" y="378"/>
                  </a:lnTo>
                  <a:lnTo>
                    <a:pt x="90" y="368"/>
                  </a:lnTo>
                  <a:lnTo>
                    <a:pt x="74" y="356"/>
                  </a:lnTo>
                  <a:lnTo>
                    <a:pt x="59" y="342"/>
                  </a:lnTo>
                  <a:lnTo>
                    <a:pt x="45" y="327"/>
                  </a:lnTo>
                  <a:lnTo>
                    <a:pt x="33" y="311"/>
                  </a:lnTo>
                  <a:lnTo>
                    <a:pt x="23" y="295"/>
                  </a:lnTo>
                  <a:lnTo>
                    <a:pt x="15" y="278"/>
                  </a:lnTo>
                  <a:lnTo>
                    <a:pt x="8" y="259"/>
                  </a:lnTo>
                  <a:lnTo>
                    <a:pt x="3" y="240"/>
                  </a:lnTo>
                  <a:lnTo>
                    <a:pt x="1" y="220"/>
                  </a:lnTo>
                  <a:lnTo>
                    <a:pt x="0" y="201"/>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0400" name="Freeform 73"/>
            <p:cNvSpPr>
              <a:spLocks/>
            </p:cNvSpPr>
            <p:nvPr/>
          </p:nvSpPr>
          <p:spPr bwMode="auto">
            <a:xfrm>
              <a:off x="705" y="1268"/>
              <a:ext cx="180" cy="180"/>
            </a:xfrm>
            <a:custGeom>
              <a:avLst/>
              <a:gdLst>
                <a:gd name="T0" fmla="*/ 71 w 361"/>
                <a:gd name="T1" fmla="*/ 11 h 361"/>
                <a:gd name="T2" fmla="*/ 63 w 361"/>
                <a:gd name="T3" fmla="*/ 5 h 361"/>
                <a:gd name="T4" fmla="*/ 54 w 361"/>
                <a:gd name="T5" fmla="*/ 2 h 361"/>
                <a:gd name="T6" fmla="*/ 45 w 361"/>
                <a:gd name="T7" fmla="*/ 0 h 361"/>
                <a:gd name="T8" fmla="*/ 35 w 361"/>
                <a:gd name="T9" fmla="*/ 0 h 361"/>
                <a:gd name="T10" fmla="*/ 25 w 361"/>
                <a:gd name="T11" fmla="*/ 2 h 361"/>
                <a:gd name="T12" fmla="*/ 16 w 361"/>
                <a:gd name="T13" fmla="*/ 5 h 361"/>
                <a:gd name="T14" fmla="*/ 8 w 361"/>
                <a:gd name="T15" fmla="*/ 11 h 361"/>
                <a:gd name="T16" fmla="*/ 3 w 361"/>
                <a:gd name="T17" fmla="*/ 16 h 361"/>
                <a:gd name="T18" fmla="*/ 1 w 361"/>
                <a:gd name="T19" fmla="*/ 18 h 361"/>
                <a:gd name="T20" fmla="*/ 3 w 361"/>
                <a:gd name="T21" fmla="*/ 18 h 361"/>
                <a:gd name="T22" fmla="*/ 10 w 361"/>
                <a:gd name="T23" fmla="*/ 14 h 361"/>
                <a:gd name="T24" fmla="*/ 18 w 361"/>
                <a:gd name="T25" fmla="*/ 11 h 361"/>
                <a:gd name="T26" fmla="*/ 26 w 361"/>
                <a:gd name="T27" fmla="*/ 10 h 361"/>
                <a:gd name="T28" fmla="*/ 35 w 361"/>
                <a:gd name="T29" fmla="*/ 10 h 361"/>
                <a:gd name="T30" fmla="*/ 44 w 361"/>
                <a:gd name="T31" fmla="*/ 12 h 361"/>
                <a:gd name="T32" fmla="*/ 53 w 361"/>
                <a:gd name="T33" fmla="*/ 16 h 361"/>
                <a:gd name="T34" fmla="*/ 61 w 361"/>
                <a:gd name="T35" fmla="*/ 21 h 361"/>
                <a:gd name="T36" fmla="*/ 69 w 361"/>
                <a:gd name="T37" fmla="*/ 28 h 361"/>
                <a:gd name="T38" fmla="*/ 74 w 361"/>
                <a:gd name="T39" fmla="*/ 36 h 361"/>
                <a:gd name="T40" fmla="*/ 78 w 361"/>
                <a:gd name="T41" fmla="*/ 45 h 361"/>
                <a:gd name="T42" fmla="*/ 79 w 361"/>
                <a:gd name="T43" fmla="*/ 55 h 361"/>
                <a:gd name="T44" fmla="*/ 79 w 361"/>
                <a:gd name="T45" fmla="*/ 64 h 361"/>
                <a:gd name="T46" fmla="*/ 78 w 361"/>
                <a:gd name="T47" fmla="*/ 72 h 361"/>
                <a:gd name="T48" fmla="*/ 76 w 361"/>
                <a:gd name="T49" fmla="*/ 80 h 361"/>
                <a:gd name="T50" fmla="*/ 72 w 361"/>
                <a:gd name="T51" fmla="*/ 87 h 361"/>
                <a:gd name="T52" fmla="*/ 74 w 361"/>
                <a:gd name="T53" fmla="*/ 86 h 361"/>
                <a:gd name="T54" fmla="*/ 81 w 361"/>
                <a:gd name="T55" fmla="*/ 77 h 361"/>
                <a:gd name="T56" fmla="*/ 87 w 361"/>
                <a:gd name="T57" fmla="*/ 67 h 361"/>
                <a:gd name="T58" fmla="*/ 90 w 361"/>
                <a:gd name="T59" fmla="*/ 56 h 361"/>
                <a:gd name="T60" fmla="*/ 90 w 361"/>
                <a:gd name="T61" fmla="*/ 45 h 361"/>
                <a:gd name="T62" fmla="*/ 88 w 361"/>
                <a:gd name="T63" fmla="*/ 35 h 361"/>
                <a:gd name="T64" fmla="*/ 84 w 361"/>
                <a:gd name="T65" fmla="*/ 26 h 361"/>
                <a:gd name="T66" fmla="*/ 79 w 361"/>
                <a:gd name="T67" fmla="*/ 18 h 36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61"/>
                <a:gd name="T103" fmla="*/ 0 h 361"/>
                <a:gd name="T104" fmla="*/ 361 w 361"/>
                <a:gd name="T105" fmla="*/ 361 h 36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61" h="361">
                  <a:moveTo>
                    <a:pt x="302" y="59"/>
                  </a:moveTo>
                  <a:lnTo>
                    <a:pt x="287" y="45"/>
                  </a:lnTo>
                  <a:lnTo>
                    <a:pt x="272" y="34"/>
                  </a:lnTo>
                  <a:lnTo>
                    <a:pt x="255" y="23"/>
                  </a:lnTo>
                  <a:lnTo>
                    <a:pt x="238" y="15"/>
                  </a:lnTo>
                  <a:lnTo>
                    <a:pt x="219" y="8"/>
                  </a:lnTo>
                  <a:lnTo>
                    <a:pt x="201" y="4"/>
                  </a:lnTo>
                  <a:lnTo>
                    <a:pt x="180" y="1"/>
                  </a:lnTo>
                  <a:lnTo>
                    <a:pt x="160" y="0"/>
                  </a:lnTo>
                  <a:lnTo>
                    <a:pt x="141" y="1"/>
                  </a:lnTo>
                  <a:lnTo>
                    <a:pt x="121" y="4"/>
                  </a:lnTo>
                  <a:lnTo>
                    <a:pt x="103" y="8"/>
                  </a:lnTo>
                  <a:lnTo>
                    <a:pt x="84" y="15"/>
                  </a:lnTo>
                  <a:lnTo>
                    <a:pt x="66" y="23"/>
                  </a:lnTo>
                  <a:lnTo>
                    <a:pt x="50" y="34"/>
                  </a:lnTo>
                  <a:lnTo>
                    <a:pt x="34" y="45"/>
                  </a:lnTo>
                  <a:lnTo>
                    <a:pt x="19" y="59"/>
                  </a:lnTo>
                  <a:lnTo>
                    <a:pt x="14" y="65"/>
                  </a:lnTo>
                  <a:lnTo>
                    <a:pt x="10" y="69"/>
                  </a:lnTo>
                  <a:lnTo>
                    <a:pt x="5" y="75"/>
                  </a:lnTo>
                  <a:lnTo>
                    <a:pt x="0" y="81"/>
                  </a:lnTo>
                  <a:lnTo>
                    <a:pt x="14" y="72"/>
                  </a:lnTo>
                  <a:lnTo>
                    <a:pt x="28" y="64"/>
                  </a:lnTo>
                  <a:lnTo>
                    <a:pt x="42" y="57"/>
                  </a:lnTo>
                  <a:lnTo>
                    <a:pt x="57" y="51"/>
                  </a:lnTo>
                  <a:lnTo>
                    <a:pt x="72" y="46"/>
                  </a:lnTo>
                  <a:lnTo>
                    <a:pt x="88" y="43"/>
                  </a:lnTo>
                  <a:lnTo>
                    <a:pt x="104" y="42"/>
                  </a:lnTo>
                  <a:lnTo>
                    <a:pt x="120" y="41"/>
                  </a:lnTo>
                  <a:lnTo>
                    <a:pt x="140" y="42"/>
                  </a:lnTo>
                  <a:lnTo>
                    <a:pt x="159" y="44"/>
                  </a:lnTo>
                  <a:lnTo>
                    <a:pt x="178" y="49"/>
                  </a:lnTo>
                  <a:lnTo>
                    <a:pt x="196" y="55"/>
                  </a:lnTo>
                  <a:lnTo>
                    <a:pt x="215" y="64"/>
                  </a:lnTo>
                  <a:lnTo>
                    <a:pt x="231" y="74"/>
                  </a:lnTo>
                  <a:lnTo>
                    <a:pt x="247" y="85"/>
                  </a:lnTo>
                  <a:lnTo>
                    <a:pt x="262" y="99"/>
                  </a:lnTo>
                  <a:lnTo>
                    <a:pt x="276" y="114"/>
                  </a:lnTo>
                  <a:lnTo>
                    <a:pt x="287" y="130"/>
                  </a:lnTo>
                  <a:lnTo>
                    <a:pt x="297" y="147"/>
                  </a:lnTo>
                  <a:lnTo>
                    <a:pt x="306" y="165"/>
                  </a:lnTo>
                  <a:lnTo>
                    <a:pt x="312" y="183"/>
                  </a:lnTo>
                  <a:lnTo>
                    <a:pt x="317" y="202"/>
                  </a:lnTo>
                  <a:lnTo>
                    <a:pt x="319" y="221"/>
                  </a:lnTo>
                  <a:lnTo>
                    <a:pt x="321" y="241"/>
                  </a:lnTo>
                  <a:lnTo>
                    <a:pt x="319" y="257"/>
                  </a:lnTo>
                  <a:lnTo>
                    <a:pt x="318" y="274"/>
                  </a:lnTo>
                  <a:lnTo>
                    <a:pt x="315" y="289"/>
                  </a:lnTo>
                  <a:lnTo>
                    <a:pt x="310" y="306"/>
                  </a:lnTo>
                  <a:lnTo>
                    <a:pt x="304" y="320"/>
                  </a:lnTo>
                  <a:lnTo>
                    <a:pt x="297" y="334"/>
                  </a:lnTo>
                  <a:lnTo>
                    <a:pt x="289" y="348"/>
                  </a:lnTo>
                  <a:lnTo>
                    <a:pt x="280" y="361"/>
                  </a:lnTo>
                  <a:lnTo>
                    <a:pt x="297" y="346"/>
                  </a:lnTo>
                  <a:lnTo>
                    <a:pt x="314" y="330"/>
                  </a:lnTo>
                  <a:lnTo>
                    <a:pt x="327" y="311"/>
                  </a:lnTo>
                  <a:lnTo>
                    <a:pt x="339" y="292"/>
                  </a:lnTo>
                  <a:lnTo>
                    <a:pt x="348" y="271"/>
                  </a:lnTo>
                  <a:lnTo>
                    <a:pt x="355" y="248"/>
                  </a:lnTo>
                  <a:lnTo>
                    <a:pt x="360" y="225"/>
                  </a:lnTo>
                  <a:lnTo>
                    <a:pt x="361" y="201"/>
                  </a:lnTo>
                  <a:lnTo>
                    <a:pt x="360" y="181"/>
                  </a:lnTo>
                  <a:lnTo>
                    <a:pt x="357" y="161"/>
                  </a:lnTo>
                  <a:lnTo>
                    <a:pt x="353" y="142"/>
                  </a:lnTo>
                  <a:lnTo>
                    <a:pt x="346" y="123"/>
                  </a:lnTo>
                  <a:lnTo>
                    <a:pt x="338" y="106"/>
                  </a:lnTo>
                  <a:lnTo>
                    <a:pt x="327" y="90"/>
                  </a:lnTo>
                  <a:lnTo>
                    <a:pt x="316" y="74"/>
                  </a:lnTo>
                  <a:lnTo>
                    <a:pt x="302" y="59"/>
                  </a:lnTo>
                  <a:close/>
                </a:path>
              </a:pathLst>
            </a:custGeom>
            <a:solidFill>
              <a:srgbClr val="FF5E5E"/>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0401" name="Freeform 74"/>
            <p:cNvSpPr>
              <a:spLocks/>
            </p:cNvSpPr>
            <p:nvPr/>
          </p:nvSpPr>
          <p:spPr bwMode="auto">
            <a:xfrm>
              <a:off x="661" y="1525"/>
              <a:ext cx="249" cy="249"/>
            </a:xfrm>
            <a:custGeom>
              <a:avLst/>
              <a:gdLst>
                <a:gd name="T0" fmla="*/ 69 w 498"/>
                <a:gd name="T1" fmla="*/ 124 h 499"/>
                <a:gd name="T2" fmla="*/ 81 w 498"/>
                <a:gd name="T3" fmla="*/ 122 h 499"/>
                <a:gd name="T4" fmla="*/ 92 w 498"/>
                <a:gd name="T5" fmla="*/ 117 h 499"/>
                <a:gd name="T6" fmla="*/ 102 w 498"/>
                <a:gd name="T7" fmla="*/ 110 h 499"/>
                <a:gd name="T8" fmla="*/ 111 w 498"/>
                <a:gd name="T9" fmla="*/ 102 h 499"/>
                <a:gd name="T10" fmla="*/ 117 w 498"/>
                <a:gd name="T11" fmla="*/ 92 h 499"/>
                <a:gd name="T12" fmla="*/ 122 w 498"/>
                <a:gd name="T13" fmla="*/ 80 h 499"/>
                <a:gd name="T14" fmla="*/ 125 w 498"/>
                <a:gd name="T15" fmla="*/ 68 h 499"/>
                <a:gd name="T16" fmla="*/ 125 w 498"/>
                <a:gd name="T17" fmla="*/ 56 h 499"/>
                <a:gd name="T18" fmla="*/ 122 w 498"/>
                <a:gd name="T19" fmla="*/ 44 h 499"/>
                <a:gd name="T20" fmla="*/ 117 w 498"/>
                <a:gd name="T21" fmla="*/ 32 h 499"/>
                <a:gd name="T22" fmla="*/ 111 w 498"/>
                <a:gd name="T23" fmla="*/ 22 h 499"/>
                <a:gd name="T24" fmla="*/ 102 w 498"/>
                <a:gd name="T25" fmla="*/ 14 h 499"/>
                <a:gd name="T26" fmla="*/ 92 w 498"/>
                <a:gd name="T27" fmla="*/ 7 h 499"/>
                <a:gd name="T28" fmla="*/ 81 w 498"/>
                <a:gd name="T29" fmla="*/ 2 h 499"/>
                <a:gd name="T30" fmla="*/ 69 w 498"/>
                <a:gd name="T31" fmla="*/ 0 h 499"/>
                <a:gd name="T32" fmla="*/ 56 w 498"/>
                <a:gd name="T33" fmla="*/ 0 h 499"/>
                <a:gd name="T34" fmla="*/ 44 w 498"/>
                <a:gd name="T35" fmla="*/ 3 h 499"/>
                <a:gd name="T36" fmla="*/ 33 w 498"/>
                <a:gd name="T37" fmla="*/ 7 h 499"/>
                <a:gd name="T38" fmla="*/ 23 w 498"/>
                <a:gd name="T39" fmla="*/ 14 h 499"/>
                <a:gd name="T40" fmla="*/ 14 w 498"/>
                <a:gd name="T41" fmla="*/ 22 h 499"/>
                <a:gd name="T42" fmla="*/ 8 w 498"/>
                <a:gd name="T43" fmla="*/ 32 h 499"/>
                <a:gd name="T44" fmla="*/ 3 w 498"/>
                <a:gd name="T45" fmla="*/ 43 h 499"/>
                <a:gd name="T46" fmla="*/ 1 w 498"/>
                <a:gd name="T47" fmla="*/ 56 h 499"/>
                <a:gd name="T48" fmla="*/ 1 w 498"/>
                <a:gd name="T49" fmla="*/ 68 h 499"/>
                <a:gd name="T50" fmla="*/ 3 w 498"/>
                <a:gd name="T51" fmla="*/ 80 h 499"/>
                <a:gd name="T52" fmla="*/ 7 w 498"/>
                <a:gd name="T53" fmla="*/ 92 h 499"/>
                <a:gd name="T54" fmla="*/ 14 w 498"/>
                <a:gd name="T55" fmla="*/ 102 h 499"/>
                <a:gd name="T56" fmla="*/ 23 w 498"/>
                <a:gd name="T57" fmla="*/ 110 h 499"/>
                <a:gd name="T58" fmla="*/ 33 w 498"/>
                <a:gd name="T59" fmla="*/ 117 h 499"/>
                <a:gd name="T60" fmla="*/ 44 w 498"/>
                <a:gd name="T61" fmla="*/ 122 h 499"/>
                <a:gd name="T62" fmla="*/ 56 w 498"/>
                <a:gd name="T63" fmla="*/ 124 h 49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499"/>
                <a:gd name="T98" fmla="*/ 498 w 498"/>
                <a:gd name="T99" fmla="*/ 499 h 499"/>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499">
                  <a:moveTo>
                    <a:pt x="248" y="499"/>
                  </a:moveTo>
                  <a:lnTo>
                    <a:pt x="274" y="498"/>
                  </a:lnTo>
                  <a:lnTo>
                    <a:pt x="298" y="494"/>
                  </a:lnTo>
                  <a:lnTo>
                    <a:pt x="321" y="489"/>
                  </a:lnTo>
                  <a:lnTo>
                    <a:pt x="344" y="480"/>
                  </a:lnTo>
                  <a:lnTo>
                    <a:pt x="366" y="470"/>
                  </a:lnTo>
                  <a:lnTo>
                    <a:pt x="387" y="457"/>
                  </a:lnTo>
                  <a:lnTo>
                    <a:pt x="406" y="442"/>
                  </a:lnTo>
                  <a:lnTo>
                    <a:pt x="425" y="426"/>
                  </a:lnTo>
                  <a:lnTo>
                    <a:pt x="442" y="408"/>
                  </a:lnTo>
                  <a:lnTo>
                    <a:pt x="456" y="388"/>
                  </a:lnTo>
                  <a:lnTo>
                    <a:pt x="468" y="368"/>
                  </a:lnTo>
                  <a:lnTo>
                    <a:pt x="479" y="345"/>
                  </a:lnTo>
                  <a:lnTo>
                    <a:pt x="488" y="321"/>
                  </a:lnTo>
                  <a:lnTo>
                    <a:pt x="494" y="298"/>
                  </a:lnTo>
                  <a:lnTo>
                    <a:pt x="497" y="274"/>
                  </a:lnTo>
                  <a:lnTo>
                    <a:pt x="498" y="249"/>
                  </a:lnTo>
                  <a:lnTo>
                    <a:pt x="497" y="225"/>
                  </a:lnTo>
                  <a:lnTo>
                    <a:pt x="494" y="201"/>
                  </a:lnTo>
                  <a:lnTo>
                    <a:pt x="488" y="176"/>
                  </a:lnTo>
                  <a:lnTo>
                    <a:pt x="479" y="153"/>
                  </a:lnTo>
                  <a:lnTo>
                    <a:pt x="468" y="131"/>
                  </a:lnTo>
                  <a:lnTo>
                    <a:pt x="456" y="111"/>
                  </a:lnTo>
                  <a:lnTo>
                    <a:pt x="442" y="91"/>
                  </a:lnTo>
                  <a:lnTo>
                    <a:pt x="425" y="73"/>
                  </a:lnTo>
                  <a:lnTo>
                    <a:pt x="406" y="56"/>
                  </a:lnTo>
                  <a:lnTo>
                    <a:pt x="387" y="42"/>
                  </a:lnTo>
                  <a:lnTo>
                    <a:pt x="366" y="29"/>
                  </a:lnTo>
                  <a:lnTo>
                    <a:pt x="344" y="18"/>
                  </a:lnTo>
                  <a:lnTo>
                    <a:pt x="321" y="10"/>
                  </a:lnTo>
                  <a:lnTo>
                    <a:pt x="298" y="5"/>
                  </a:lnTo>
                  <a:lnTo>
                    <a:pt x="274" y="1"/>
                  </a:lnTo>
                  <a:lnTo>
                    <a:pt x="248" y="0"/>
                  </a:lnTo>
                  <a:lnTo>
                    <a:pt x="223" y="1"/>
                  </a:lnTo>
                  <a:lnTo>
                    <a:pt x="199" y="5"/>
                  </a:lnTo>
                  <a:lnTo>
                    <a:pt x="175" y="12"/>
                  </a:lnTo>
                  <a:lnTo>
                    <a:pt x="152" y="20"/>
                  </a:lnTo>
                  <a:lnTo>
                    <a:pt x="130" y="30"/>
                  </a:lnTo>
                  <a:lnTo>
                    <a:pt x="109" y="43"/>
                  </a:lnTo>
                  <a:lnTo>
                    <a:pt x="91" y="56"/>
                  </a:lnTo>
                  <a:lnTo>
                    <a:pt x="72" y="73"/>
                  </a:lnTo>
                  <a:lnTo>
                    <a:pt x="56" y="91"/>
                  </a:lnTo>
                  <a:lnTo>
                    <a:pt x="42" y="109"/>
                  </a:lnTo>
                  <a:lnTo>
                    <a:pt x="30" y="130"/>
                  </a:lnTo>
                  <a:lnTo>
                    <a:pt x="19" y="152"/>
                  </a:lnTo>
                  <a:lnTo>
                    <a:pt x="11" y="175"/>
                  </a:lnTo>
                  <a:lnTo>
                    <a:pt x="4" y="199"/>
                  </a:lnTo>
                  <a:lnTo>
                    <a:pt x="1" y="224"/>
                  </a:lnTo>
                  <a:lnTo>
                    <a:pt x="0" y="249"/>
                  </a:lnTo>
                  <a:lnTo>
                    <a:pt x="1" y="274"/>
                  </a:lnTo>
                  <a:lnTo>
                    <a:pt x="4" y="298"/>
                  </a:lnTo>
                  <a:lnTo>
                    <a:pt x="10" y="321"/>
                  </a:lnTo>
                  <a:lnTo>
                    <a:pt x="18" y="345"/>
                  </a:lnTo>
                  <a:lnTo>
                    <a:pt x="28" y="368"/>
                  </a:lnTo>
                  <a:lnTo>
                    <a:pt x="41" y="388"/>
                  </a:lnTo>
                  <a:lnTo>
                    <a:pt x="56" y="408"/>
                  </a:lnTo>
                  <a:lnTo>
                    <a:pt x="72" y="426"/>
                  </a:lnTo>
                  <a:lnTo>
                    <a:pt x="91" y="442"/>
                  </a:lnTo>
                  <a:lnTo>
                    <a:pt x="110" y="457"/>
                  </a:lnTo>
                  <a:lnTo>
                    <a:pt x="131" y="470"/>
                  </a:lnTo>
                  <a:lnTo>
                    <a:pt x="153" y="480"/>
                  </a:lnTo>
                  <a:lnTo>
                    <a:pt x="176" y="489"/>
                  </a:lnTo>
                  <a:lnTo>
                    <a:pt x="199" y="494"/>
                  </a:lnTo>
                  <a:lnTo>
                    <a:pt x="223" y="498"/>
                  </a:lnTo>
                  <a:lnTo>
                    <a:pt x="248" y="49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0402" name="Freeform 75"/>
            <p:cNvSpPr>
              <a:spLocks/>
            </p:cNvSpPr>
            <p:nvPr/>
          </p:nvSpPr>
          <p:spPr bwMode="auto">
            <a:xfrm>
              <a:off x="685" y="1549"/>
              <a:ext cx="200" cy="201"/>
            </a:xfrm>
            <a:custGeom>
              <a:avLst/>
              <a:gdLst>
                <a:gd name="T0" fmla="*/ 0 w 401"/>
                <a:gd name="T1" fmla="*/ 45 h 403"/>
                <a:gd name="T2" fmla="*/ 2 w 401"/>
                <a:gd name="T3" fmla="*/ 35 h 403"/>
                <a:gd name="T4" fmla="*/ 5 w 401"/>
                <a:gd name="T5" fmla="*/ 26 h 403"/>
                <a:gd name="T6" fmla="*/ 11 w 401"/>
                <a:gd name="T7" fmla="*/ 18 h 403"/>
                <a:gd name="T8" fmla="*/ 18 w 401"/>
                <a:gd name="T9" fmla="*/ 11 h 403"/>
                <a:gd name="T10" fmla="*/ 26 w 401"/>
                <a:gd name="T11" fmla="*/ 5 h 403"/>
                <a:gd name="T12" fmla="*/ 35 w 401"/>
                <a:gd name="T13" fmla="*/ 2 h 403"/>
                <a:gd name="T14" fmla="*/ 45 w 401"/>
                <a:gd name="T15" fmla="*/ 0 h 403"/>
                <a:gd name="T16" fmla="*/ 55 w 401"/>
                <a:gd name="T17" fmla="*/ 0 h 403"/>
                <a:gd name="T18" fmla="*/ 64 w 401"/>
                <a:gd name="T19" fmla="*/ 2 h 403"/>
                <a:gd name="T20" fmla="*/ 73 w 401"/>
                <a:gd name="T21" fmla="*/ 5 h 403"/>
                <a:gd name="T22" fmla="*/ 81 w 401"/>
                <a:gd name="T23" fmla="*/ 11 h 403"/>
                <a:gd name="T24" fmla="*/ 89 w 401"/>
                <a:gd name="T25" fmla="*/ 18 h 403"/>
                <a:gd name="T26" fmla="*/ 94 w 401"/>
                <a:gd name="T27" fmla="*/ 26 h 403"/>
                <a:gd name="T28" fmla="*/ 98 w 401"/>
                <a:gd name="T29" fmla="*/ 35 h 403"/>
                <a:gd name="T30" fmla="*/ 100 w 401"/>
                <a:gd name="T31" fmla="*/ 45 h 403"/>
                <a:gd name="T32" fmla="*/ 100 w 401"/>
                <a:gd name="T33" fmla="*/ 55 h 403"/>
                <a:gd name="T34" fmla="*/ 98 w 401"/>
                <a:gd name="T35" fmla="*/ 65 h 403"/>
                <a:gd name="T36" fmla="*/ 94 w 401"/>
                <a:gd name="T37" fmla="*/ 74 h 403"/>
                <a:gd name="T38" fmla="*/ 88 w 401"/>
                <a:gd name="T39" fmla="*/ 82 h 403"/>
                <a:gd name="T40" fmla="*/ 82 w 401"/>
                <a:gd name="T41" fmla="*/ 89 h 403"/>
                <a:gd name="T42" fmla="*/ 74 w 401"/>
                <a:gd name="T43" fmla="*/ 94 h 403"/>
                <a:gd name="T44" fmla="*/ 65 w 401"/>
                <a:gd name="T45" fmla="*/ 98 h 403"/>
                <a:gd name="T46" fmla="*/ 55 w 401"/>
                <a:gd name="T47" fmla="*/ 100 h 403"/>
                <a:gd name="T48" fmla="*/ 45 w 401"/>
                <a:gd name="T49" fmla="*/ 100 h 403"/>
                <a:gd name="T50" fmla="*/ 35 w 401"/>
                <a:gd name="T51" fmla="*/ 98 h 403"/>
                <a:gd name="T52" fmla="*/ 26 w 401"/>
                <a:gd name="T53" fmla="*/ 94 h 403"/>
                <a:gd name="T54" fmla="*/ 18 w 401"/>
                <a:gd name="T55" fmla="*/ 89 h 403"/>
                <a:gd name="T56" fmla="*/ 11 w 401"/>
                <a:gd name="T57" fmla="*/ 82 h 403"/>
                <a:gd name="T58" fmla="*/ 5 w 401"/>
                <a:gd name="T59" fmla="*/ 74 h 403"/>
                <a:gd name="T60" fmla="*/ 2 w 401"/>
                <a:gd name="T61" fmla="*/ 65 h 403"/>
                <a:gd name="T62" fmla="*/ 0 w 401"/>
                <a:gd name="T63" fmla="*/ 55 h 40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3"/>
                <a:gd name="T98" fmla="*/ 401 w 401"/>
                <a:gd name="T99" fmla="*/ 403 h 40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3">
                  <a:moveTo>
                    <a:pt x="0" y="201"/>
                  </a:moveTo>
                  <a:lnTo>
                    <a:pt x="1" y="181"/>
                  </a:lnTo>
                  <a:lnTo>
                    <a:pt x="3" y="162"/>
                  </a:lnTo>
                  <a:lnTo>
                    <a:pt x="8" y="143"/>
                  </a:lnTo>
                  <a:lnTo>
                    <a:pt x="15" y="125"/>
                  </a:lnTo>
                  <a:lnTo>
                    <a:pt x="23" y="106"/>
                  </a:lnTo>
                  <a:lnTo>
                    <a:pt x="33" y="90"/>
                  </a:lnTo>
                  <a:lnTo>
                    <a:pt x="45" y="74"/>
                  </a:lnTo>
                  <a:lnTo>
                    <a:pt x="59" y="59"/>
                  </a:lnTo>
                  <a:lnTo>
                    <a:pt x="74" y="45"/>
                  </a:lnTo>
                  <a:lnTo>
                    <a:pt x="90" y="34"/>
                  </a:lnTo>
                  <a:lnTo>
                    <a:pt x="106" y="23"/>
                  </a:lnTo>
                  <a:lnTo>
                    <a:pt x="124" y="15"/>
                  </a:lnTo>
                  <a:lnTo>
                    <a:pt x="143" y="8"/>
                  </a:lnTo>
                  <a:lnTo>
                    <a:pt x="161" y="4"/>
                  </a:lnTo>
                  <a:lnTo>
                    <a:pt x="181" y="2"/>
                  </a:lnTo>
                  <a:lnTo>
                    <a:pt x="200" y="0"/>
                  </a:lnTo>
                  <a:lnTo>
                    <a:pt x="220" y="2"/>
                  </a:lnTo>
                  <a:lnTo>
                    <a:pt x="241" y="4"/>
                  </a:lnTo>
                  <a:lnTo>
                    <a:pt x="259" y="8"/>
                  </a:lnTo>
                  <a:lnTo>
                    <a:pt x="278" y="15"/>
                  </a:lnTo>
                  <a:lnTo>
                    <a:pt x="295" y="23"/>
                  </a:lnTo>
                  <a:lnTo>
                    <a:pt x="312" y="34"/>
                  </a:lnTo>
                  <a:lnTo>
                    <a:pt x="327" y="45"/>
                  </a:lnTo>
                  <a:lnTo>
                    <a:pt x="342" y="59"/>
                  </a:lnTo>
                  <a:lnTo>
                    <a:pt x="356" y="74"/>
                  </a:lnTo>
                  <a:lnTo>
                    <a:pt x="367" y="90"/>
                  </a:lnTo>
                  <a:lnTo>
                    <a:pt x="378" y="106"/>
                  </a:lnTo>
                  <a:lnTo>
                    <a:pt x="386" y="125"/>
                  </a:lnTo>
                  <a:lnTo>
                    <a:pt x="393" y="143"/>
                  </a:lnTo>
                  <a:lnTo>
                    <a:pt x="397" y="162"/>
                  </a:lnTo>
                  <a:lnTo>
                    <a:pt x="400" y="181"/>
                  </a:lnTo>
                  <a:lnTo>
                    <a:pt x="401" y="201"/>
                  </a:lnTo>
                  <a:lnTo>
                    <a:pt x="400" y="222"/>
                  </a:lnTo>
                  <a:lnTo>
                    <a:pt x="396" y="241"/>
                  </a:lnTo>
                  <a:lnTo>
                    <a:pt x="392" y="261"/>
                  </a:lnTo>
                  <a:lnTo>
                    <a:pt x="385" y="279"/>
                  </a:lnTo>
                  <a:lnTo>
                    <a:pt x="377" y="298"/>
                  </a:lnTo>
                  <a:lnTo>
                    <a:pt x="366" y="314"/>
                  </a:lnTo>
                  <a:lnTo>
                    <a:pt x="355" y="329"/>
                  </a:lnTo>
                  <a:lnTo>
                    <a:pt x="342" y="344"/>
                  </a:lnTo>
                  <a:lnTo>
                    <a:pt x="328" y="356"/>
                  </a:lnTo>
                  <a:lnTo>
                    <a:pt x="312" y="368"/>
                  </a:lnTo>
                  <a:lnTo>
                    <a:pt x="296" y="378"/>
                  </a:lnTo>
                  <a:lnTo>
                    <a:pt x="279" y="386"/>
                  </a:lnTo>
                  <a:lnTo>
                    <a:pt x="260" y="393"/>
                  </a:lnTo>
                  <a:lnTo>
                    <a:pt x="241" y="398"/>
                  </a:lnTo>
                  <a:lnTo>
                    <a:pt x="221" y="401"/>
                  </a:lnTo>
                  <a:lnTo>
                    <a:pt x="200" y="403"/>
                  </a:lnTo>
                  <a:lnTo>
                    <a:pt x="181" y="401"/>
                  </a:lnTo>
                  <a:lnTo>
                    <a:pt x="161" y="399"/>
                  </a:lnTo>
                  <a:lnTo>
                    <a:pt x="143" y="394"/>
                  </a:lnTo>
                  <a:lnTo>
                    <a:pt x="124" y="388"/>
                  </a:lnTo>
                  <a:lnTo>
                    <a:pt x="106" y="379"/>
                  </a:lnTo>
                  <a:lnTo>
                    <a:pt x="90" y="369"/>
                  </a:lnTo>
                  <a:lnTo>
                    <a:pt x="74" y="358"/>
                  </a:lnTo>
                  <a:lnTo>
                    <a:pt x="59" y="344"/>
                  </a:lnTo>
                  <a:lnTo>
                    <a:pt x="45" y="329"/>
                  </a:lnTo>
                  <a:lnTo>
                    <a:pt x="33" y="313"/>
                  </a:lnTo>
                  <a:lnTo>
                    <a:pt x="23" y="297"/>
                  </a:lnTo>
                  <a:lnTo>
                    <a:pt x="15" y="278"/>
                  </a:lnTo>
                  <a:lnTo>
                    <a:pt x="8" y="260"/>
                  </a:lnTo>
                  <a:lnTo>
                    <a:pt x="3" y="241"/>
                  </a:lnTo>
                  <a:lnTo>
                    <a:pt x="1" y="220"/>
                  </a:lnTo>
                  <a:lnTo>
                    <a:pt x="0" y="201"/>
                  </a:lnTo>
                  <a:close/>
                </a:path>
              </a:pathLst>
            </a:custGeom>
            <a:solidFill>
              <a:srgbClr val="FFD1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0403" name="Freeform 76"/>
            <p:cNvSpPr>
              <a:spLocks/>
            </p:cNvSpPr>
            <p:nvPr/>
          </p:nvSpPr>
          <p:spPr bwMode="auto">
            <a:xfrm>
              <a:off x="716" y="1549"/>
              <a:ext cx="169" cy="189"/>
            </a:xfrm>
            <a:custGeom>
              <a:avLst/>
              <a:gdLst>
                <a:gd name="T0" fmla="*/ 66 w 339"/>
                <a:gd name="T1" fmla="*/ 12 h 378"/>
                <a:gd name="T2" fmla="*/ 58 w 339"/>
                <a:gd name="T3" fmla="*/ 6 h 378"/>
                <a:gd name="T4" fmla="*/ 49 w 339"/>
                <a:gd name="T5" fmla="*/ 2 h 378"/>
                <a:gd name="T6" fmla="*/ 39 w 339"/>
                <a:gd name="T7" fmla="*/ 1 h 378"/>
                <a:gd name="T8" fmla="*/ 29 w 339"/>
                <a:gd name="T9" fmla="*/ 1 h 378"/>
                <a:gd name="T10" fmla="*/ 20 w 339"/>
                <a:gd name="T11" fmla="*/ 2 h 378"/>
                <a:gd name="T12" fmla="*/ 11 w 339"/>
                <a:gd name="T13" fmla="*/ 6 h 378"/>
                <a:gd name="T14" fmla="*/ 3 w 339"/>
                <a:gd name="T15" fmla="*/ 11 h 378"/>
                <a:gd name="T16" fmla="*/ 3 w 339"/>
                <a:gd name="T17" fmla="*/ 12 h 378"/>
                <a:gd name="T18" fmla="*/ 8 w 339"/>
                <a:gd name="T19" fmla="*/ 11 h 378"/>
                <a:gd name="T20" fmla="*/ 14 w 339"/>
                <a:gd name="T21" fmla="*/ 9 h 378"/>
                <a:gd name="T22" fmla="*/ 20 w 339"/>
                <a:gd name="T23" fmla="*/ 9 h 378"/>
                <a:gd name="T24" fmla="*/ 28 w 339"/>
                <a:gd name="T25" fmla="*/ 9 h 378"/>
                <a:gd name="T26" fmla="*/ 38 w 339"/>
                <a:gd name="T27" fmla="*/ 11 h 378"/>
                <a:gd name="T28" fmla="*/ 47 w 339"/>
                <a:gd name="T29" fmla="*/ 14 h 378"/>
                <a:gd name="T30" fmla="*/ 55 w 339"/>
                <a:gd name="T31" fmla="*/ 20 h 378"/>
                <a:gd name="T32" fmla="*/ 62 w 339"/>
                <a:gd name="T33" fmla="*/ 26 h 378"/>
                <a:gd name="T34" fmla="*/ 68 w 339"/>
                <a:gd name="T35" fmla="*/ 35 h 378"/>
                <a:gd name="T36" fmla="*/ 71 w 339"/>
                <a:gd name="T37" fmla="*/ 44 h 378"/>
                <a:gd name="T38" fmla="*/ 73 w 339"/>
                <a:gd name="T39" fmla="*/ 53 h 378"/>
                <a:gd name="T40" fmla="*/ 73 w 339"/>
                <a:gd name="T41" fmla="*/ 63 h 378"/>
                <a:gd name="T42" fmla="*/ 71 w 339"/>
                <a:gd name="T43" fmla="*/ 74 h 378"/>
                <a:gd name="T44" fmla="*/ 67 w 339"/>
                <a:gd name="T45" fmla="*/ 83 h 378"/>
                <a:gd name="T46" fmla="*/ 61 w 339"/>
                <a:gd name="T47" fmla="*/ 91 h 378"/>
                <a:gd name="T48" fmla="*/ 64 w 339"/>
                <a:gd name="T49" fmla="*/ 91 h 378"/>
                <a:gd name="T50" fmla="*/ 73 w 339"/>
                <a:gd name="T51" fmla="*/ 82 h 378"/>
                <a:gd name="T52" fmla="*/ 80 w 339"/>
                <a:gd name="T53" fmla="*/ 71 h 378"/>
                <a:gd name="T54" fmla="*/ 84 w 339"/>
                <a:gd name="T55" fmla="*/ 57 h 378"/>
                <a:gd name="T56" fmla="*/ 84 w 339"/>
                <a:gd name="T57" fmla="*/ 46 h 378"/>
                <a:gd name="T58" fmla="*/ 82 w 339"/>
                <a:gd name="T59" fmla="*/ 36 h 378"/>
                <a:gd name="T60" fmla="*/ 79 w 339"/>
                <a:gd name="T61" fmla="*/ 26 h 378"/>
                <a:gd name="T62" fmla="*/ 73 w 339"/>
                <a:gd name="T63" fmla="*/ 19 h 37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39"/>
                <a:gd name="T97" fmla="*/ 0 h 378"/>
                <a:gd name="T98" fmla="*/ 339 w 339"/>
                <a:gd name="T99" fmla="*/ 378 h 37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39" h="378">
                  <a:moveTo>
                    <a:pt x="280" y="59"/>
                  </a:moveTo>
                  <a:lnTo>
                    <a:pt x="265" y="45"/>
                  </a:lnTo>
                  <a:lnTo>
                    <a:pt x="250" y="34"/>
                  </a:lnTo>
                  <a:lnTo>
                    <a:pt x="233" y="23"/>
                  </a:lnTo>
                  <a:lnTo>
                    <a:pt x="216" y="15"/>
                  </a:lnTo>
                  <a:lnTo>
                    <a:pt x="197" y="8"/>
                  </a:lnTo>
                  <a:lnTo>
                    <a:pt x="179" y="4"/>
                  </a:lnTo>
                  <a:lnTo>
                    <a:pt x="158" y="2"/>
                  </a:lnTo>
                  <a:lnTo>
                    <a:pt x="138" y="0"/>
                  </a:lnTo>
                  <a:lnTo>
                    <a:pt x="119" y="2"/>
                  </a:lnTo>
                  <a:lnTo>
                    <a:pt x="100" y="4"/>
                  </a:lnTo>
                  <a:lnTo>
                    <a:pt x="82" y="8"/>
                  </a:lnTo>
                  <a:lnTo>
                    <a:pt x="65" y="14"/>
                  </a:lnTo>
                  <a:lnTo>
                    <a:pt x="47" y="22"/>
                  </a:lnTo>
                  <a:lnTo>
                    <a:pt x="30" y="33"/>
                  </a:lnTo>
                  <a:lnTo>
                    <a:pt x="15" y="44"/>
                  </a:lnTo>
                  <a:lnTo>
                    <a:pt x="0" y="57"/>
                  </a:lnTo>
                  <a:lnTo>
                    <a:pt x="12" y="51"/>
                  </a:lnTo>
                  <a:lnTo>
                    <a:pt x="22" y="47"/>
                  </a:lnTo>
                  <a:lnTo>
                    <a:pt x="34" y="42"/>
                  </a:lnTo>
                  <a:lnTo>
                    <a:pt x="46" y="38"/>
                  </a:lnTo>
                  <a:lnTo>
                    <a:pt x="58" y="36"/>
                  </a:lnTo>
                  <a:lnTo>
                    <a:pt x="69" y="34"/>
                  </a:lnTo>
                  <a:lnTo>
                    <a:pt x="82" y="33"/>
                  </a:lnTo>
                  <a:lnTo>
                    <a:pt x="95" y="33"/>
                  </a:lnTo>
                  <a:lnTo>
                    <a:pt x="114" y="34"/>
                  </a:lnTo>
                  <a:lnTo>
                    <a:pt x="134" y="36"/>
                  </a:lnTo>
                  <a:lnTo>
                    <a:pt x="152" y="41"/>
                  </a:lnTo>
                  <a:lnTo>
                    <a:pt x="171" y="48"/>
                  </a:lnTo>
                  <a:lnTo>
                    <a:pt x="189" y="56"/>
                  </a:lnTo>
                  <a:lnTo>
                    <a:pt x="205" y="66"/>
                  </a:lnTo>
                  <a:lnTo>
                    <a:pt x="221" y="78"/>
                  </a:lnTo>
                  <a:lnTo>
                    <a:pt x="236" y="91"/>
                  </a:lnTo>
                  <a:lnTo>
                    <a:pt x="250" y="106"/>
                  </a:lnTo>
                  <a:lnTo>
                    <a:pt x="262" y="123"/>
                  </a:lnTo>
                  <a:lnTo>
                    <a:pt x="272" y="139"/>
                  </a:lnTo>
                  <a:lnTo>
                    <a:pt x="280" y="157"/>
                  </a:lnTo>
                  <a:lnTo>
                    <a:pt x="287" y="176"/>
                  </a:lnTo>
                  <a:lnTo>
                    <a:pt x="292" y="194"/>
                  </a:lnTo>
                  <a:lnTo>
                    <a:pt x="294" y="215"/>
                  </a:lnTo>
                  <a:lnTo>
                    <a:pt x="295" y="234"/>
                  </a:lnTo>
                  <a:lnTo>
                    <a:pt x="294" y="255"/>
                  </a:lnTo>
                  <a:lnTo>
                    <a:pt x="290" y="276"/>
                  </a:lnTo>
                  <a:lnTo>
                    <a:pt x="286" y="295"/>
                  </a:lnTo>
                  <a:lnTo>
                    <a:pt x="278" y="314"/>
                  </a:lnTo>
                  <a:lnTo>
                    <a:pt x="270" y="331"/>
                  </a:lnTo>
                  <a:lnTo>
                    <a:pt x="258" y="348"/>
                  </a:lnTo>
                  <a:lnTo>
                    <a:pt x="247" y="363"/>
                  </a:lnTo>
                  <a:lnTo>
                    <a:pt x="233" y="378"/>
                  </a:lnTo>
                  <a:lnTo>
                    <a:pt x="256" y="364"/>
                  </a:lnTo>
                  <a:lnTo>
                    <a:pt x="277" y="347"/>
                  </a:lnTo>
                  <a:lnTo>
                    <a:pt x="294" y="328"/>
                  </a:lnTo>
                  <a:lnTo>
                    <a:pt x="310" y="306"/>
                  </a:lnTo>
                  <a:lnTo>
                    <a:pt x="322" y="283"/>
                  </a:lnTo>
                  <a:lnTo>
                    <a:pt x="331" y="256"/>
                  </a:lnTo>
                  <a:lnTo>
                    <a:pt x="337" y="230"/>
                  </a:lnTo>
                  <a:lnTo>
                    <a:pt x="339" y="201"/>
                  </a:lnTo>
                  <a:lnTo>
                    <a:pt x="338" y="181"/>
                  </a:lnTo>
                  <a:lnTo>
                    <a:pt x="335" y="162"/>
                  </a:lnTo>
                  <a:lnTo>
                    <a:pt x="331" y="143"/>
                  </a:lnTo>
                  <a:lnTo>
                    <a:pt x="324" y="125"/>
                  </a:lnTo>
                  <a:lnTo>
                    <a:pt x="316" y="106"/>
                  </a:lnTo>
                  <a:lnTo>
                    <a:pt x="305" y="90"/>
                  </a:lnTo>
                  <a:lnTo>
                    <a:pt x="294" y="74"/>
                  </a:lnTo>
                  <a:lnTo>
                    <a:pt x="280" y="5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0404" name="Freeform 77"/>
            <p:cNvSpPr>
              <a:spLocks/>
            </p:cNvSpPr>
            <p:nvPr/>
          </p:nvSpPr>
          <p:spPr bwMode="auto">
            <a:xfrm>
              <a:off x="661" y="1790"/>
              <a:ext cx="249" cy="250"/>
            </a:xfrm>
            <a:custGeom>
              <a:avLst/>
              <a:gdLst>
                <a:gd name="T0" fmla="*/ 69 w 498"/>
                <a:gd name="T1" fmla="*/ 125 h 500"/>
                <a:gd name="T2" fmla="*/ 81 w 498"/>
                <a:gd name="T3" fmla="*/ 123 h 500"/>
                <a:gd name="T4" fmla="*/ 92 w 498"/>
                <a:gd name="T5" fmla="*/ 118 h 500"/>
                <a:gd name="T6" fmla="*/ 102 w 498"/>
                <a:gd name="T7" fmla="*/ 111 h 500"/>
                <a:gd name="T8" fmla="*/ 111 w 498"/>
                <a:gd name="T9" fmla="*/ 102 h 500"/>
                <a:gd name="T10" fmla="*/ 117 w 498"/>
                <a:gd name="T11" fmla="*/ 92 h 500"/>
                <a:gd name="T12" fmla="*/ 122 w 498"/>
                <a:gd name="T13" fmla="*/ 81 h 500"/>
                <a:gd name="T14" fmla="*/ 125 w 498"/>
                <a:gd name="T15" fmla="*/ 69 h 500"/>
                <a:gd name="T16" fmla="*/ 125 w 498"/>
                <a:gd name="T17" fmla="*/ 57 h 500"/>
                <a:gd name="T18" fmla="*/ 122 w 498"/>
                <a:gd name="T19" fmla="*/ 45 h 500"/>
                <a:gd name="T20" fmla="*/ 117 w 498"/>
                <a:gd name="T21" fmla="*/ 33 h 500"/>
                <a:gd name="T22" fmla="*/ 111 w 498"/>
                <a:gd name="T23" fmla="*/ 23 h 500"/>
                <a:gd name="T24" fmla="*/ 102 w 498"/>
                <a:gd name="T25" fmla="*/ 14 h 500"/>
                <a:gd name="T26" fmla="*/ 92 w 498"/>
                <a:gd name="T27" fmla="*/ 8 h 500"/>
                <a:gd name="T28" fmla="*/ 81 w 498"/>
                <a:gd name="T29" fmla="*/ 3 h 500"/>
                <a:gd name="T30" fmla="*/ 69 w 498"/>
                <a:gd name="T31" fmla="*/ 1 h 500"/>
                <a:gd name="T32" fmla="*/ 56 w 498"/>
                <a:gd name="T33" fmla="*/ 1 h 500"/>
                <a:gd name="T34" fmla="*/ 44 w 498"/>
                <a:gd name="T35" fmla="*/ 3 h 500"/>
                <a:gd name="T36" fmla="*/ 33 w 498"/>
                <a:gd name="T37" fmla="*/ 8 h 500"/>
                <a:gd name="T38" fmla="*/ 23 w 498"/>
                <a:gd name="T39" fmla="*/ 15 h 500"/>
                <a:gd name="T40" fmla="*/ 14 w 498"/>
                <a:gd name="T41" fmla="*/ 23 h 500"/>
                <a:gd name="T42" fmla="*/ 8 w 498"/>
                <a:gd name="T43" fmla="*/ 33 h 500"/>
                <a:gd name="T44" fmla="*/ 3 w 498"/>
                <a:gd name="T45" fmla="*/ 44 h 500"/>
                <a:gd name="T46" fmla="*/ 1 w 498"/>
                <a:gd name="T47" fmla="*/ 57 h 500"/>
                <a:gd name="T48" fmla="*/ 1 w 498"/>
                <a:gd name="T49" fmla="*/ 69 h 500"/>
                <a:gd name="T50" fmla="*/ 3 w 498"/>
                <a:gd name="T51" fmla="*/ 81 h 500"/>
                <a:gd name="T52" fmla="*/ 7 w 498"/>
                <a:gd name="T53" fmla="*/ 92 h 500"/>
                <a:gd name="T54" fmla="*/ 14 w 498"/>
                <a:gd name="T55" fmla="*/ 102 h 500"/>
                <a:gd name="T56" fmla="*/ 23 w 498"/>
                <a:gd name="T57" fmla="*/ 111 h 500"/>
                <a:gd name="T58" fmla="*/ 33 w 498"/>
                <a:gd name="T59" fmla="*/ 118 h 500"/>
                <a:gd name="T60" fmla="*/ 44 w 498"/>
                <a:gd name="T61" fmla="*/ 123 h 500"/>
                <a:gd name="T62" fmla="*/ 56 w 498"/>
                <a:gd name="T63" fmla="*/ 125 h 5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500"/>
                <a:gd name="T98" fmla="*/ 498 w 498"/>
                <a:gd name="T99" fmla="*/ 500 h 5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500">
                  <a:moveTo>
                    <a:pt x="248" y="500"/>
                  </a:moveTo>
                  <a:lnTo>
                    <a:pt x="274" y="499"/>
                  </a:lnTo>
                  <a:lnTo>
                    <a:pt x="298" y="495"/>
                  </a:lnTo>
                  <a:lnTo>
                    <a:pt x="321" y="490"/>
                  </a:lnTo>
                  <a:lnTo>
                    <a:pt x="344" y="480"/>
                  </a:lnTo>
                  <a:lnTo>
                    <a:pt x="366" y="470"/>
                  </a:lnTo>
                  <a:lnTo>
                    <a:pt x="387" y="457"/>
                  </a:lnTo>
                  <a:lnTo>
                    <a:pt x="406" y="444"/>
                  </a:lnTo>
                  <a:lnTo>
                    <a:pt x="425" y="426"/>
                  </a:lnTo>
                  <a:lnTo>
                    <a:pt x="442" y="408"/>
                  </a:lnTo>
                  <a:lnTo>
                    <a:pt x="456" y="388"/>
                  </a:lnTo>
                  <a:lnTo>
                    <a:pt x="468" y="368"/>
                  </a:lnTo>
                  <a:lnTo>
                    <a:pt x="479" y="346"/>
                  </a:lnTo>
                  <a:lnTo>
                    <a:pt x="488" y="323"/>
                  </a:lnTo>
                  <a:lnTo>
                    <a:pt x="494" y="300"/>
                  </a:lnTo>
                  <a:lnTo>
                    <a:pt x="497" y="275"/>
                  </a:lnTo>
                  <a:lnTo>
                    <a:pt x="498" y="250"/>
                  </a:lnTo>
                  <a:lnTo>
                    <a:pt x="497" y="225"/>
                  </a:lnTo>
                  <a:lnTo>
                    <a:pt x="494" y="200"/>
                  </a:lnTo>
                  <a:lnTo>
                    <a:pt x="488" y="177"/>
                  </a:lnTo>
                  <a:lnTo>
                    <a:pt x="479" y="154"/>
                  </a:lnTo>
                  <a:lnTo>
                    <a:pt x="468" y="132"/>
                  </a:lnTo>
                  <a:lnTo>
                    <a:pt x="456" y="112"/>
                  </a:lnTo>
                  <a:lnTo>
                    <a:pt x="442" y="92"/>
                  </a:lnTo>
                  <a:lnTo>
                    <a:pt x="425" y="74"/>
                  </a:lnTo>
                  <a:lnTo>
                    <a:pt x="406" y="56"/>
                  </a:lnTo>
                  <a:lnTo>
                    <a:pt x="387" y="43"/>
                  </a:lnTo>
                  <a:lnTo>
                    <a:pt x="366" y="30"/>
                  </a:lnTo>
                  <a:lnTo>
                    <a:pt x="344" y="20"/>
                  </a:lnTo>
                  <a:lnTo>
                    <a:pt x="321" y="10"/>
                  </a:lnTo>
                  <a:lnTo>
                    <a:pt x="298" y="5"/>
                  </a:lnTo>
                  <a:lnTo>
                    <a:pt x="274" y="1"/>
                  </a:lnTo>
                  <a:lnTo>
                    <a:pt x="248" y="0"/>
                  </a:lnTo>
                  <a:lnTo>
                    <a:pt x="223" y="1"/>
                  </a:lnTo>
                  <a:lnTo>
                    <a:pt x="199" y="5"/>
                  </a:lnTo>
                  <a:lnTo>
                    <a:pt x="175" y="12"/>
                  </a:lnTo>
                  <a:lnTo>
                    <a:pt x="152" y="20"/>
                  </a:lnTo>
                  <a:lnTo>
                    <a:pt x="130" y="30"/>
                  </a:lnTo>
                  <a:lnTo>
                    <a:pt x="109" y="43"/>
                  </a:lnTo>
                  <a:lnTo>
                    <a:pt x="91" y="58"/>
                  </a:lnTo>
                  <a:lnTo>
                    <a:pt x="72" y="74"/>
                  </a:lnTo>
                  <a:lnTo>
                    <a:pt x="56" y="91"/>
                  </a:lnTo>
                  <a:lnTo>
                    <a:pt x="42" y="111"/>
                  </a:lnTo>
                  <a:lnTo>
                    <a:pt x="30" y="131"/>
                  </a:lnTo>
                  <a:lnTo>
                    <a:pt x="19" y="153"/>
                  </a:lnTo>
                  <a:lnTo>
                    <a:pt x="11" y="176"/>
                  </a:lnTo>
                  <a:lnTo>
                    <a:pt x="4" y="200"/>
                  </a:lnTo>
                  <a:lnTo>
                    <a:pt x="1" y="225"/>
                  </a:lnTo>
                  <a:lnTo>
                    <a:pt x="0" y="250"/>
                  </a:lnTo>
                  <a:lnTo>
                    <a:pt x="1" y="275"/>
                  </a:lnTo>
                  <a:lnTo>
                    <a:pt x="4" y="300"/>
                  </a:lnTo>
                  <a:lnTo>
                    <a:pt x="10" y="323"/>
                  </a:lnTo>
                  <a:lnTo>
                    <a:pt x="18" y="346"/>
                  </a:lnTo>
                  <a:lnTo>
                    <a:pt x="28" y="368"/>
                  </a:lnTo>
                  <a:lnTo>
                    <a:pt x="41" y="388"/>
                  </a:lnTo>
                  <a:lnTo>
                    <a:pt x="56" y="408"/>
                  </a:lnTo>
                  <a:lnTo>
                    <a:pt x="72" y="426"/>
                  </a:lnTo>
                  <a:lnTo>
                    <a:pt x="91" y="444"/>
                  </a:lnTo>
                  <a:lnTo>
                    <a:pt x="110" y="457"/>
                  </a:lnTo>
                  <a:lnTo>
                    <a:pt x="131" y="470"/>
                  </a:lnTo>
                  <a:lnTo>
                    <a:pt x="153" y="480"/>
                  </a:lnTo>
                  <a:lnTo>
                    <a:pt x="176" y="490"/>
                  </a:lnTo>
                  <a:lnTo>
                    <a:pt x="199" y="495"/>
                  </a:lnTo>
                  <a:lnTo>
                    <a:pt x="223" y="499"/>
                  </a:lnTo>
                  <a:lnTo>
                    <a:pt x="248" y="50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0405" name="Freeform 78"/>
            <p:cNvSpPr>
              <a:spLocks/>
            </p:cNvSpPr>
            <p:nvPr/>
          </p:nvSpPr>
          <p:spPr bwMode="auto">
            <a:xfrm>
              <a:off x="685" y="1814"/>
              <a:ext cx="200" cy="201"/>
            </a:xfrm>
            <a:custGeom>
              <a:avLst/>
              <a:gdLst>
                <a:gd name="T0" fmla="*/ 0 w 401"/>
                <a:gd name="T1" fmla="*/ 45 h 400"/>
                <a:gd name="T2" fmla="*/ 2 w 401"/>
                <a:gd name="T3" fmla="*/ 36 h 400"/>
                <a:gd name="T4" fmla="*/ 5 w 401"/>
                <a:gd name="T5" fmla="*/ 27 h 400"/>
                <a:gd name="T6" fmla="*/ 11 w 401"/>
                <a:gd name="T7" fmla="*/ 19 h 400"/>
                <a:gd name="T8" fmla="*/ 18 w 401"/>
                <a:gd name="T9" fmla="*/ 11 h 400"/>
                <a:gd name="T10" fmla="*/ 26 w 401"/>
                <a:gd name="T11" fmla="*/ 6 h 400"/>
                <a:gd name="T12" fmla="*/ 35 w 401"/>
                <a:gd name="T13" fmla="*/ 2 h 400"/>
                <a:gd name="T14" fmla="*/ 45 w 401"/>
                <a:gd name="T15" fmla="*/ 1 h 400"/>
                <a:gd name="T16" fmla="*/ 55 w 401"/>
                <a:gd name="T17" fmla="*/ 1 h 400"/>
                <a:gd name="T18" fmla="*/ 64 w 401"/>
                <a:gd name="T19" fmla="*/ 2 h 400"/>
                <a:gd name="T20" fmla="*/ 73 w 401"/>
                <a:gd name="T21" fmla="*/ 6 h 400"/>
                <a:gd name="T22" fmla="*/ 81 w 401"/>
                <a:gd name="T23" fmla="*/ 11 h 400"/>
                <a:gd name="T24" fmla="*/ 89 w 401"/>
                <a:gd name="T25" fmla="*/ 19 h 400"/>
                <a:gd name="T26" fmla="*/ 94 w 401"/>
                <a:gd name="T27" fmla="*/ 27 h 400"/>
                <a:gd name="T28" fmla="*/ 98 w 401"/>
                <a:gd name="T29" fmla="*/ 36 h 400"/>
                <a:gd name="T30" fmla="*/ 100 w 401"/>
                <a:gd name="T31" fmla="*/ 45 h 400"/>
                <a:gd name="T32" fmla="*/ 100 w 401"/>
                <a:gd name="T33" fmla="*/ 56 h 400"/>
                <a:gd name="T34" fmla="*/ 98 w 401"/>
                <a:gd name="T35" fmla="*/ 66 h 400"/>
                <a:gd name="T36" fmla="*/ 94 w 401"/>
                <a:gd name="T37" fmla="*/ 75 h 400"/>
                <a:gd name="T38" fmla="*/ 88 w 401"/>
                <a:gd name="T39" fmla="*/ 83 h 400"/>
                <a:gd name="T40" fmla="*/ 82 w 401"/>
                <a:gd name="T41" fmla="*/ 89 h 400"/>
                <a:gd name="T42" fmla="*/ 74 w 401"/>
                <a:gd name="T43" fmla="*/ 95 h 400"/>
                <a:gd name="T44" fmla="*/ 65 w 401"/>
                <a:gd name="T45" fmla="*/ 98 h 400"/>
                <a:gd name="T46" fmla="*/ 55 w 401"/>
                <a:gd name="T47" fmla="*/ 101 h 400"/>
                <a:gd name="T48" fmla="*/ 45 w 401"/>
                <a:gd name="T49" fmla="*/ 101 h 400"/>
                <a:gd name="T50" fmla="*/ 35 w 401"/>
                <a:gd name="T51" fmla="*/ 99 h 400"/>
                <a:gd name="T52" fmla="*/ 26 w 401"/>
                <a:gd name="T53" fmla="*/ 95 h 400"/>
                <a:gd name="T54" fmla="*/ 18 w 401"/>
                <a:gd name="T55" fmla="*/ 90 h 400"/>
                <a:gd name="T56" fmla="*/ 11 w 401"/>
                <a:gd name="T57" fmla="*/ 82 h 400"/>
                <a:gd name="T58" fmla="*/ 5 w 401"/>
                <a:gd name="T59" fmla="*/ 74 h 400"/>
                <a:gd name="T60" fmla="*/ 2 w 401"/>
                <a:gd name="T61" fmla="*/ 65 h 400"/>
                <a:gd name="T62" fmla="*/ 0 w 401"/>
                <a:gd name="T63" fmla="*/ 56 h 4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0"/>
                <a:gd name="T98" fmla="*/ 401 w 401"/>
                <a:gd name="T99" fmla="*/ 400 h 4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0">
                  <a:moveTo>
                    <a:pt x="0" y="200"/>
                  </a:moveTo>
                  <a:lnTo>
                    <a:pt x="1" y="180"/>
                  </a:lnTo>
                  <a:lnTo>
                    <a:pt x="3" y="161"/>
                  </a:lnTo>
                  <a:lnTo>
                    <a:pt x="8" y="142"/>
                  </a:lnTo>
                  <a:lnTo>
                    <a:pt x="15" y="124"/>
                  </a:lnTo>
                  <a:lnTo>
                    <a:pt x="23" y="106"/>
                  </a:lnTo>
                  <a:lnTo>
                    <a:pt x="33" y="89"/>
                  </a:lnTo>
                  <a:lnTo>
                    <a:pt x="45" y="73"/>
                  </a:lnTo>
                  <a:lnTo>
                    <a:pt x="59" y="58"/>
                  </a:lnTo>
                  <a:lnTo>
                    <a:pt x="74" y="44"/>
                  </a:lnTo>
                  <a:lnTo>
                    <a:pt x="90" y="33"/>
                  </a:lnTo>
                  <a:lnTo>
                    <a:pt x="106" y="23"/>
                  </a:lnTo>
                  <a:lnTo>
                    <a:pt x="124" y="15"/>
                  </a:lnTo>
                  <a:lnTo>
                    <a:pt x="143" y="8"/>
                  </a:lnTo>
                  <a:lnTo>
                    <a:pt x="161" y="3"/>
                  </a:lnTo>
                  <a:lnTo>
                    <a:pt x="181" y="1"/>
                  </a:lnTo>
                  <a:lnTo>
                    <a:pt x="200" y="0"/>
                  </a:lnTo>
                  <a:lnTo>
                    <a:pt x="220" y="1"/>
                  </a:lnTo>
                  <a:lnTo>
                    <a:pt x="241" y="3"/>
                  </a:lnTo>
                  <a:lnTo>
                    <a:pt x="259" y="8"/>
                  </a:lnTo>
                  <a:lnTo>
                    <a:pt x="278" y="15"/>
                  </a:lnTo>
                  <a:lnTo>
                    <a:pt x="295" y="23"/>
                  </a:lnTo>
                  <a:lnTo>
                    <a:pt x="312" y="33"/>
                  </a:lnTo>
                  <a:lnTo>
                    <a:pt x="327" y="44"/>
                  </a:lnTo>
                  <a:lnTo>
                    <a:pt x="342" y="58"/>
                  </a:lnTo>
                  <a:lnTo>
                    <a:pt x="356" y="73"/>
                  </a:lnTo>
                  <a:lnTo>
                    <a:pt x="367" y="89"/>
                  </a:lnTo>
                  <a:lnTo>
                    <a:pt x="378" y="106"/>
                  </a:lnTo>
                  <a:lnTo>
                    <a:pt x="386" y="124"/>
                  </a:lnTo>
                  <a:lnTo>
                    <a:pt x="393" y="142"/>
                  </a:lnTo>
                  <a:lnTo>
                    <a:pt x="397" y="161"/>
                  </a:lnTo>
                  <a:lnTo>
                    <a:pt x="400" y="180"/>
                  </a:lnTo>
                  <a:lnTo>
                    <a:pt x="401" y="200"/>
                  </a:lnTo>
                  <a:lnTo>
                    <a:pt x="400" y="221"/>
                  </a:lnTo>
                  <a:lnTo>
                    <a:pt x="396" y="240"/>
                  </a:lnTo>
                  <a:lnTo>
                    <a:pt x="392" y="260"/>
                  </a:lnTo>
                  <a:lnTo>
                    <a:pt x="385" y="278"/>
                  </a:lnTo>
                  <a:lnTo>
                    <a:pt x="377" y="296"/>
                  </a:lnTo>
                  <a:lnTo>
                    <a:pt x="366" y="312"/>
                  </a:lnTo>
                  <a:lnTo>
                    <a:pt x="355" y="328"/>
                  </a:lnTo>
                  <a:lnTo>
                    <a:pt x="342" y="342"/>
                  </a:lnTo>
                  <a:lnTo>
                    <a:pt x="328" y="354"/>
                  </a:lnTo>
                  <a:lnTo>
                    <a:pt x="312" y="366"/>
                  </a:lnTo>
                  <a:lnTo>
                    <a:pt x="296" y="376"/>
                  </a:lnTo>
                  <a:lnTo>
                    <a:pt x="279" y="384"/>
                  </a:lnTo>
                  <a:lnTo>
                    <a:pt x="260" y="391"/>
                  </a:lnTo>
                  <a:lnTo>
                    <a:pt x="241" y="396"/>
                  </a:lnTo>
                  <a:lnTo>
                    <a:pt x="221" y="399"/>
                  </a:lnTo>
                  <a:lnTo>
                    <a:pt x="200" y="400"/>
                  </a:lnTo>
                  <a:lnTo>
                    <a:pt x="181" y="399"/>
                  </a:lnTo>
                  <a:lnTo>
                    <a:pt x="161" y="397"/>
                  </a:lnTo>
                  <a:lnTo>
                    <a:pt x="143" y="392"/>
                  </a:lnTo>
                  <a:lnTo>
                    <a:pt x="124" y="385"/>
                  </a:lnTo>
                  <a:lnTo>
                    <a:pt x="106" y="377"/>
                  </a:lnTo>
                  <a:lnTo>
                    <a:pt x="90" y="367"/>
                  </a:lnTo>
                  <a:lnTo>
                    <a:pt x="74" y="356"/>
                  </a:lnTo>
                  <a:lnTo>
                    <a:pt x="59" y="342"/>
                  </a:lnTo>
                  <a:lnTo>
                    <a:pt x="45" y="327"/>
                  </a:lnTo>
                  <a:lnTo>
                    <a:pt x="33" y="311"/>
                  </a:lnTo>
                  <a:lnTo>
                    <a:pt x="23" y="294"/>
                  </a:lnTo>
                  <a:lnTo>
                    <a:pt x="15" y="277"/>
                  </a:lnTo>
                  <a:lnTo>
                    <a:pt x="8" y="259"/>
                  </a:lnTo>
                  <a:lnTo>
                    <a:pt x="3" y="239"/>
                  </a:lnTo>
                  <a:lnTo>
                    <a:pt x="1" y="220"/>
                  </a:lnTo>
                  <a:lnTo>
                    <a:pt x="0" y="200"/>
                  </a:lnTo>
                  <a:close/>
                </a:path>
              </a:pathLst>
            </a:cu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0406" name="Freeform 79"/>
            <p:cNvSpPr>
              <a:spLocks/>
            </p:cNvSpPr>
            <p:nvPr/>
          </p:nvSpPr>
          <p:spPr bwMode="auto">
            <a:xfrm>
              <a:off x="705" y="1814"/>
              <a:ext cx="180" cy="181"/>
            </a:xfrm>
            <a:custGeom>
              <a:avLst/>
              <a:gdLst>
                <a:gd name="T0" fmla="*/ 71 w 361"/>
                <a:gd name="T1" fmla="*/ 11 h 361"/>
                <a:gd name="T2" fmla="*/ 63 w 361"/>
                <a:gd name="T3" fmla="*/ 6 h 361"/>
                <a:gd name="T4" fmla="*/ 54 w 361"/>
                <a:gd name="T5" fmla="*/ 2 h 361"/>
                <a:gd name="T6" fmla="*/ 45 w 361"/>
                <a:gd name="T7" fmla="*/ 1 h 361"/>
                <a:gd name="T8" fmla="*/ 35 w 361"/>
                <a:gd name="T9" fmla="*/ 1 h 361"/>
                <a:gd name="T10" fmla="*/ 25 w 361"/>
                <a:gd name="T11" fmla="*/ 2 h 361"/>
                <a:gd name="T12" fmla="*/ 16 w 361"/>
                <a:gd name="T13" fmla="*/ 6 h 361"/>
                <a:gd name="T14" fmla="*/ 8 w 361"/>
                <a:gd name="T15" fmla="*/ 11 h 361"/>
                <a:gd name="T16" fmla="*/ 3 w 361"/>
                <a:gd name="T17" fmla="*/ 16 h 361"/>
                <a:gd name="T18" fmla="*/ 1 w 361"/>
                <a:gd name="T19" fmla="*/ 19 h 361"/>
                <a:gd name="T20" fmla="*/ 3 w 361"/>
                <a:gd name="T21" fmla="*/ 18 h 361"/>
                <a:gd name="T22" fmla="*/ 10 w 361"/>
                <a:gd name="T23" fmla="*/ 14 h 361"/>
                <a:gd name="T24" fmla="*/ 18 w 361"/>
                <a:gd name="T25" fmla="*/ 12 h 361"/>
                <a:gd name="T26" fmla="*/ 26 w 361"/>
                <a:gd name="T27" fmla="*/ 11 h 361"/>
                <a:gd name="T28" fmla="*/ 35 w 361"/>
                <a:gd name="T29" fmla="*/ 11 h 361"/>
                <a:gd name="T30" fmla="*/ 44 w 361"/>
                <a:gd name="T31" fmla="*/ 13 h 361"/>
                <a:gd name="T32" fmla="*/ 53 w 361"/>
                <a:gd name="T33" fmla="*/ 16 h 361"/>
                <a:gd name="T34" fmla="*/ 61 w 361"/>
                <a:gd name="T35" fmla="*/ 22 h 361"/>
                <a:gd name="T36" fmla="*/ 69 w 361"/>
                <a:gd name="T37" fmla="*/ 29 h 361"/>
                <a:gd name="T38" fmla="*/ 74 w 361"/>
                <a:gd name="T39" fmla="*/ 37 h 361"/>
                <a:gd name="T40" fmla="*/ 78 w 361"/>
                <a:gd name="T41" fmla="*/ 46 h 361"/>
                <a:gd name="T42" fmla="*/ 79 w 361"/>
                <a:gd name="T43" fmla="*/ 56 h 361"/>
                <a:gd name="T44" fmla="*/ 79 w 361"/>
                <a:gd name="T45" fmla="*/ 65 h 361"/>
                <a:gd name="T46" fmla="*/ 78 w 361"/>
                <a:gd name="T47" fmla="*/ 73 h 361"/>
                <a:gd name="T48" fmla="*/ 76 w 361"/>
                <a:gd name="T49" fmla="*/ 81 h 361"/>
                <a:gd name="T50" fmla="*/ 72 w 361"/>
                <a:gd name="T51" fmla="*/ 88 h 361"/>
                <a:gd name="T52" fmla="*/ 74 w 361"/>
                <a:gd name="T53" fmla="*/ 87 h 361"/>
                <a:gd name="T54" fmla="*/ 81 w 361"/>
                <a:gd name="T55" fmla="*/ 78 h 361"/>
                <a:gd name="T56" fmla="*/ 87 w 361"/>
                <a:gd name="T57" fmla="*/ 68 h 361"/>
                <a:gd name="T58" fmla="*/ 90 w 361"/>
                <a:gd name="T59" fmla="*/ 56 h 361"/>
                <a:gd name="T60" fmla="*/ 90 w 361"/>
                <a:gd name="T61" fmla="*/ 45 h 361"/>
                <a:gd name="T62" fmla="*/ 88 w 361"/>
                <a:gd name="T63" fmla="*/ 36 h 361"/>
                <a:gd name="T64" fmla="*/ 84 w 361"/>
                <a:gd name="T65" fmla="*/ 27 h 361"/>
                <a:gd name="T66" fmla="*/ 79 w 361"/>
                <a:gd name="T67" fmla="*/ 19 h 36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61"/>
                <a:gd name="T103" fmla="*/ 0 h 361"/>
                <a:gd name="T104" fmla="*/ 361 w 361"/>
                <a:gd name="T105" fmla="*/ 361 h 36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61" h="361">
                  <a:moveTo>
                    <a:pt x="302" y="58"/>
                  </a:moveTo>
                  <a:lnTo>
                    <a:pt x="287" y="44"/>
                  </a:lnTo>
                  <a:lnTo>
                    <a:pt x="272" y="33"/>
                  </a:lnTo>
                  <a:lnTo>
                    <a:pt x="255" y="23"/>
                  </a:lnTo>
                  <a:lnTo>
                    <a:pt x="238" y="15"/>
                  </a:lnTo>
                  <a:lnTo>
                    <a:pt x="219" y="8"/>
                  </a:lnTo>
                  <a:lnTo>
                    <a:pt x="201" y="3"/>
                  </a:lnTo>
                  <a:lnTo>
                    <a:pt x="180" y="1"/>
                  </a:lnTo>
                  <a:lnTo>
                    <a:pt x="160" y="0"/>
                  </a:lnTo>
                  <a:lnTo>
                    <a:pt x="141" y="1"/>
                  </a:lnTo>
                  <a:lnTo>
                    <a:pt x="121" y="3"/>
                  </a:lnTo>
                  <a:lnTo>
                    <a:pt x="103" y="8"/>
                  </a:lnTo>
                  <a:lnTo>
                    <a:pt x="84" y="15"/>
                  </a:lnTo>
                  <a:lnTo>
                    <a:pt x="66" y="23"/>
                  </a:lnTo>
                  <a:lnTo>
                    <a:pt x="50" y="33"/>
                  </a:lnTo>
                  <a:lnTo>
                    <a:pt x="34" y="44"/>
                  </a:lnTo>
                  <a:lnTo>
                    <a:pt x="19" y="58"/>
                  </a:lnTo>
                  <a:lnTo>
                    <a:pt x="14" y="64"/>
                  </a:lnTo>
                  <a:lnTo>
                    <a:pt x="10" y="69"/>
                  </a:lnTo>
                  <a:lnTo>
                    <a:pt x="5" y="74"/>
                  </a:lnTo>
                  <a:lnTo>
                    <a:pt x="0" y="80"/>
                  </a:lnTo>
                  <a:lnTo>
                    <a:pt x="14" y="71"/>
                  </a:lnTo>
                  <a:lnTo>
                    <a:pt x="28" y="63"/>
                  </a:lnTo>
                  <a:lnTo>
                    <a:pt x="42" y="56"/>
                  </a:lnTo>
                  <a:lnTo>
                    <a:pt x="57" y="50"/>
                  </a:lnTo>
                  <a:lnTo>
                    <a:pt x="72" y="46"/>
                  </a:lnTo>
                  <a:lnTo>
                    <a:pt x="88" y="42"/>
                  </a:lnTo>
                  <a:lnTo>
                    <a:pt x="104" y="41"/>
                  </a:lnTo>
                  <a:lnTo>
                    <a:pt x="120" y="40"/>
                  </a:lnTo>
                  <a:lnTo>
                    <a:pt x="140" y="41"/>
                  </a:lnTo>
                  <a:lnTo>
                    <a:pt x="159" y="43"/>
                  </a:lnTo>
                  <a:lnTo>
                    <a:pt x="178" y="49"/>
                  </a:lnTo>
                  <a:lnTo>
                    <a:pt x="196" y="55"/>
                  </a:lnTo>
                  <a:lnTo>
                    <a:pt x="215" y="64"/>
                  </a:lnTo>
                  <a:lnTo>
                    <a:pt x="231" y="74"/>
                  </a:lnTo>
                  <a:lnTo>
                    <a:pt x="247" y="86"/>
                  </a:lnTo>
                  <a:lnTo>
                    <a:pt x="262" y="99"/>
                  </a:lnTo>
                  <a:lnTo>
                    <a:pt x="276" y="114"/>
                  </a:lnTo>
                  <a:lnTo>
                    <a:pt x="287" y="130"/>
                  </a:lnTo>
                  <a:lnTo>
                    <a:pt x="297" y="146"/>
                  </a:lnTo>
                  <a:lnTo>
                    <a:pt x="306" y="164"/>
                  </a:lnTo>
                  <a:lnTo>
                    <a:pt x="312" y="183"/>
                  </a:lnTo>
                  <a:lnTo>
                    <a:pt x="317" y="201"/>
                  </a:lnTo>
                  <a:lnTo>
                    <a:pt x="319" y="222"/>
                  </a:lnTo>
                  <a:lnTo>
                    <a:pt x="321" y="241"/>
                  </a:lnTo>
                  <a:lnTo>
                    <a:pt x="319" y="258"/>
                  </a:lnTo>
                  <a:lnTo>
                    <a:pt x="318" y="275"/>
                  </a:lnTo>
                  <a:lnTo>
                    <a:pt x="315" y="290"/>
                  </a:lnTo>
                  <a:lnTo>
                    <a:pt x="310" y="306"/>
                  </a:lnTo>
                  <a:lnTo>
                    <a:pt x="304" y="321"/>
                  </a:lnTo>
                  <a:lnTo>
                    <a:pt x="297" y="335"/>
                  </a:lnTo>
                  <a:lnTo>
                    <a:pt x="289" y="349"/>
                  </a:lnTo>
                  <a:lnTo>
                    <a:pt x="280" y="361"/>
                  </a:lnTo>
                  <a:lnTo>
                    <a:pt x="297" y="346"/>
                  </a:lnTo>
                  <a:lnTo>
                    <a:pt x="314" y="330"/>
                  </a:lnTo>
                  <a:lnTo>
                    <a:pt x="327" y="312"/>
                  </a:lnTo>
                  <a:lnTo>
                    <a:pt x="339" y="291"/>
                  </a:lnTo>
                  <a:lnTo>
                    <a:pt x="348" y="270"/>
                  </a:lnTo>
                  <a:lnTo>
                    <a:pt x="355" y="247"/>
                  </a:lnTo>
                  <a:lnTo>
                    <a:pt x="360" y="224"/>
                  </a:lnTo>
                  <a:lnTo>
                    <a:pt x="361" y="200"/>
                  </a:lnTo>
                  <a:lnTo>
                    <a:pt x="360" y="180"/>
                  </a:lnTo>
                  <a:lnTo>
                    <a:pt x="357" y="161"/>
                  </a:lnTo>
                  <a:lnTo>
                    <a:pt x="353" y="142"/>
                  </a:lnTo>
                  <a:lnTo>
                    <a:pt x="346" y="124"/>
                  </a:lnTo>
                  <a:lnTo>
                    <a:pt x="338" y="106"/>
                  </a:lnTo>
                  <a:lnTo>
                    <a:pt x="327" y="89"/>
                  </a:lnTo>
                  <a:lnTo>
                    <a:pt x="316" y="73"/>
                  </a:lnTo>
                  <a:lnTo>
                    <a:pt x="302" y="58"/>
                  </a:lnTo>
                  <a:close/>
                </a:path>
              </a:pathLst>
            </a:custGeom>
            <a:solidFill>
              <a:srgbClr val="7FFF7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grpSp>
      <p:grpSp>
        <p:nvGrpSpPr>
          <p:cNvPr id="10243" name="Group 61"/>
          <p:cNvGrpSpPr>
            <a:grpSpLocks/>
          </p:cNvGrpSpPr>
          <p:nvPr/>
        </p:nvGrpSpPr>
        <p:grpSpPr bwMode="auto">
          <a:xfrm>
            <a:off x="3546475" y="1016000"/>
            <a:ext cx="319088" cy="355600"/>
            <a:chOff x="410" y="1186"/>
            <a:chExt cx="745" cy="919"/>
          </a:xfrm>
        </p:grpSpPr>
        <p:sp>
          <p:nvSpPr>
            <p:cNvPr id="10371" name="Freeform 62"/>
            <p:cNvSpPr>
              <a:spLocks/>
            </p:cNvSpPr>
            <p:nvPr/>
          </p:nvSpPr>
          <p:spPr bwMode="auto">
            <a:xfrm>
              <a:off x="410" y="1186"/>
              <a:ext cx="745" cy="919"/>
            </a:xfrm>
            <a:custGeom>
              <a:avLst/>
              <a:gdLst>
                <a:gd name="T0" fmla="*/ 373 w 1489"/>
                <a:gd name="T1" fmla="*/ 168 h 1836"/>
                <a:gd name="T2" fmla="*/ 292 w 1489"/>
                <a:gd name="T3" fmla="*/ 117 h 1836"/>
                <a:gd name="T4" fmla="*/ 309 w 1489"/>
                <a:gd name="T5" fmla="*/ 97 h 1836"/>
                <a:gd name="T6" fmla="*/ 326 w 1489"/>
                <a:gd name="T7" fmla="*/ 85 h 1836"/>
                <a:gd name="T8" fmla="*/ 341 w 1489"/>
                <a:gd name="T9" fmla="*/ 79 h 1836"/>
                <a:gd name="T10" fmla="*/ 352 w 1489"/>
                <a:gd name="T11" fmla="*/ 78 h 1836"/>
                <a:gd name="T12" fmla="*/ 357 w 1489"/>
                <a:gd name="T13" fmla="*/ 78 h 1836"/>
                <a:gd name="T14" fmla="*/ 287 w 1489"/>
                <a:gd name="T15" fmla="*/ 29 h 1836"/>
                <a:gd name="T16" fmla="*/ 89 w 1489"/>
                <a:gd name="T17" fmla="*/ 29 h 1836"/>
                <a:gd name="T18" fmla="*/ 16 w 1489"/>
                <a:gd name="T19" fmla="*/ 78 h 1836"/>
                <a:gd name="T20" fmla="*/ 21 w 1489"/>
                <a:gd name="T21" fmla="*/ 78 h 1836"/>
                <a:gd name="T22" fmla="*/ 32 w 1489"/>
                <a:gd name="T23" fmla="*/ 79 h 1836"/>
                <a:gd name="T24" fmla="*/ 48 w 1489"/>
                <a:gd name="T25" fmla="*/ 85 h 1836"/>
                <a:gd name="T26" fmla="*/ 65 w 1489"/>
                <a:gd name="T27" fmla="*/ 98 h 1836"/>
                <a:gd name="T28" fmla="*/ 82 w 1489"/>
                <a:gd name="T29" fmla="*/ 119 h 1836"/>
                <a:gd name="T30" fmla="*/ 88 w 1489"/>
                <a:gd name="T31" fmla="*/ 130 h 1836"/>
                <a:gd name="T32" fmla="*/ 89 w 1489"/>
                <a:gd name="T33" fmla="*/ 168 h 1836"/>
                <a:gd name="T34" fmla="*/ 16 w 1489"/>
                <a:gd name="T35" fmla="*/ 217 h 1836"/>
                <a:gd name="T36" fmla="*/ 21 w 1489"/>
                <a:gd name="T37" fmla="*/ 217 h 1836"/>
                <a:gd name="T38" fmla="*/ 32 w 1489"/>
                <a:gd name="T39" fmla="*/ 218 h 1836"/>
                <a:gd name="T40" fmla="*/ 48 w 1489"/>
                <a:gd name="T41" fmla="*/ 224 h 1836"/>
                <a:gd name="T42" fmla="*/ 65 w 1489"/>
                <a:gd name="T43" fmla="*/ 237 h 1836"/>
                <a:gd name="T44" fmla="*/ 82 w 1489"/>
                <a:gd name="T45" fmla="*/ 259 h 1836"/>
                <a:gd name="T46" fmla="*/ 88 w 1489"/>
                <a:gd name="T47" fmla="*/ 269 h 1836"/>
                <a:gd name="T48" fmla="*/ 89 w 1489"/>
                <a:gd name="T49" fmla="*/ 303 h 1836"/>
                <a:gd name="T50" fmla="*/ 16 w 1489"/>
                <a:gd name="T51" fmla="*/ 352 h 1836"/>
                <a:gd name="T52" fmla="*/ 21 w 1489"/>
                <a:gd name="T53" fmla="*/ 352 h 1836"/>
                <a:gd name="T54" fmla="*/ 32 w 1489"/>
                <a:gd name="T55" fmla="*/ 353 h 1836"/>
                <a:gd name="T56" fmla="*/ 48 w 1489"/>
                <a:gd name="T57" fmla="*/ 359 h 1836"/>
                <a:gd name="T58" fmla="*/ 65 w 1489"/>
                <a:gd name="T59" fmla="*/ 372 h 1836"/>
                <a:gd name="T60" fmla="*/ 82 w 1489"/>
                <a:gd name="T61" fmla="*/ 394 h 1836"/>
                <a:gd name="T62" fmla="*/ 88 w 1489"/>
                <a:gd name="T63" fmla="*/ 404 h 1836"/>
                <a:gd name="T64" fmla="*/ 89 w 1489"/>
                <a:gd name="T65" fmla="*/ 460 h 1836"/>
                <a:gd name="T66" fmla="*/ 292 w 1489"/>
                <a:gd name="T67" fmla="*/ 391 h 1836"/>
                <a:gd name="T68" fmla="*/ 309 w 1489"/>
                <a:gd name="T69" fmla="*/ 371 h 1836"/>
                <a:gd name="T70" fmla="*/ 326 w 1489"/>
                <a:gd name="T71" fmla="*/ 359 h 1836"/>
                <a:gd name="T72" fmla="*/ 341 w 1489"/>
                <a:gd name="T73" fmla="*/ 353 h 1836"/>
                <a:gd name="T74" fmla="*/ 352 w 1489"/>
                <a:gd name="T75" fmla="*/ 352 h 1836"/>
                <a:gd name="T76" fmla="*/ 357 w 1489"/>
                <a:gd name="T77" fmla="*/ 352 h 1836"/>
                <a:gd name="T78" fmla="*/ 287 w 1489"/>
                <a:gd name="T79" fmla="*/ 303 h 1836"/>
                <a:gd name="T80" fmla="*/ 298 w 1489"/>
                <a:gd name="T81" fmla="*/ 248 h 1836"/>
                <a:gd name="T82" fmla="*/ 315 w 1489"/>
                <a:gd name="T83" fmla="*/ 231 h 1836"/>
                <a:gd name="T84" fmla="*/ 331 w 1489"/>
                <a:gd name="T85" fmla="*/ 221 h 1836"/>
                <a:gd name="T86" fmla="*/ 345 w 1489"/>
                <a:gd name="T87" fmla="*/ 217 h 1836"/>
                <a:gd name="T88" fmla="*/ 354 w 1489"/>
                <a:gd name="T89" fmla="*/ 217 h 18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89"/>
                <a:gd name="T136" fmla="*/ 0 h 1836"/>
                <a:gd name="T137" fmla="*/ 1489 w 1489"/>
                <a:gd name="T138" fmla="*/ 1836 h 18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89" h="1836">
                  <a:moveTo>
                    <a:pt x="1425" y="865"/>
                  </a:moveTo>
                  <a:lnTo>
                    <a:pt x="1489" y="872"/>
                  </a:lnTo>
                  <a:lnTo>
                    <a:pt x="1489" y="670"/>
                  </a:lnTo>
                  <a:lnTo>
                    <a:pt x="1146" y="670"/>
                  </a:lnTo>
                  <a:lnTo>
                    <a:pt x="1146" y="503"/>
                  </a:lnTo>
                  <a:lnTo>
                    <a:pt x="1166" y="466"/>
                  </a:lnTo>
                  <a:lnTo>
                    <a:pt x="1189" y="434"/>
                  </a:lnTo>
                  <a:lnTo>
                    <a:pt x="1212" y="408"/>
                  </a:lnTo>
                  <a:lnTo>
                    <a:pt x="1235" y="385"/>
                  </a:lnTo>
                  <a:lnTo>
                    <a:pt x="1258" y="365"/>
                  </a:lnTo>
                  <a:lnTo>
                    <a:pt x="1280" y="350"/>
                  </a:lnTo>
                  <a:lnTo>
                    <a:pt x="1303" y="337"/>
                  </a:lnTo>
                  <a:lnTo>
                    <a:pt x="1324" y="327"/>
                  </a:lnTo>
                  <a:lnTo>
                    <a:pt x="1345" y="320"/>
                  </a:lnTo>
                  <a:lnTo>
                    <a:pt x="1363" y="315"/>
                  </a:lnTo>
                  <a:lnTo>
                    <a:pt x="1379" y="312"/>
                  </a:lnTo>
                  <a:lnTo>
                    <a:pt x="1394" y="310"/>
                  </a:lnTo>
                  <a:lnTo>
                    <a:pt x="1407" y="310"/>
                  </a:lnTo>
                  <a:lnTo>
                    <a:pt x="1416" y="309"/>
                  </a:lnTo>
                  <a:lnTo>
                    <a:pt x="1422" y="310"/>
                  </a:lnTo>
                  <a:lnTo>
                    <a:pt x="1425" y="310"/>
                  </a:lnTo>
                  <a:lnTo>
                    <a:pt x="1489" y="317"/>
                  </a:lnTo>
                  <a:lnTo>
                    <a:pt x="1489" y="114"/>
                  </a:lnTo>
                  <a:lnTo>
                    <a:pt x="1146" y="114"/>
                  </a:lnTo>
                  <a:lnTo>
                    <a:pt x="1146" y="0"/>
                  </a:lnTo>
                  <a:lnTo>
                    <a:pt x="354" y="0"/>
                  </a:lnTo>
                  <a:lnTo>
                    <a:pt x="354" y="114"/>
                  </a:lnTo>
                  <a:lnTo>
                    <a:pt x="0" y="114"/>
                  </a:lnTo>
                  <a:lnTo>
                    <a:pt x="0" y="317"/>
                  </a:lnTo>
                  <a:lnTo>
                    <a:pt x="63" y="310"/>
                  </a:lnTo>
                  <a:lnTo>
                    <a:pt x="66" y="310"/>
                  </a:lnTo>
                  <a:lnTo>
                    <a:pt x="72" y="309"/>
                  </a:lnTo>
                  <a:lnTo>
                    <a:pt x="83" y="310"/>
                  </a:lnTo>
                  <a:lnTo>
                    <a:pt x="95" y="310"/>
                  </a:lnTo>
                  <a:lnTo>
                    <a:pt x="110" y="312"/>
                  </a:lnTo>
                  <a:lnTo>
                    <a:pt x="128" y="315"/>
                  </a:lnTo>
                  <a:lnTo>
                    <a:pt x="146" y="321"/>
                  </a:lnTo>
                  <a:lnTo>
                    <a:pt x="167" y="329"/>
                  </a:lnTo>
                  <a:lnTo>
                    <a:pt x="189" y="340"/>
                  </a:lnTo>
                  <a:lnTo>
                    <a:pt x="212" y="352"/>
                  </a:lnTo>
                  <a:lnTo>
                    <a:pt x="235" y="368"/>
                  </a:lnTo>
                  <a:lnTo>
                    <a:pt x="259" y="389"/>
                  </a:lnTo>
                  <a:lnTo>
                    <a:pt x="282" y="413"/>
                  </a:lnTo>
                  <a:lnTo>
                    <a:pt x="305" y="442"/>
                  </a:lnTo>
                  <a:lnTo>
                    <a:pt x="327" y="476"/>
                  </a:lnTo>
                  <a:lnTo>
                    <a:pt x="349" y="515"/>
                  </a:lnTo>
                  <a:lnTo>
                    <a:pt x="350" y="517"/>
                  </a:lnTo>
                  <a:lnTo>
                    <a:pt x="351" y="518"/>
                  </a:lnTo>
                  <a:lnTo>
                    <a:pt x="353" y="521"/>
                  </a:lnTo>
                  <a:lnTo>
                    <a:pt x="354" y="523"/>
                  </a:lnTo>
                  <a:lnTo>
                    <a:pt x="354" y="670"/>
                  </a:lnTo>
                  <a:lnTo>
                    <a:pt x="0" y="670"/>
                  </a:lnTo>
                  <a:lnTo>
                    <a:pt x="0" y="873"/>
                  </a:lnTo>
                  <a:lnTo>
                    <a:pt x="63" y="865"/>
                  </a:lnTo>
                  <a:lnTo>
                    <a:pt x="66" y="865"/>
                  </a:lnTo>
                  <a:lnTo>
                    <a:pt x="72" y="865"/>
                  </a:lnTo>
                  <a:lnTo>
                    <a:pt x="83" y="865"/>
                  </a:lnTo>
                  <a:lnTo>
                    <a:pt x="95" y="866"/>
                  </a:lnTo>
                  <a:lnTo>
                    <a:pt x="110" y="868"/>
                  </a:lnTo>
                  <a:lnTo>
                    <a:pt x="128" y="872"/>
                  </a:lnTo>
                  <a:lnTo>
                    <a:pt x="146" y="878"/>
                  </a:lnTo>
                  <a:lnTo>
                    <a:pt x="167" y="885"/>
                  </a:lnTo>
                  <a:lnTo>
                    <a:pt x="189" y="895"/>
                  </a:lnTo>
                  <a:lnTo>
                    <a:pt x="212" y="909"/>
                  </a:lnTo>
                  <a:lnTo>
                    <a:pt x="235" y="925"/>
                  </a:lnTo>
                  <a:lnTo>
                    <a:pt x="259" y="946"/>
                  </a:lnTo>
                  <a:lnTo>
                    <a:pt x="282" y="970"/>
                  </a:lnTo>
                  <a:lnTo>
                    <a:pt x="305" y="999"/>
                  </a:lnTo>
                  <a:lnTo>
                    <a:pt x="327" y="1032"/>
                  </a:lnTo>
                  <a:lnTo>
                    <a:pt x="349" y="1071"/>
                  </a:lnTo>
                  <a:lnTo>
                    <a:pt x="350" y="1072"/>
                  </a:lnTo>
                  <a:lnTo>
                    <a:pt x="351" y="1075"/>
                  </a:lnTo>
                  <a:lnTo>
                    <a:pt x="353" y="1076"/>
                  </a:lnTo>
                  <a:lnTo>
                    <a:pt x="354" y="1078"/>
                  </a:lnTo>
                  <a:lnTo>
                    <a:pt x="354" y="1209"/>
                  </a:lnTo>
                  <a:lnTo>
                    <a:pt x="0" y="1209"/>
                  </a:lnTo>
                  <a:lnTo>
                    <a:pt x="0" y="1412"/>
                  </a:lnTo>
                  <a:lnTo>
                    <a:pt x="63" y="1405"/>
                  </a:lnTo>
                  <a:lnTo>
                    <a:pt x="66" y="1405"/>
                  </a:lnTo>
                  <a:lnTo>
                    <a:pt x="72" y="1404"/>
                  </a:lnTo>
                  <a:lnTo>
                    <a:pt x="83" y="1405"/>
                  </a:lnTo>
                  <a:lnTo>
                    <a:pt x="95" y="1405"/>
                  </a:lnTo>
                  <a:lnTo>
                    <a:pt x="110" y="1408"/>
                  </a:lnTo>
                  <a:lnTo>
                    <a:pt x="128" y="1411"/>
                  </a:lnTo>
                  <a:lnTo>
                    <a:pt x="146" y="1417"/>
                  </a:lnTo>
                  <a:lnTo>
                    <a:pt x="167" y="1425"/>
                  </a:lnTo>
                  <a:lnTo>
                    <a:pt x="189" y="1435"/>
                  </a:lnTo>
                  <a:lnTo>
                    <a:pt x="212" y="1448"/>
                  </a:lnTo>
                  <a:lnTo>
                    <a:pt x="235" y="1465"/>
                  </a:lnTo>
                  <a:lnTo>
                    <a:pt x="259" y="1485"/>
                  </a:lnTo>
                  <a:lnTo>
                    <a:pt x="282" y="1510"/>
                  </a:lnTo>
                  <a:lnTo>
                    <a:pt x="305" y="1539"/>
                  </a:lnTo>
                  <a:lnTo>
                    <a:pt x="327" y="1572"/>
                  </a:lnTo>
                  <a:lnTo>
                    <a:pt x="349" y="1612"/>
                  </a:lnTo>
                  <a:lnTo>
                    <a:pt x="350" y="1613"/>
                  </a:lnTo>
                  <a:lnTo>
                    <a:pt x="351" y="1615"/>
                  </a:lnTo>
                  <a:lnTo>
                    <a:pt x="353" y="1616"/>
                  </a:lnTo>
                  <a:lnTo>
                    <a:pt x="354" y="1618"/>
                  </a:lnTo>
                  <a:lnTo>
                    <a:pt x="354" y="1836"/>
                  </a:lnTo>
                  <a:lnTo>
                    <a:pt x="1146" y="1836"/>
                  </a:lnTo>
                  <a:lnTo>
                    <a:pt x="1146" y="1600"/>
                  </a:lnTo>
                  <a:lnTo>
                    <a:pt x="1166" y="1563"/>
                  </a:lnTo>
                  <a:lnTo>
                    <a:pt x="1189" y="1531"/>
                  </a:lnTo>
                  <a:lnTo>
                    <a:pt x="1212" y="1504"/>
                  </a:lnTo>
                  <a:lnTo>
                    <a:pt x="1235" y="1481"/>
                  </a:lnTo>
                  <a:lnTo>
                    <a:pt x="1258" y="1462"/>
                  </a:lnTo>
                  <a:lnTo>
                    <a:pt x="1280" y="1446"/>
                  </a:lnTo>
                  <a:lnTo>
                    <a:pt x="1303" y="1433"/>
                  </a:lnTo>
                  <a:lnTo>
                    <a:pt x="1324" y="1424"/>
                  </a:lnTo>
                  <a:lnTo>
                    <a:pt x="1345" y="1417"/>
                  </a:lnTo>
                  <a:lnTo>
                    <a:pt x="1363" y="1411"/>
                  </a:lnTo>
                  <a:lnTo>
                    <a:pt x="1379" y="1408"/>
                  </a:lnTo>
                  <a:lnTo>
                    <a:pt x="1394" y="1405"/>
                  </a:lnTo>
                  <a:lnTo>
                    <a:pt x="1407" y="1405"/>
                  </a:lnTo>
                  <a:lnTo>
                    <a:pt x="1416" y="1405"/>
                  </a:lnTo>
                  <a:lnTo>
                    <a:pt x="1422" y="1405"/>
                  </a:lnTo>
                  <a:lnTo>
                    <a:pt x="1425" y="1405"/>
                  </a:lnTo>
                  <a:lnTo>
                    <a:pt x="1489" y="1412"/>
                  </a:lnTo>
                  <a:lnTo>
                    <a:pt x="1489" y="1209"/>
                  </a:lnTo>
                  <a:lnTo>
                    <a:pt x="1146" y="1209"/>
                  </a:lnTo>
                  <a:lnTo>
                    <a:pt x="1146" y="1060"/>
                  </a:lnTo>
                  <a:lnTo>
                    <a:pt x="1166" y="1023"/>
                  </a:lnTo>
                  <a:lnTo>
                    <a:pt x="1189" y="991"/>
                  </a:lnTo>
                  <a:lnTo>
                    <a:pt x="1212" y="964"/>
                  </a:lnTo>
                  <a:lnTo>
                    <a:pt x="1235" y="941"/>
                  </a:lnTo>
                  <a:lnTo>
                    <a:pt x="1258" y="921"/>
                  </a:lnTo>
                  <a:lnTo>
                    <a:pt x="1280" y="906"/>
                  </a:lnTo>
                  <a:lnTo>
                    <a:pt x="1303" y="894"/>
                  </a:lnTo>
                  <a:lnTo>
                    <a:pt x="1324" y="883"/>
                  </a:lnTo>
                  <a:lnTo>
                    <a:pt x="1345" y="877"/>
                  </a:lnTo>
                  <a:lnTo>
                    <a:pt x="1363" y="871"/>
                  </a:lnTo>
                  <a:lnTo>
                    <a:pt x="1379" y="868"/>
                  </a:lnTo>
                  <a:lnTo>
                    <a:pt x="1394" y="866"/>
                  </a:lnTo>
                  <a:lnTo>
                    <a:pt x="1407" y="865"/>
                  </a:lnTo>
                  <a:lnTo>
                    <a:pt x="1416" y="865"/>
                  </a:lnTo>
                  <a:lnTo>
                    <a:pt x="1422" y="865"/>
                  </a:lnTo>
                  <a:lnTo>
                    <a:pt x="1425" y="865"/>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0372" name="Freeform 63"/>
            <p:cNvSpPr>
              <a:spLocks/>
            </p:cNvSpPr>
            <p:nvPr/>
          </p:nvSpPr>
          <p:spPr bwMode="auto">
            <a:xfrm>
              <a:off x="426" y="1203"/>
              <a:ext cx="712" cy="885"/>
            </a:xfrm>
            <a:custGeom>
              <a:avLst/>
              <a:gdLst>
                <a:gd name="T0" fmla="*/ 356 w 1423"/>
                <a:gd name="T1" fmla="*/ 167 h 1772"/>
                <a:gd name="T2" fmla="*/ 276 w 1423"/>
                <a:gd name="T3" fmla="*/ 105 h 1772"/>
                <a:gd name="T4" fmla="*/ 295 w 1423"/>
                <a:gd name="T5" fmla="*/ 82 h 1772"/>
                <a:gd name="T6" fmla="*/ 315 w 1423"/>
                <a:gd name="T7" fmla="*/ 69 h 1772"/>
                <a:gd name="T8" fmla="*/ 332 w 1423"/>
                <a:gd name="T9" fmla="*/ 62 h 1772"/>
                <a:gd name="T10" fmla="*/ 344 w 1423"/>
                <a:gd name="T11" fmla="*/ 61 h 1772"/>
                <a:gd name="T12" fmla="*/ 350 w 1423"/>
                <a:gd name="T13" fmla="*/ 61 h 1772"/>
                <a:gd name="T14" fmla="*/ 271 w 1423"/>
                <a:gd name="T15" fmla="*/ 28 h 1772"/>
                <a:gd name="T16" fmla="*/ 89 w 1423"/>
                <a:gd name="T17" fmla="*/ 28 h 1772"/>
                <a:gd name="T18" fmla="*/ 7 w 1423"/>
                <a:gd name="T19" fmla="*/ 61 h 1772"/>
                <a:gd name="T20" fmla="*/ 13 w 1423"/>
                <a:gd name="T21" fmla="*/ 61 h 1772"/>
                <a:gd name="T22" fmla="*/ 25 w 1423"/>
                <a:gd name="T23" fmla="*/ 62 h 1772"/>
                <a:gd name="T24" fmla="*/ 42 w 1423"/>
                <a:gd name="T25" fmla="*/ 69 h 1772"/>
                <a:gd name="T26" fmla="*/ 62 w 1423"/>
                <a:gd name="T27" fmla="*/ 83 h 1772"/>
                <a:gd name="T28" fmla="*/ 81 w 1423"/>
                <a:gd name="T29" fmla="*/ 106 h 1772"/>
                <a:gd name="T30" fmla="*/ 88 w 1423"/>
                <a:gd name="T31" fmla="*/ 118 h 1772"/>
                <a:gd name="T32" fmla="*/ 89 w 1423"/>
                <a:gd name="T33" fmla="*/ 167 h 1772"/>
                <a:gd name="T34" fmla="*/ 7 w 1423"/>
                <a:gd name="T35" fmla="*/ 200 h 1772"/>
                <a:gd name="T36" fmla="*/ 13 w 1423"/>
                <a:gd name="T37" fmla="*/ 200 h 1772"/>
                <a:gd name="T38" fmla="*/ 25 w 1423"/>
                <a:gd name="T39" fmla="*/ 202 h 1772"/>
                <a:gd name="T40" fmla="*/ 42 w 1423"/>
                <a:gd name="T41" fmla="*/ 208 h 1772"/>
                <a:gd name="T42" fmla="*/ 62 w 1423"/>
                <a:gd name="T43" fmla="*/ 221 h 1772"/>
                <a:gd name="T44" fmla="*/ 81 w 1423"/>
                <a:gd name="T45" fmla="*/ 245 h 1772"/>
                <a:gd name="T46" fmla="*/ 88 w 1423"/>
                <a:gd name="T47" fmla="*/ 257 h 1772"/>
                <a:gd name="T48" fmla="*/ 89 w 1423"/>
                <a:gd name="T49" fmla="*/ 302 h 1772"/>
                <a:gd name="T50" fmla="*/ 7 w 1423"/>
                <a:gd name="T51" fmla="*/ 335 h 1772"/>
                <a:gd name="T52" fmla="*/ 13 w 1423"/>
                <a:gd name="T53" fmla="*/ 335 h 1772"/>
                <a:gd name="T54" fmla="*/ 25 w 1423"/>
                <a:gd name="T55" fmla="*/ 336 h 1772"/>
                <a:gd name="T56" fmla="*/ 42 w 1423"/>
                <a:gd name="T57" fmla="*/ 343 h 1772"/>
                <a:gd name="T58" fmla="*/ 62 w 1423"/>
                <a:gd name="T59" fmla="*/ 356 h 1772"/>
                <a:gd name="T60" fmla="*/ 81 w 1423"/>
                <a:gd name="T61" fmla="*/ 380 h 1772"/>
                <a:gd name="T62" fmla="*/ 88 w 1423"/>
                <a:gd name="T63" fmla="*/ 392 h 1772"/>
                <a:gd name="T64" fmla="*/ 89 w 1423"/>
                <a:gd name="T65" fmla="*/ 442 h 1772"/>
                <a:gd name="T66" fmla="*/ 276 w 1423"/>
                <a:gd name="T67" fmla="*/ 379 h 1772"/>
                <a:gd name="T68" fmla="*/ 295 w 1423"/>
                <a:gd name="T69" fmla="*/ 356 h 1772"/>
                <a:gd name="T70" fmla="*/ 315 w 1423"/>
                <a:gd name="T71" fmla="*/ 342 h 1772"/>
                <a:gd name="T72" fmla="*/ 332 w 1423"/>
                <a:gd name="T73" fmla="*/ 336 h 1772"/>
                <a:gd name="T74" fmla="*/ 344 w 1423"/>
                <a:gd name="T75" fmla="*/ 335 h 1772"/>
                <a:gd name="T76" fmla="*/ 350 w 1423"/>
                <a:gd name="T77" fmla="*/ 335 h 1772"/>
                <a:gd name="T78" fmla="*/ 271 w 1423"/>
                <a:gd name="T79" fmla="*/ 302 h 1772"/>
                <a:gd name="T80" fmla="*/ 283 w 1423"/>
                <a:gd name="T81" fmla="*/ 235 h 1772"/>
                <a:gd name="T82" fmla="*/ 302 w 1423"/>
                <a:gd name="T83" fmla="*/ 216 h 1772"/>
                <a:gd name="T84" fmla="*/ 321 w 1423"/>
                <a:gd name="T85" fmla="*/ 205 h 1772"/>
                <a:gd name="T86" fmla="*/ 336 w 1423"/>
                <a:gd name="T87" fmla="*/ 201 h 1772"/>
                <a:gd name="T88" fmla="*/ 347 w 1423"/>
                <a:gd name="T89" fmla="*/ 200 h 177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23"/>
                <a:gd name="T136" fmla="*/ 0 h 1772"/>
                <a:gd name="T137" fmla="*/ 1423 w 1423"/>
                <a:gd name="T138" fmla="*/ 1772 h 177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23" h="1772">
                  <a:moveTo>
                    <a:pt x="1397" y="801"/>
                  </a:moveTo>
                  <a:lnTo>
                    <a:pt x="1423" y="804"/>
                  </a:lnTo>
                  <a:lnTo>
                    <a:pt x="1423" y="671"/>
                  </a:lnTo>
                  <a:lnTo>
                    <a:pt x="1081" y="671"/>
                  </a:lnTo>
                  <a:lnTo>
                    <a:pt x="1081" y="463"/>
                  </a:lnTo>
                  <a:lnTo>
                    <a:pt x="1104" y="422"/>
                  </a:lnTo>
                  <a:lnTo>
                    <a:pt x="1130" y="386"/>
                  </a:lnTo>
                  <a:lnTo>
                    <a:pt x="1155" y="355"/>
                  </a:lnTo>
                  <a:lnTo>
                    <a:pt x="1180" y="330"/>
                  </a:lnTo>
                  <a:lnTo>
                    <a:pt x="1207" y="308"/>
                  </a:lnTo>
                  <a:lnTo>
                    <a:pt x="1232" y="290"/>
                  </a:lnTo>
                  <a:lnTo>
                    <a:pt x="1258" y="277"/>
                  </a:lnTo>
                  <a:lnTo>
                    <a:pt x="1282" y="265"/>
                  </a:lnTo>
                  <a:lnTo>
                    <a:pt x="1305" y="257"/>
                  </a:lnTo>
                  <a:lnTo>
                    <a:pt x="1326" y="251"/>
                  </a:lnTo>
                  <a:lnTo>
                    <a:pt x="1344" y="248"/>
                  </a:lnTo>
                  <a:lnTo>
                    <a:pt x="1361" y="245"/>
                  </a:lnTo>
                  <a:lnTo>
                    <a:pt x="1375" y="244"/>
                  </a:lnTo>
                  <a:lnTo>
                    <a:pt x="1387" y="244"/>
                  </a:lnTo>
                  <a:lnTo>
                    <a:pt x="1393" y="244"/>
                  </a:lnTo>
                  <a:lnTo>
                    <a:pt x="1397" y="244"/>
                  </a:lnTo>
                  <a:lnTo>
                    <a:pt x="1423" y="248"/>
                  </a:lnTo>
                  <a:lnTo>
                    <a:pt x="1423" y="114"/>
                  </a:lnTo>
                  <a:lnTo>
                    <a:pt x="1081" y="114"/>
                  </a:lnTo>
                  <a:lnTo>
                    <a:pt x="1081" y="0"/>
                  </a:lnTo>
                  <a:lnTo>
                    <a:pt x="355" y="0"/>
                  </a:lnTo>
                  <a:lnTo>
                    <a:pt x="355" y="114"/>
                  </a:lnTo>
                  <a:lnTo>
                    <a:pt x="0" y="114"/>
                  </a:lnTo>
                  <a:lnTo>
                    <a:pt x="0" y="248"/>
                  </a:lnTo>
                  <a:lnTo>
                    <a:pt x="28" y="244"/>
                  </a:lnTo>
                  <a:lnTo>
                    <a:pt x="31" y="244"/>
                  </a:lnTo>
                  <a:lnTo>
                    <a:pt x="39" y="244"/>
                  </a:lnTo>
                  <a:lnTo>
                    <a:pt x="49" y="244"/>
                  </a:lnTo>
                  <a:lnTo>
                    <a:pt x="63" y="245"/>
                  </a:lnTo>
                  <a:lnTo>
                    <a:pt x="81" y="248"/>
                  </a:lnTo>
                  <a:lnTo>
                    <a:pt x="100" y="251"/>
                  </a:lnTo>
                  <a:lnTo>
                    <a:pt x="121" y="257"/>
                  </a:lnTo>
                  <a:lnTo>
                    <a:pt x="144" y="266"/>
                  </a:lnTo>
                  <a:lnTo>
                    <a:pt x="168" y="277"/>
                  </a:lnTo>
                  <a:lnTo>
                    <a:pt x="193" y="291"/>
                  </a:lnTo>
                  <a:lnTo>
                    <a:pt x="220" y="309"/>
                  </a:lnTo>
                  <a:lnTo>
                    <a:pt x="246" y="332"/>
                  </a:lnTo>
                  <a:lnTo>
                    <a:pt x="272" y="357"/>
                  </a:lnTo>
                  <a:lnTo>
                    <a:pt x="297" y="389"/>
                  </a:lnTo>
                  <a:lnTo>
                    <a:pt x="322" y="425"/>
                  </a:lnTo>
                  <a:lnTo>
                    <a:pt x="345" y="468"/>
                  </a:lnTo>
                  <a:lnTo>
                    <a:pt x="348" y="471"/>
                  </a:lnTo>
                  <a:lnTo>
                    <a:pt x="350" y="474"/>
                  </a:lnTo>
                  <a:lnTo>
                    <a:pt x="352" y="476"/>
                  </a:lnTo>
                  <a:lnTo>
                    <a:pt x="355" y="478"/>
                  </a:lnTo>
                  <a:lnTo>
                    <a:pt x="355" y="671"/>
                  </a:lnTo>
                  <a:lnTo>
                    <a:pt x="0" y="671"/>
                  </a:lnTo>
                  <a:lnTo>
                    <a:pt x="0" y="804"/>
                  </a:lnTo>
                  <a:lnTo>
                    <a:pt x="28" y="801"/>
                  </a:lnTo>
                  <a:lnTo>
                    <a:pt x="31" y="801"/>
                  </a:lnTo>
                  <a:lnTo>
                    <a:pt x="39" y="801"/>
                  </a:lnTo>
                  <a:lnTo>
                    <a:pt x="49" y="801"/>
                  </a:lnTo>
                  <a:lnTo>
                    <a:pt x="63" y="802"/>
                  </a:lnTo>
                  <a:lnTo>
                    <a:pt x="81" y="804"/>
                  </a:lnTo>
                  <a:lnTo>
                    <a:pt x="100" y="808"/>
                  </a:lnTo>
                  <a:lnTo>
                    <a:pt x="121" y="813"/>
                  </a:lnTo>
                  <a:lnTo>
                    <a:pt x="144" y="821"/>
                  </a:lnTo>
                  <a:lnTo>
                    <a:pt x="168" y="833"/>
                  </a:lnTo>
                  <a:lnTo>
                    <a:pt x="193" y="847"/>
                  </a:lnTo>
                  <a:lnTo>
                    <a:pt x="220" y="865"/>
                  </a:lnTo>
                  <a:lnTo>
                    <a:pt x="246" y="887"/>
                  </a:lnTo>
                  <a:lnTo>
                    <a:pt x="272" y="914"/>
                  </a:lnTo>
                  <a:lnTo>
                    <a:pt x="297" y="945"/>
                  </a:lnTo>
                  <a:lnTo>
                    <a:pt x="322" y="982"/>
                  </a:lnTo>
                  <a:lnTo>
                    <a:pt x="345" y="1024"/>
                  </a:lnTo>
                  <a:lnTo>
                    <a:pt x="348" y="1028"/>
                  </a:lnTo>
                  <a:lnTo>
                    <a:pt x="350" y="1030"/>
                  </a:lnTo>
                  <a:lnTo>
                    <a:pt x="352" y="1031"/>
                  </a:lnTo>
                  <a:lnTo>
                    <a:pt x="355" y="1033"/>
                  </a:lnTo>
                  <a:lnTo>
                    <a:pt x="355" y="1211"/>
                  </a:lnTo>
                  <a:lnTo>
                    <a:pt x="0" y="1211"/>
                  </a:lnTo>
                  <a:lnTo>
                    <a:pt x="0" y="1345"/>
                  </a:lnTo>
                  <a:lnTo>
                    <a:pt x="28" y="1341"/>
                  </a:lnTo>
                  <a:lnTo>
                    <a:pt x="31" y="1341"/>
                  </a:lnTo>
                  <a:lnTo>
                    <a:pt x="39" y="1340"/>
                  </a:lnTo>
                  <a:lnTo>
                    <a:pt x="49" y="1341"/>
                  </a:lnTo>
                  <a:lnTo>
                    <a:pt x="63" y="1341"/>
                  </a:lnTo>
                  <a:lnTo>
                    <a:pt x="81" y="1343"/>
                  </a:lnTo>
                  <a:lnTo>
                    <a:pt x="100" y="1348"/>
                  </a:lnTo>
                  <a:lnTo>
                    <a:pt x="121" y="1354"/>
                  </a:lnTo>
                  <a:lnTo>
                    <a:pt x="144" y="1362"/>
                  </a:lnTo>
                  <a:lnTo>
                    <a:pt x="168" y="1373"/>
                  </a:lnTo>
                  <a:lnTo>
                    <a:pt x="193" y="1387"/>
                  </a:lnTo>
                  <a:lnTo>
                    <a:pt x="220" y="1406"/>
                  </a:lnTo>
                  <a:lnTo>
                    <a:pt x="246" y="1427"/>
                  </a:lnTo>
                  <a:lnTo>
                    <a:pt x="272" y="1454"/>
                  </a:lnTo>
                  <a:lnTo>
                    <a:pt x="297" y="1485"/>
                  </a:lnTo>
                  <a:lnTo>
                    <a:pt x="322" y="1522"/>
                  </a:lnTo>
                  <a:lnTo>
                    <a:pt x="345" y="1565"/>
                  </a:lnTo>
                  <a:lnTo>
                    <a:pt x="348" y="1567"/>
                  </a:lnTo>
                  <a:lnTo>
                    <a:pt x="350" y="1569"/>
                  </a:lnTo>
                  <a:lnTo>
                    <a:pt x="352" y="1571"/>
                  </a:lnTo>
                  <a:lnTo>
                    <a:pt x="355" y="1574"/>
                  </a:lnTo>
                  <a:lnTo>
                    <a:pt x="355" y="1772"/>
                  </a:lnTo>
                  <a:lnTo>
                    <a:pt x="1081" y="1772"/>
                  </a:lnTo>
                  <a:lnTo>
                    <a:pt x="1081" y="1560"/>
                  </a:lnTo>
                  <a:lnTo>
                    <a:pt x="1104" y="1518"/>
                  </a:lnTo>
                  <a:lnTo>
                    <a:pt x="1130" y="1483"/>
                  </a:lnTo>
                  <a:lnTo>
                    <a:pt x="1155" y="1452"/>
                  </a:lnTo>
                  <a:lnTo>
                    <a:pt x="1180" y="1425"/>
                  </a:lnTo>
                  <a:lnTo>
                    <a:pt x="1207" y="1403"/>
                  </a:lnTo>
                  <a:lnTo>
                    <a:pt x="1232" y="1386"/>
                  </a:lnTo>
                  <a:lnTo>
                    <a:pt x="1258" y="1372"/>
                  </a:lnTo>
                  <a:lnTo>
                    <a:pt x="1282" y="1361"/>
                  </a:lnTo>
                  <a:lnTo>
                    <a:pt x="1305" y="1353"/>
                  </a:lnTo>
                  <a:lnTo>
                    <a:pt x="1326" y="1347"/>
                  </a:lnTo>
                  <a:lnTo>
                    <a:pt x="1344" y="1343"/>
                  </a:lnTo>
                  <a:lnTo>
                    <a:pt x="1361" y="1341"/>
                  </a:lnTo>
                  <a:lnTo>
                    <a:pt x="1375" y="1341"/>
                  </a:lnTo>
                  <a:lnTo>
                    <a:pt x="1387" y="1340"/>
                  </a:lnTo>
                  <a:lnTo>
                    <a:pt x="1393" y="1341"/>
                  </a:lnTo>
                  <a:lnTo>
                    <a:pt x="1397" y="1341"/>
                  </a:lnTo>
                  <a:lnTo>
                    <a:pt x="1423" y="1343"/>
                  </a:lnTo>
                  <a:lnTo>
                    <a:pt x="1423" y="1211"/>
                  </a:lnTo>
                  <a:lnTo>
                    <a:pt x="1081" y="1211"/>
                  </a:lnTo>
                  <a:lnTo>
                    <a:pt x="1081" y="1020"/>
                  </a:lnTo>
                  <a:lnTo>
                    <a:pt x="1104" y="978"/>
                  </a:lnTo>
                  <a:lnTo>
                    <a:pt x="1130" y="942"/>
                  </a:lnTo>
                  <a:lnTo>
                    <a:pt x="1155" y="911"/>
                  </a:lnTo>
                  <a:lnTo>
                    <a:pt x="1180" y="886"/>
                  </a:lnTo>
                  <a:lnTo>
                    <a:pt x="1207" y="864"/>
                  </a:lnTo>
                  <a:lnTo>
                    <a:pt x="1232" y="847"/>
                  </a:lnTo>
                  <a:lnTo>
                    <a:pt x="1258" y="833"/>
                  </a:lnTo>
                  <a:lnTo>
                    <a:pt x="1282" y="821"/>
                  </a:lnTo>
                  <a:lnTo>
                    <a:pt x="1305" y="813"/>
                  </a:lnTo>
                  <a:lnTo>
                    <a:pt x="1326" y="808"/>
                  </a:lnTo>
                  <a:lnTo>
                    <a:pt x="1344" y="804"/>
                  </a:lnTo>
                  <a:lnTo>
                    <a:pt x="1361" y="802"/>
                  </a:lnTo>
                  <a:lnTo>
                    <a:pt x="1375" y="801"/>
                  </a:lnTo>
                  <a:lnTo>
                    <a:pt x="1387" y="801"/>
                  </a:lnTo>
                  <a:lnTo>
                    <a:pt x="1393" y="801"/>
                  </a:lnTo>
                  <a:lnTo>
                    <a:pt x="1397" y="80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0373" name="Freeform 64"/>
            <p:cNvSpPr>
              <a:spLocks/>
            </p:cNvSpPr>
            <p:nvPr/>
          </p:nvSpPr>
          <p:spPr bwMode="auto">
            <a:xfrm>
              <a:off x="967" y="1563"/>
              <a:ext cx="147" cy="102"/>
            </a:xfrm>
            <a:custGeom>
              <a:avLst/>
              <a:gdLst>
                <a:gd name="T0" fmla="*/ 74 w 294"/>
                <a:gd name="T1" fmla="*/ 0 h 205"/>
                <a:gd name="T2" fmla="*/ 74 w 294"/>
                <a:gd name="T3" fmla="*/ 7 h 205"/>
                <a:gd name="T4" fmla="*/ 71 w 294"/>
                <a:gd name="T5" fmla="*/ 8 h 205"/>
                <a:gd name="T6" fmla="*/ 68 w 294"/>
                <a:gd name="T7" fmla="*/ 8 h 205"/>
                <a:gd name="T8" fmla="*/ 63 w 294"/>
                <a:gd name="T9" fmla="*/ 9 h 205"/>
                <a:gd name="T10" fmla="*/ 59 w 294"/>
                <a:gd name="T11" fmla="*/ 9 h 205"/>
                <a:gd name="T12" fmla="*/ 55 w 294"/>
                <a:gd name="T13" fmla="*/ 10 h 205"/>
                <a:gd name="T14" fmla="*/ 51 w 294"/>
                <a:gd name="T15" fmla="*/ 11 h 205"/>
                <a:gd name="T16" fmla="*/ 46 w 294"/>
                <a:gd name="T17" fmla="*/ 13 h 205"/>
                <a:gd name="T18" fmla="*/ 41 w 294"/>
                <a:gd name="T19" fmla="*/ 15 h 205"/>
                <a:gd name="T20" fmla="*/ 37 w 294"/>
                <a:gd name="T21" fmla="*/ 18 h 205"/>
                <a:gd name="T22" fmla="*/ 31 w 294"/>
                <a:gd name="T23" fmla="*/ 21 h 205"/>
                <a:gd name="T24" fmla="*/ 26 w 294"/>
                <a:gd name="T25" fmla="*/ 24 h 205"/>
                <a:gd name="T26" fmla="*/ 20 w 294"/>
                <a:gd name="T27" fmla="*/ 28 h 205"/>
                <a:gd name="T28" fmla="*/ 15 w 294"/>
                <a:gd name="T29" fmla="*/ 33 h 205"/>
                <a:gd name="T30" fmla="*/ 10 w 294"/>
                <a:gd name="T31" fmla="*/ 38 h 205"/>
                <a:gd name="T32" fmla="*/ 5 w 294"/>
                <a:gd name="T33" fmla="*/ 44 h 205"/>
                <a:gd name="T34" fmla="*/ 0 w 294"/>
                <a:gd name="T35" fmla="*/ 51 h 205"/>
                <a:gd name="T36" fmla="*/ 0 w 294"/>
                <a:gd name="T37" fmla="*/ 0 h 205"/>
                <a:gd name="T38" fmla="*/ 74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1"/>
                  </a:lnTo>
                  <a:lnTo>
                    <a:pt x="283" y="32"/>
                  </a:lnTo>
                  <a:lnTo>
                    <a:pt x="270" y="33"/>
                  </a:lnTo>
                  <a:lnTo>
                    <a:pt x="255" y="36"/>
                  </a:lnTo>
                  <a:lnTo>
                    <a:pt x="239" y="38"/>
                  </a:lnTo>
                  <a:lnTo>
                    <a:pt x="223" y="43"/>
                  </a:lnTo>
                  <a:lnTo>
                    <a:pt x="204" y="47"/>
                  </a:lnTo>
                  <a:lnTo>
                    <a:pt x="186" y="54"/>
                  </a:lnTo>
                  <a:lnTo>
                    <a:pt x="166" y="62"/>
                  </a:lnTo>
                  <a:lnTo>
                    <a:pt x="145" y="73"/>
                  </a:lnTo>
                  <a:lnTo>
                    <a:pt x="125" y="85"/>
                  </a:lnTo>
                  <a:lnTo>
                    <a:pt x="104" y="99"/>
                  </a:lnTo>
                  <a:lnTo>
                    <a:pt x="83" y="115"/>
                  </a:lnTo>
                  <a:lnTo>
                    <a:pt x="61" y="134"/>
                  </a:lnTo>
                  <a:lnTo>
                    <a:pt x="41" y="154"/>
                  </a:lnTo>
                  <a:lnTo>
                    <a:pt x="20" y="179"/>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0374" name="Freeform 65"/>
            <p:cNvSpPr>
              <a:spLocks/>
            </p:cNvSpPr>
            <p:nvPr/>
          </p:nvSpPr>
          <p:spPr bwMode="auto">
            <a:xfrm>
              <a:off x="967" y="1284"/>
              <a:ext cx="147" cy="103"/>
            </a:xfrm>
            <a:custGeom>
              <a:avLst/>
              <a:gdLst>
                <a:gd name="T0" fmla="*/ 74 w 294"/>
                <a:gd name="T1" fmla="*/ 0 h 205"/>
                <a:gd name="T2" fmla="*/ 74 w 294"/>
                <a:gd name="T3" fmla="*/ 8 h 205"/>
                <a:gd name="T4" fmla="*/ 71 w 294"/>
                <a:gd name="T5" fmla="*/ 8 h 205"/>
                <a:gd name="T6" fmla="*/ 68 w 294"/>
                <a:gd name="T7" fmla="*/ 9 h 205"/>
                <a:gd name="T8" fmla="*/ 63 w 294"/>
                <a:gd name="T9" fmla="*/ 9 h 205"/>
                <a:gd name="T10" fmla="*/ 59 w 294"/>
                <a:gd name="T11" fmla="*/ 10 h 205"/>
                <a:gd name="T12" fmla="*/ 55 w 294"/>
                <a:gd name="T13" fmla="*/ 11 h 205"/>
                <a:gd name="T14" fmla="*/ 51 w 294"/>
                <a:gd name="T15" fmla="*/ 12 h 205"/>
                <a:gd name="T16" fmla="*/ 46 w 294"/>
                <a:gd name="T17" fmla="*/ 14 h 205"/>
                <a:gd name="T18" fmla="*/ 41 w 294"/>
                <a:gd name="T19" fmla="*/ 16 h 205"/>
                <a:gd name="T20" fmla="*/ 37 w 294"/>
                <a:gd name="T21" fmla="*/ 18 h 205"/>
                <a:gd name="T22" fmla="*/ 31 w 294"/>
                <a:gd name="T23" fmla="*/ 22 h 205"/>
                <a:gd name="T24" fmla="*/ 26 w 294"/>
                <a:gd name="T25" fmla="*/ 25 h 205"/>
                <a:gd name="T26" fmla="*/ 20 w 294"/>
                <a:gd name="T27" fmla="*/ 29 h 205"/>
                <a:gd name="T28" fmla="*/ 15 w 294"/>
                <a:gd name="T29" fmla="*/ 34 h 205"/>
                <a:gd name="T30" fmla="*/ 10 w 294"/>
                <a:gd name="T31" fmla="*/ 39 h 205"/>
                <a:gd name="T32" fmla="*/ 5 w 294"/>
                <a:gd name="T33" fmla="*/ 45 h 205"/>
                <a:gd name="T34" fmla="*/ 0 w 294"/>
                <a:gd name="T35" fmla="*/ 52 h 205"/>
                <a:gd name="T36" fmla="*/ 0 w 294"/>
                <a:gd name="T37" fmla="*/ 0 h 205"/>
                <a:gd name="T38" fmla="*/ 74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2"/>
                  </a:lnTo>
                  <a:lnTo>
                    <a:pt x="283" y="32"/>
                  </a:lnTo>
                  <a:lnTo>
                    <a:pt x="270" y="33"/>
                  </a:lnTo>
                  <a:lnTo>
                    <a:pt x="255" y="35"/>
                  </a:lnTo>
                  <a:lnTo>
                    <a:pt x="239" y="39"/>
                  </a:lnTo>
                  <a:lnTo>
                    <a:pt x="223" y="42"/>
                  </a:lnTo>
                  <a:lnTo>
                    <a:pt x="204" y="48"/>
                  </a:lnTo>
                  <a:lnTo>
                    <a:pt x="186" y="54"/>
                  </a:lnTo>
                  <a:lnTo>
                    <a:pt x="166" y="63"/>
                  </a:lnTo>
                  <a:lnTo>
                    <a:pt x="145" y="72"/>
                  </a:lnTo>
                  <a:lnTo>
                    <a:pt x="125" y="85"/>
                  </a:lnTo>
                  <a:lnTo>
                    <a:pt x="104" y="99"/>
                  </a:lnTo>
                  <a:lnTo>
                    <a:pt x="83" y="115"/>
                  </a:lnTo>
                  <a:lnTo>
                    <a:pt x="61" y="133"/>
                  </a:lnTo>
                  <a:lnTo>
                    <a:pt x="41" y="154"/>
                  </a:lnTo>
                  <a:lnTo>
                    <a:pt x="20" y="178"/>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0375" name="Freeform 66"/>
            <p:cNvSpPr>
              <a:spLocks/>
            </p:cNvSpPr>
            <p:nvPr/>
          </p:nvSpPr>
          <p:spPr bwMode="auto">
            <a:xfrm>
              <a:off x="451" y="1284"/>
              <a:ext cx="153" cy="111"/>
            </a:xfrm>
            <a:custGeom>
              <a:avLst/>
              <a:gdLst>
                <a:gd name="T0" fmla="*/ 0 w 306"/>
                <a:gd name="T1" fmla="*/ 8 h 221"/>
                <a:gd name="T2" fmla="*/ 0 w 306"/>
                <a:gd name="T3" fmla="*/ 0 h 221"/>
                <a:gd name="T4" fmla="*/ 77 w 306"/>
                <a:gd name="T5" fmla="*/ 0 h 221"/>
                <a:gd name="T6" fmla="*/ 77 w 306"/>
                <a:gd name="T7" fmla="*/ 56 h 221"/>
                <a:gd name="T8" fmla="*/ 72 w 306"/>
                <a:gd name="T9" fmla="*/ 48 h 221"/>
                <a:gd name="T10" fmla="*/ 66 w 306"/>
                <a:gd name="T11" fmla="*/ 42 h 221"/>
                <a:gd name="T12" fmla="*/ 60 w 306"/>
                <a:gd name="T13" fmla="*/ 36 h 221"/>
                <a:gd name="T14" fmla="*/ 55 w 306"/>
                <a:gd name="T15" fmla="*/ 31 h 221"/>
                <a:gd name="T16" fmla="*/ 49 w 306"/>
                <a:gd name="T17" fmla="*/ 26 h 221"/>
                <a:gd name="T18" fmla="*/ 44 w 306"/>
                <a:gd name="T19" fmla="*/ 23 h 221"/>
                <a:gd name="T20" fmla="*/ 39 w 306"/>
                <a:gd name="T21" fmla="*/ 19 h 221"/>
                <a:gd name="T22" fmla="*/ 34 w 306"/>
                <a:gd name="T23" fmla="*/ 17 h 221"/>
                <a:gd name="T24" fmla="*/ 28 w 306"/>
                <a:gd name="T25" fmla="*/ 14 h 221"/>
                <a:gd name="T26" fmla="*/ 23 w 306"/>
                <a:gd name="T27" fmla="*/ 13 h 221"/>
                <a:gd name="T28" fmla="*/ 19 w 306"/>
                <a:gd name="T29" fmla="*/ 11 h 221"/>
                <a:gd name="T30" fmla="*/ 14 w 306"/>
                <a:gd name="T31" fmla="*/ 10 h 221"/>
                <a:gd name="T32" fmla="*/ 10 w 306"/>
                <a:gd name="T33" fmla="*/ 9 h 221"/>
                <a:gd name="T34" fmla="*/ 6 w 306"/>
                <a:gd name="T35" fmla="*/ 9 h 221"/>
                <a:gd name="T36" fmla="*/ 3 w 306"/>
                <a:gd name="T37" fmla="*/ 8 h 221"/>
                <a:gd name="T38" fmla="*/ 0 w 306"/>
                <a:gd name="T39" fmla="*/ 8 h 22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1"/>
                <a:gd name="T62" fmla="*/ 306 w 306"/>
                <a:gd name="T63" fmla="*/ 221 h 22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1">
                  <a:moveTo>
                    <a:pt x="0" y="32"/>
                  </a:moveTo>
                  <a:lnTo>
                    <a:pt x="0" y="0"/>
                  </a:lnTo>
                  <a:lnTo>
                    <a:pt x="306" y="0"/>
                  </a:lnTo>
                  <a:lnTo>
                    <a:pt x="306" y="221"/>
                  </a:lnTo>
                  <a:lnTo>
                    <a:pt x="285" y="192"/>
                  </a:lnTo>
                  <a:lnTo>
                    <a:pt x="264" y="166"/>
                  </a:lnTo>
                  <a:lnTo>
                    <a:pt x="242" y="142"/>
                  </a:lnTo>
                  <a:lnTo>
                    <a:pt x="220" y="122"/>
                  </a:lnTo>
                  <a:lnTo>
                    <a:pt x="199" y="104"/>
                  </a:lnTo>
                  <a:lnTo>
                    <a:pt x="177" y="89"/>
                  </a:lnTo>
                  <a:lnTo>
                    <a:pt x="156" y="76"/>
                  </a:lnTo>
                  <a:lnTo>
                    <a:pt x="134" y="65"/>
                  </a:lnTo>
                  <a:lnTo>
                    <a:pt x="114" y="56"/>
                  </a:lnTo>
                  <a:lnTo>
                    <a:pt x="94" y="49"/>
                  </a:lnTo>
                  <a:lnTo>
                    <a:pt x="75" y="43"/>
                  </a:lnTo>
                  <a:lnTo>
                    <a:pt x="58" y="39"/>
                  </a:lnTo>
                  <a:lnTo>
                    <a:pt x="41" y="35"/>
                  </a:lnTo>
                  <a:lnTo>
                    <a:pt x="26" y="33"/>
                  </a:lnTo>
                  <a:lnTo>
                    <a:pt x="12" y="32"/>
                  </a:lnTo>
                  <a:lnTo>
                    <a:pt x="0" y="32"/>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0376" name="Freeform 67"/>
            <p:cNvSpPr>
              <a:spLocks/>
            </p:cNvSpPr>
            <p:nvPr/>
          </p:nvSpPr>
          <p:spPr bwMode="auto">
            <a:xfrm>
              <a:off x="451" y="1563"/>
              <a:ext cx="153" cy="110"/>
            </a:xfrm>
            <a:custGeom>
              <a:avLst/>
              <a:gdLst>
                <a:gd name="T0" fmla="*/ 0 w 306"/>
                <a:gd name="T1" fmla="*/ 7 h 221"/>
                <a:gd name="T2" fmla="*/ 0 w 306"/>
                <a:gd name="T3" fmla="*/ 0 h 221"/>
                <a:gd name="T4" fmla="*/ 77 w 306"/>
                <a:gd name="T5" fmla="*/ 0 h 221"/>
                <a:gd name="T6" fmla="*/ 77 w 306"/>
                <a:gd name="T7" fmla="*/ 55 h 221"/>
                <a:gd name="T8" fmla="*/ 72 w 306"/>
                <a:gd name="T9" fmla="*/ 48 h 221"/>
                <a:gd name="T10" fmla="*/ 66 w 306"/>
                <a:gd name="T11" fmla="*/ 41 h 221"/>
                <a:gd name="T12" fmla="*/ 60 w 306"/>
                <a:gd name="T13" fmla="*/ 35 h 221"/>
                <a:gd name="T14" fmla="*/ 55 w 306"/>
                <a:gd name="T15" fmla="*/ 30 h 221"/>
                <a:gd name="T16" fmla="*/ 49 w 306"/>
                <a:gd name="T17" fmla="*/ 26 h 221"/>
                <a:gd name="T18" fmla="*/ 44 w 306"/>
                <a:gd name="T19" fmla="*/ 22 h 221"/>
                <a:gd name="T20" fmla="*/ 39 w 306"/>
                <a:gd name="T21" fmla="*/ 19 h 221"/>
                <a:gd name="T22" fmla="*/ 34 w 306"/>
                <a:gd name="T23" fmla="*/ 16 h 221"/>
                <a:gd name="T24" fmla="*/ 28 w 306"/>
                <a:gd name="T25" fmla="*/ 14 h 221"/>
                <a:gd name="T26" fmla="*/ 23 w 306"/>
                <a:gd name="T27" fmla="*/ 12 h 221"/>
                <a:gd name="T28" fmla="*/ 19 w 306"/>
                <a:gd name="T29" fmla="*/ 10 h 221"/>
                <a:gd name="T30" fmla="*/ 14 w 306"/>
                <a:gd name="T31" fmla="*/ 9 h 221"/>
                <a:gd name="T32" fmla="*/ 10 w 306"/>
                <a:gd name="T33" fmla="*/ 9 h 221"/>
                <a:gd name="T34" fmla="*/ 6 w 306"/>
                <a:gd name="T35" fmla="*/ 8 h 221"/>
                <a:gd name="T36" fmla="*/ 3 w 306"/>
                <a:gd name="T37" fmla="*/ 8 h 221"/>
                <a:gd name="T38" fmla="*/ 0 w 306"/>
                <a:gd name="T39" fmla="*/ 7 h 22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1"/>
                <a:gd name="T62" fmla="*/ 306 w 306"/>
                <a:gd name="T63" fmla="*/ 221 h 22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1">
                  <a:moveTo>
                    <a:pt x="0" y="31"/>
                  </a:moveTo>
                  <a:lnTo>
                    <a:pt x="0" y="0"/>
                  </a:lnTo>
                  <a:lnTo>
                    <a:pt x="306" y="0"/>
                  </a:lnTo>
                  <a:lnTo>
                    <a:pt x="306" y="221"/>
                  </a:lnTo>
                  <a:lnTo>
                    <a:pt x="285" y="192"/>
                  </a:lnTo>
                  <a:lnTo>
                    <a:pt x="264" y="166"/>
                  </a:lnTo>
                  <a:lnTo>
                    <a:pt x="242" y="143"/>
                  </a:lnTo>
                  <a:lnTo>
                    <a:pt x="220" y="122"/>
                  </a:lnTo>
                  <a:lnTo>
                    <a:pt x="199" y="105"/>
                  </a:lnTo>
                  <a:lnTo>
                    <a:pt x="177" y="89"/>
                  </a:lnTo>
                  <a:lnTo>
                    <a:pt x="156" y="76"/>
                  </a:lnTo>
                  <a:lnTo>
                    <a:pt x="134" y="66"/>
                  </a:lnTo>
                  <a:lnTo>
                    <a:pt x="114" y="57"/>
                  </a:lnTo>
                  <a:lnTo>
                    <a:pt x="94" y="48"/>
                  </a:lnTo>
                  <a:lnTo>
                    <a:pt x="75" y="43"/>
                  </a:lnTo>
                  <a:lnTo>
                    <a:pt x="58" y="39"/>
                  </a:lnTo>
                  <a:lnTo>
                    <a:pt x="41" y="36"/>
                  </a:lnTo>
                  <a:lnTo>
                    <a:pt x="26" y="33"/>
                  </a:lnTo>
                  <a:lnTo>
                    <a:pt x="12" y="32"/>
                  </a:lnTo>
                  <a:lnTo>
                    <a:pt x="0" y="31"/>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0377" name="Freeform 68"/>
            <p:cNvSpPr>
              <a:spLocks/>
            </p:cNvSpPr>
            <p:nvPr/>
          </p:nvSpPr>
          <p:spPr bwMode="auto">
            <a:xfrm>
              <a:off x="451" y="1832"/>
              <a:ext cx="153" cy="111"/>
            </a:xfrm>
            <a:custGeom>
              <a:avLst/>
              <a:gdLst>
                <a:gd name="T0" fmla="*/ 0 w 306"/>
                <a:gd name="T1" fmla="*/ 8 h 223"/>
                <a:gd name="T2" fmla="*/ 0 w 306"/>
                <a:gd name="T3" fmla="*/ 0 h 223"/>
                <a:gd name="T4" fmla="*/ 77 w 306"/>
                <a:gd name="T5" fmla="*/ 0 h 223"/>
                <a:gd name="T6" fmla="*/ 77 w 306"/>
                <a:gd name="T7" fmla="*/ 55 h 223"/>
                <a:gd name="T8" fmla="*/ 72 w 306"/>
                <a:gd name="T9" fmla="*/ 48 h 223"/>
                <a:gd name="T10" fmla="*/ 66 w 306"/>
                <a:gd name="T11" fmla="*/ 41 h 223"/>
                <a:gd name="T12" fmla="*/ 60 w 306"/>
                <a:gd name="T13" fmla="*/ 36 h 223"/>
                <a:gd name="T14" fmla="*/ 55 w 306"/>
                <a:gd name="T15" fmla="*/ 31 h 223"/>
                <a:gd name="T16" fmla="*/ 49 w 306"/>
                <a:gd name="T17" fmla="*/ 26 h 223"/>
                <a:gd name="T18" fmla="*/ 44 w 306"/>
                <a:gd name="T19" fmla="*/ 22 h 223"/>
                <a:gd name="T20" fmla="*/ 39 w 306"/>
                <a:gd name="T21" fmla="*/ 19 h 223"/>
                <a:gd name="T22" fmla="*/ 34 w 306"/>
                <a:gd name="T23" fmla="*/ 16 h 223"/>
                <a:gd name="T24" fmla="*/ 28 w 306"/>
                <a:gd name="T25" fmla="*/ 14 h 223"/>
                <a:gd name="T26" fmla="*/ 23 w 306"/>
                <a:gd name="T27" fmla="*/ 12 h 223"/>
                <a:gd name="T28" fmla="*/ 19 w 306"/>
                <a:gd name="T29" fmla="*/ 11 h 223"/>
                <a:gd name="T30" fmla="*/ 14 w 306"/>
                <a:gd name="T31" fmla="*/ 10 h 223"/>
                <a:gd name="T32" fmla="*/ 10 w 306"/>
                <a:gd name="T33" fmla="*/ 9 h 223"/>
                <a:gd name="T34" fmla="*/ 6 w 306"/>
                <a:gd name="T35" fmla="*/ 8 h 223"/>
                <a:gd name="T36" fmla="*/ 3 w 306"/>
                <a:gd name="T37" fmla="*/ 8 h 223"/>
                <a:gd name="T38" fmla="*/ 0 w 306"/>
                <a:gd name="T39" fmla="*/ 8 h 22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3"/>
                <a:gd name="T62" fmla="*/ 306 w 306"/>
                <a:gd name="T63" fmla="*/ 223 h 22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3">
                  <a:moveTo>
                    <a:pt x="0" y="33"/>
                  </a:moveTo>
                  <a:lnTo>
                    <a:pt x="0" y="0"/>
                  </a:lnTo>
                  <a:lnTo>
                    <a:pt x="306" y="0"/>
                  </a:lnTo>
                  <a:lnTo>
                    <a:pt x="306" y="223"/>
                  </a:lnTo>
                  <a:lnTo>
                    <a:pt x="285" y="194"/>
                  </a:lnTo>
                  <a:lnTo>
                    <a:pt x="264" y="167"/>
                  </a:lnTo>
                  <a:lnTo>
                    <a:pt x="242" y="144"/>
                  </a:lnTo>
                  <a:lnTo>
                    <a:pt x="220" y="124"/>
                  </a:lnTo>
                  <a:lnTo>
                    <a:pt x="199" y="106"/>
                  </a:lnTo>
                  <a:lnTo>
                    <a:pt x="177" y="90"/>
                  </a:lnTo>
                  <a:lnTo>
                    <a:pt x="156" y="77"/>
                  </a:lnTo>
                  <a:lnTo>
                    <a:pt x="134" y="67"/>
                  </a:lnTo>
                  <a:lnTo>
                    <a:pt x="114" y="58"/>
                  </a:lnTo>
                  <a:lnTo>
                    <a:pt x="94" y="50"/>
                  </a:lnTo>
                  <a:lnTo>
                    <a:pt x="75" y="44"/>
                  </a:lnTo>
                  <a:lnTo>
                    <a:pt x="58" y="41"/>
                  </a:lnTo>
                  <a:lnTo>
                    <a:pt x="41" y="37"/>
                  </a:lnTo>
                  <a:lnTo>
                    <a:pt x="26" y="35"/>
                  </a:lnTo>
                  <a:lnTo>
                    <a:pt x="12" y="34"/>
                  </a:lnTo>
                  <a:lnTo>
                    <a:pt x="0" y="33"/>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0378" name="Freeform 69"/>
            <p:cNvSpPr>
              <a:spLocks/>
            </p:cNvSpPr>
            <p:nvPr/>
          </p:nvSpPr>
          <p:spPr bwMode="auto">
            <a:xfrm>
              <a:off x="967" y="1832"/>
              <a:ext cx="147" cy="103"/>
            </a:xfrm>
            <a:custGeom>
              <a:avLst/>
              <a:gdLst>
                <a:gd name="T0" fmla="*/ 74 w 294"/>
                <a:gd name="T1" fmla="*/ 0 h 205"/>
                <a:gd name="T2" fmla="*/ 74 w 294"/>
                <a:gd name="T3" fmla="*/ 9 h 205"/>
                <a:gd name="T4" fmla="*/ 71 w 294"/>
                <a:gd name="T5" fmla="*/ 9 h 205"/>
                <a:gd name="T6" fmla="*/ 68 w 294"/>
                <a:gd name="T7" fmla="*/ 9 h 205"/>
                <a:gd name="T8" fmla="*/ 63 w 294"/>
                <a:gd name="T9" fmla="*/ 9 h 205"/>
                <a:gd name="T10" fmla="*/ 59 w 294"/>
                <a:gd name="T11" fmla="*/ 10 h 205"/>
                <a:gd name="T12" fmla="*/ 55 w 294"/>
                <a:gd name="T13" fmla="*/ 11 h 205"/>
                <a:gd name="T14" fmla="*/ 51 w 294"/>
                <a:gd name="T15" fmla="*/ 13 h 205"/>
                <a:gd name="T16" fmla="*/ 46 w 294"/>
                <a:gd name="T17" fmla="*/ 14 h 205"/>
                <a:gd name="T18" fmla="*/ 41 w 294"/>
                <a:gd name="T19" fmla="*/ 16 h 205"/>
                <a:gd name="T20" fmla="*/ 37 w 294"/>
                <a:gd name="T21" fmla="*/ 19 h 205"/>
                <a:gd name="T22" fmla="*/ 31 w 294"/>
                <a:gd name="T23" fmla="*/ 22 h 205"/>
                <a:gd name="T24" fmla="*/ 26 w 294"/>
                <a:gd name="T25" fmla="*/ 25 h 205"/>
                <a:gd name="T26" fmla="*/ 20 w 294"/>
                <a:gd name="T27" fmla="*/ 29 h 205"/>
                <a:gd name="T28" fmla="*/ 15 w 294"/>
                <a:gd name="T29" fmla="*/ 34 h 205"/>
                <a:gd name="T30" fmla="*/ 10 w 294"/>
                <a:gd name="T31" fmla="*/ 39 h 205"/>
                <a:gd name="T32" fmla="*/ 5 w 294"/>
                <a:gd name="T33" fmla="*/ 45 h 205"/>
                <a:gd name="T34" fmla="*/ 0 w 294"/>
                <a:gd name="T35" fmla="*/ 52 h 205"/>
                <a:gd name="T36" fmla="*/ 0 w 294"/>
                <a:gd name="T37" fmla="*/ 0 h 205"/>
                <a:gd name="T38" fmla="*/ 74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3"/>
                  </a:lnTo>
                  <a:lnTo>
                    <a:pt x="283" y="34"/>
                  </a:lnTo>
                  <a:lnTo>
                    <a:pt x="270" y="35"/>
                  </a:lnTo>
                  <a:lnTo>
                    <a:pt x="255" y="36"/>
                  </a:lnTo>
                  <a:lnTo>
                    <a:pt x="239" y="39"/>
                  </a:lnTo>
                  <a:lnTo>
                    <a:pt x="223" y="43"/>
                  </a:lnTo>
                  <a:lnTo>
                    <a:pt x="204" y="49"/>
                  </a:lnTo>
                  <a:lnTo>
                    <a:pt x="186" y="56"/>
                  </a:lnTo>
                  <a:lnTo>
                    <a:pt x="166" y="64"/>
                  </a:lnTo>
                  <a:lnTo>
                    <a:pt x="145" y="74"/>
                  </a:lnTo>
                  <a:lnTo>
                    <a:pt x="125" y="86"/>
                  </a:lnTo>
                  <a:lnTo>
                    <a:pt x="104" y="99"/>
                  </a:lnTo>
                  <a:lnTo>
                    <a:pt x="83" y="115"/>
                  </a:lnTo>
                  <a:lnTo>
                    <a:pt x="61" y="134"/>
                  </a:lnTo>
                  <a:lnTo>
                    <a:pt x="41" y="155"/>
                  </a:lnTo>
                  <a:lnTo>
                    <a:pt x="20" y="179"/>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0379" name="Rectangle 70"/>
            <p:cNvSpPr>
              <a:spLocks noChangeArrowheads="1"/>
            </p:cNvSpPr>
            <p:nvPr/>
          </p:nvSpPr>
          <p:spPr bwMode="auto">
            <a:xfrm>
              <a:off x="628" y="1227"/>
              <a:ext cx="314" cy="837"/>
            </a:xfrm>
            <a:prstGeom prst="rect">
              <a:avLst/>
            </a:prstGeom>
            <a:solidFill>
              <a:srgbClr val="E09E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0380" name="Freeform 71"/>
            <p:cNvSpPr>
              <a:spLocks/>
            </p:cNvSpPr>
            <p:nvPr/>
          </p:nvSpPr>
          <p:spPr bwMode="auto">
            <a:xfrm>
              <a:off x="661" y="1243"/>
              <a:ext cx="249" cy="250"/>
            </a:xfrm>
            <a:custGeom>
              <a:avLst/>
              <a:gdLst>
                <a:gd name="T0" fmla="*/ 69 w 498"/>
                <a:gd name="T1" fmla="*/ 125 h 500"/>
                <a:gd name="T2" fmla="*/ 81 w 498"/>
                <a:gd name="T3" fmla="*/ 123 h 500"/>
                <a:gd name="T4" fmla="*/ 92 w 498"/>
                <a:gd name="T5" fmla="*/ 118 h 500"/>
                <a:gd name="T6" fmla="*/ 102 w 498"/>
                <a:gd name="T7" fmla="*/ 111 h 500"/>
                <a:gd name="T8" fmla="*/ 111 w 498"/>
                <a:gd name="T9" fmla="*/ 102 h 500"/>
                <a:gd name="T10" fmla="*/ 117 w 498"/>
                <a:gd name="T11" fmla="*/ 92 h 500"/>
                <a:gd name="T12" fmla="*/ 122 w 498"/>
                <a:gd name="T13" fmla="*/ 81 h 500"/>
                <a:gd name="T14" fmla="*/ 125 w 498"/>
                <a:gd name="T15" fmla="*/ 69 h 500"/>
                <a:gd name="T16" fmla="*/ 125 w 498"/>
                <a:gd name="T17" fmla="*/ 56 h 500"/>
                <a:gd name="T18" fmla="*/ 122 w 498"/>
                <a:gd name="T19" fmla="*/ 45 h 500"/>
                <a:gd name="T20" fmla="*/ 117 w 498"/>
                <a:gd name="T21" fmla="*/ 33 h 500"/>
                <a:gd name="T22" fmla="*/ 111 w 498"/>
                <a:gd name="T23" fmla="*/ 23 h 500"/>
                <a:gd name="T24" fmla="*/ 102 w 498"/>
                <a:gd name="T25" fmla="*/ 14 h 500"/>
                <a:gd name="T26" fmla="*/ 92 w 498"/>
                <a:gd name="T27" fmla="*/ 8 h 500"/>
                <a:gd name="T28" fmla="*/ 81 w 498"/>
                <a:gd name="T29" fmla="*/ 3 h 500"/>
                <a:gd name="T30" fmla="*/ 69 w 498"/>
                <a:gd name="T31" fmla="*/ 1 h 500"/>
                <a:gd name="T32" fmla="*/ 56 w 498"/>
                <a:gd name="T33" fmla="*/ 1 h 500"/>
                <a:gd name="T34" fmla="*/ 44 w 498"/>
                <a:gd name="T35" fmla="*/ 3 h 500"/>
                <a:gd name="T36" fmla="*/ 33 w 498"/>
                <a:gd name="T37" fmla="*/ 8 h 500"/>
                <a:gd name="T38" fmla="*/ 23 w 498"/>
                <a:gd name="T39" fmla="*/ 15 h 500"/>
                <a:gd name="T40" fmla="*/ 14 w 498"/>
                <a:gd name="T41" fmla="*/ 23 h 500"/>
                <a:gd name="T42" fmla="*/ 8 w 498"/>
                <a:gd name="T43" fmla="*/ 33 h 500"/>
                <a:gd name="T44" fmla="*/ 3 w 498"/>
                <a:gd name="T45" fmla="*/ 44 h 500"/>
                <a:gd name="T46" fmla="*/ 1 w 498"/>
                <a:gd name="T47" fmla="*/ 56 h 500"/>
                <a:gd name="T48" fmla="*/ 1 w 498"/>
                <a:gd name="T49" fmla="*/ 69 h 500"/>
                <a:gd name="T50" fmla="*/ 3 w 498"/>
                <a:gd name="T51" fmla="*/ 81 h 500"/>
                <a:gd name="T52" fmla="*/ 7 w 498"/>
                <a:gd name="T53" fmla="*/ 92 h 500"/>
                <a:gd name="T54" fmla="*/ 14 w 498"/>
                <a:gd name="T55" fmla="*/ 102 h 500"/>
                <a:gd name="T56" fmla="*/ 23 w 498"/>
                <a:gd name="T57" fmla="*/ 111 h 500"/>
                <a:gd name="T58" fmla="*/ 33 w 498"/>
                <a:gd name="T59" fmla="*/ 118 h 500"/>
                <a:gd name="T60" fmla="*/ 44 w 498"/>
                <a:gd name="T61" fmla="*/ 123 h 500"/>
                <a:gd name="T62" fmla="*/ 56 w 498"/>
                <a:gd name="T63" fmla="*/ 125 h 5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500"/>
                <a:gd name="T98" fmla="*/ 498 w 498"/>
                <a:gd name="T99" fmla="*/ 500 h 5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500">
                  <a:moveTo>
                    <a:pt x="248" y="500"/>
                  </a:moveTo>
                  <a:lnTo>
                    <a:pt x="274" y="499"/>
                  </a:lnTo>
                  <a:lnTo>
                    <a:pt x="298" y="495"/>
                  </a:lnTo>
                  <a:lnTo>
                    <a:pt x="321" y="489"/>
                  </a:lnTo>
                  <a:lnTo>
                    <a:pt x="344" y="480"/>
                  </a:lnTo>
                  <a:lnTo>
                    <a:pt x="366" y="470"/>
                  </a:lnTo>
                  <a:lnTo>
                    <a:pt x="387" y="457"/>
                  </a:lnTo>
                  <a:lnTo>
                    <a:pt x="406" y="443"/>
                  </a:lnTo>
                  <a:lnTo>
                    <a:pt x="425" y="426"/>
                  </a:lnTo>
                  <a:lnTo>
                    <a:pt x="442" y="408"/>
                  </a:lnTo>
                  <a:lnTo>
                    <a:pt x="456" y="388"/>
                  </a:lnTo>
                  <a:lnTo>
                    <a:pt x="468" y="367"/>
                  </a:lnTo>
                  <a:lnTo>
                    <a:pt x="479" y="345"/>
                  </a:lnTo>
                  <a:lnTo>
                    <a:pt x="488" y="322"/>
                  </a:lnTo>
                  <a:lnTo>
                    <a:pt x="494" y="299"/>
                  </a:lnTo>
                  <a:lnTo>
                    <a:pt x="497" y="275"/>
                  </a:lnTo>
                  <a:lnTo>
                    <a:pt x="498" y="250"/>
                  </a:lnTo>
                  <a:lnTo>
                    <a:pt x="497" y="224"/>
                  </a:lnTo>
                  <a:lnTo>
                    <a:pt x="494" y="200"/>
                  </a:lnTo>
                  <a:lnTo>
                    <a:pt x="488" y="177"/>
                  </a:lnTo>
                  <a:lnTo>
                    <a:pt x="479" y="154"/>
                  </a:lnTo>
                  <a:lnTo>
                    <a:pt x="468" y="132"/>
                  </a:lnTo>
                  <a:lnTo>
                    <a:pt x="456" y="111"/>
                  </a:lnTo>
                  <a:lnTo>
                    <a:pt x="442" y="92"/>
                  </a:lnTo>
                  <a:lnTo>
                    <a:pt x="425" y="73"/>
                  </a:lnTo>
                  <a:lnTo>
                    <a:pt x="406" y="56"/>
                  </a:lnTo>
                  <a:lnTo>
                    <a:pt x="387" y="42"/>
                  </a:lnTo>
                  <a:lnTo>
                    <a:pt x="366" y="30"/>
                  </a:lnTo>
                  <a:lnTo>
                    <a:pt x="344" y="19"/>
                  </a:lnTo>
                  <a:lnTo>
                    <a:pt x="321" y="10"/>
                  </a:lnTo>
                  <a:lnTo>
                    <a:pt x="298" y="4"/>
                  </a:lnTo>
                  <a:lnTo>
                    <a:pt x="274" y="1"/>
                  </a:lnTo>
                  <a:lnTo>
                    <a:pt x="248" y="0"/>
                  </a:lnTo>
                  <a:lnTo>
                    <a:pt x="223" y="1"/>
                  </a:lnTo>
                  <a:lnTo>
                    <a:pt x="199" y="4"/>
                  </a:lnTo>
                  <a:lnTo>
                    <a:pt x="175" y="11"/>
                  </a:lnTo>
                  <a:lnTo>
                    <a:pt x="152" y="19"/>
                  </a:lnTo>
                  <a:lnTo>
                    <a:pt x="130" y="30"/>
                  </a:lnTo>
                  <a:lnTo>
                    <a:pt x="109" y="42"/>
                  </a:lnTo>
                  <a:lnTo>
                    <a:pt x="91" y="57"/>
                  </a:lnTo>
                  <a:lnTo>
                    <a:pt x="72" y="72"/>
                  </a:lnTo>
                  <a:lnTo>
                    <a:pt x="56" y="91"/>
                  </a:lnTo>
                  <a:lnTo>
                    <a:pt x="42" y="110"/>
                  </a:lnTo>
                  <a:lnTo>
                    <a:pt x="30" y="130"/>
                  </a:lnTo>
                  <a:lnTo>
                    <a:pt x="19" y="152"/>
                  </a:lnTo>
                  <a:lnTo>
                    <a:pt x="11" y="175"/>
                  </a:lnTo>
                  <a:lnTo>
                    <a:pt x="4" y="199"/>
                  </a:lnTo>
                  <a:lnTo>
                    <a:pt x="1" y="224"/>
                  </a:lnTo>
                  <a:lnTo>
                    <a:pt x="0" y="250"/>
                  </a:lnTo>
                  <a:lnTo>
                    <a:pt x="1" y="275"/>
                  </a:lnTo>
                  <a:lnTo>
                    <a:pt x="4" y="299"/>
                  </a:lnTo>
                  <a:lnTo>
                    <a:pt x="10" y="322"/>
                  </a:lnTo>
                  <a:lnTo>
                    <a:pt x="18" y="345"/>
                  </a:lnTo>
                  <a:lnTo>
                    <a:pt x="28" y="367"/>
                  </a:lnTo>
                  <a:lnTo>
                    <a:pt x="41" y="388"/>
                  </a:lnTo>
                  <a:lnTo>
                    <a:pt x="56" y="408"/>
                  </a:lnTo>
                  <a:lnTo>
                    <a:pt x="72" y="426"/>
                  </a:lnTo>
                  <a:lnTo>
                    <a:pt x="91" y="443"/>
                  </a:lnTo>
                  <a:lnTo>
                    <a:pt x="110" y="457"/>
                  </a:lnTo>
                  <a:lnTo>
                    <a:pt x="131" y="470"/>
                  </a:lnTo>
                  <a:lnTo>
                    <a:pt x="153" y="480"/>
                  </a:lnTo>
                  <a:lnTo>
                    <a:pt x="176" y="489"/>
                  </a:lnTo>
                  <a:lnTo>
                    <a:pt x="199" y="495"/>
                  </a:lnTo>
                  <a:lnTo>
                    <a:pt x="223" y="499"/>
                  </a:lnTo>
                  <a:lnTo>
                    <a:pt x="248" y="50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0381" name="Freeform 72"/>
            <p:cNvSpPr>
              <a:spLocks/>
            </p:cNvSpPr>
            <p:nvPr/>
          </p:nvSpPr>
          <p:spPr bwMode="auto">
            <a:xfrm>
              <a:off x="685" y="1268"/>
              <a:ext cx="200" cy="200"/>
            </a:xfrm>
            <a:custGeom>
              <a:avLst/>
              <a:gdLst>
                <a:gd name="T0" fmla="*/ 0 w 401"/>
                <a:gd name="T1" fmla="*/ 45 h 401"/>
                <a:gd name="T2" fmla="*/ 2 w 401"/>
                <a:gd name="T3" fmla="*/ 35 h 401"/>
                <a:gd name="T4" fmla="*/ 5 w 401"/>
                <a:gd name="T5" fmla="*/ 26 h 401"/>
                <a:gd name="T6" fmla="*/ 11 w 401"/>
                <a:gd name="T7" fmla="*/ 18 h 401"/>
                <a:gd name="T8" fmla="*/ 18 w 401"/>
                <a:gd name="T9" fmla="*/ 11 h 401"/>
                <a:gd name="T10" fmla="*/ 26 w 401"/>
                <a:gd name="T11" fmla="*/ 5 h 401"/>
                <a:gd name="T12" fmla="*/ 35 w 401"/>
                <a:gd name="T13" fmla="*/ 2 h 401"/>
                <a:gd name="T14" fmla="*/ 45 w 401"/>
                <a:gd name="T15" fmla="*/ 0 h 401"/>
                <a:gd name="T16" fmla="*/ 55 w 401"/>
                <a:gd name="T17" fmla="*/ 0 h 401"/>
                <a:gd name="T18" fmla="*/ 64 w 401"/>
                <a:gd name="T19" fmla="*/ 2 h 401"/>
                <a:gd name="T20" fmla="*/ 73 w 401"/>
                <a:gd name="T21" fmla="*/ 5 h 401"/>
                <a:gd name="T22" fmla="*/ 81 w 401"/>
                <a:gd name="T23" fmla="*/ 11 h 401"/>
                <a:gd name="T24" fmla="*/ 89 w 401"/>
                <a:gd name="T25" fmla="*/ 18 h 401"/>
                <a:gd name="T26" fmla="*/ 94 w 401"/>
                <a:gd name="T27" fmla="*/ 26 h 401"/>
                <a:gd name="T28" fmla="*/ 98 w 401"/>
                <a:gd name="T29" fmla="*/ 35 h 401"/>
                <a:gd name="T30" fmla="*/ 100 w 401"/>
                <a:gd name="T31" fmla="*/ 45 h 401"/>
                <a:gd name="T32" fmla="*/ 100 w 401"/>
                <a:gd name="T33" fmla="*/ 55 h 401"/>
                <a:gd name="T34" fmla="*/ 98 w 401"/>
                <a:gd name="T35" fmla="*/ 65 h 401"/>
                <a:gd name="T36" fmla="*/ 94 w 401"/>
                <a:gd name="T37" fmla="*/ 74 h 401"/>
                <a:gd name="T38" fmla="*/ 88 w 401"/>
                <a:gd name="T39" fmla="*/ 82 h 401"/>
                <a:gd name="T40" fmla="*/ 82 w 401"/>
                <a:gd name="T41" fmla="*/ 88 h 401"/>
                <a:gd name="T42" fmla="*/ 74 w 401"/>
                <a:gd name="T43" fmla="*/ 94 h 401"/>
                <a:gd name="T44" fmla="*/ 65 w 401"/>
                <a:gd name="T45" fmla="*/ 98 h 401"/>
                <a:gd name="T46" fmla="*/ 55 w 401"/>
                <a:gd name="T47" fmla="*/ 100 h 401"/>
                <a:gd name="T48" fmla="*/ 45 w 401"/>
                <a:gd name="T49" fmla="*/ 100 h 401"/>
                <a:gd name="T50" fmla="*/ 35 w 401"/>
                <a:gd name="T51" fmla="*/ 98 h 401"/>
                <a:gd name="T52" fmla="*/ 26 w 401"/>
                <a:gd name="T53" fmla="*/ 94 h 401"/>
                <a:gd name="T54" fmla="*/ 18 w 401"/>
                <a:gd name="T55" fmla="*/ 89 h 401"/>
                <a:gd name="T56" fmla="*/ 11 w 401"/>
                <a:gd name="T57" fmla="*/ 81 h 401"/>
                <a:gd name="T58" fmla="*/ 5 w 401"/>
                <a:gd name="T59" fmla="*/ 73 h 401"/>
                <a:gd name="T60" fmla="*/ 2 w 401"/>
                <a:gd name="T61" fmla="*/ 64 h 401"/>
                <a:gd name="T62" fmla="*/ 0 w 401"/>
                <a:gd name="T63" fmla="*/ 55 h 40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1"/>
                <a:gd name="T98" fmla="*/ 401 w 401"/>
                <a:gd name="T99" fmla="*/ 401 h 40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1">
                  <a:moveTo>
                    <a:pt x="0" y="201"/>
                  </a:moveTo>
                  <a:lnTo>
                    <a:pt x="1" y="181"/>
                  </a:lnTo>
                  <a:lnTo>
                    <a:pt x="3" y="161"/>
                  </a:lnTo>
                  <a:lnTo>
                    <a:pt x="8" y="142"/>
                  </a:lnTo>
                  <a:lnTo>
                    <a:pt x="15" y="123"/>
                  </a:lnTo>
                  <a:lnTo>
                    <a:pt x="23" y="106"/>
                  </a:lnTo>
                  <a:lnTo>
                    <a:pt x="33" y="90"/>
                  </a:lnTo>
                  <a:lnTo>
                    <a:pt x="45" y="74"/>
                  </a:lnTo>
                  <a:lnTo>
                    <a:pt x="59" y="59"/>
                  </a:lnTo>
                  <a:lnTo>
                    <a:pt x="74" y="45"/>
                  </a:lnTo>
                  <a:lnTo>
                    <a:pt x="90" y="34"/>
                  </a:lnTo>
                  <a:lnTo>
                    <a:pt x="106" y="23"/>
                  </a:lnTo>
                  <a:lnTo>
                    <a:pt x="124" y="15"/>
                  </a:lnTo>
                  <a:lnTo>
                    <a:pt x="143" y="8"/>
                  </a:lnTo>
                  <a:lnTo>
                    <a:pt x="161" y="4"/>
                  </a:lnTo>
                  <a:lnTo>
                    <a:pt x="181" y="1"/>
                  </a:lnTo>
                  <a:lnTo>
                    <a:pt x="200" y="0"/>
                  </a:lnTo>
                  <a:lnTo>
                    <a:pt x="220" y="1"/>
                  </a:lnTo>
                  <a:lnTo>
                    <a:pt x="241" y="4"/>
                  </a:lnTo>
                  <a:lnTo>
                    <a:pt x="259" y="8"/>
                  </a:lnTo>
                  <a:lnTo>
                    <a:pt x="278" y="15"/>
                  </a:lnTo>
                  <a:lnTo>
                    <a:pt x="295" y="23"/>
                  </a:lnTo>
                  <a:lnTo>
                    <a:pt x="312" y="34"/>
                  </a:lnTo>
                  <a:lnTo>
                    <a:pt x="327" y="45"/>
                  </a:lnTo>
                  <a:lnTo>
                    <a:pt x="342" y="59"/>
                  </a:lnTo>
                  <a:lnTo>
                    <a:pt x="356" y="74"/>
                  </a:lnTo>
                  <a:lnTo>
                    <a:pt x="367" y="90"/>
                  </a:lnTo>
                  <a:lnTo>
                    <a:pt x="378" y="106"/>
                  </a:lnTo>
                  <a:lnTo>
                    <a:pt x="386" y="123"/>
                  </a:lnTo>
                  <a:lnTo>
                    <a:pt x="393" y="142"/>
                  </a:lnTo>
                  <a:lnTo>
                    <a:pt x="397" y="161"/>
                  </a:lnTo>
                  <a:lnTo>
                    <a:pt x="400" y="181"/>
                  </a:lnTo>
                  <a:lnTo>
                    <a:pt x="401" y="201"/>
                  </a:lnTo>
                  <a:lnTo>
                    <a:pt x="400" y="221"/>
                  </a:lnTo>
                  <a:lnTo>
                    <a:pt x="396" y="241"/>
                  </a:lnTo>
                  <a:lnTo>
                    <a:pt x="392" y="261"/>
                  </a:lnTo>
                  <a:lnTo>
                    <a:pt x="385" y="279"/>
                  </a:lnTo>
                  <a:lnTo>
                    <a:pt x="377" y="296"/>
                  </a:lnTo>
                  <a:lnTo>
                    <a:pt x="366" y="312"/>
                  </a:lnTo>
                  <a:lnTo>
                    <a:pt x="355" y="329"/>
                  </a:lnTo>
                  <a:lnTo>
                    <a:pt x="342" y="342"/>
                  </a:lnTo>
                  <a:lnTo>
                    <a:pt x="328" y="355"/>
                  </a:lnTo>
                  <a:lnTo>
                    <a:pt x="312" y="367"/>
                  </a:lnTo>
                  <a:lnTo>
                    <a:pt x="296" y="377"/>
                  </a:lnTo>
                  <a:lnTo>
                    <a:pt x="279" y="385"/>
                  </a:lnTo>
                  <a:lnTo>
                    <a:pt x="260" y="392"/>
                  </a:lnTo>
                  <a:lnTo>
                    <a:pt x="241" y="397"/>
                  </a:lnTo>
                  <a:lnTo>
                    <a:pt x="221" y="400"/>
                  </a:lnTo>
                  <a:lnTo>
                    <a:pt x="200" y="401"/>
                  </a:lnTo>
                  <a:lnTo>
                    <a:pt x="181" y="400"/>
                  </a:lnTo>
                  <a:lnTo>
                    <a:pt x="161" y="398"/>
                  </a:lnTo>
                  <a:lnTo>
                    <a:pt x="143" y="393"/>
                  </a:lnTo>
                  <a:lnTo>
                    <a:pt x="124" y="386"/>
                  </a:lnTo>
                  <a:lnTo>
                    <a:pt x="106" y="378"/>
                  </a:lnTo>
                  <a:lnTo>
                    <a:pt x="90" y="368"/>
                  </a:lnTo>
                  <a:lnTo>
                    <a:pt x="74" y="356"/>
                  </a:lnTo>
                  <a:lnTo>
                    <a:pt x="59" y="342"/>
                  </a:lnTo>
                  <a:lnTo>
                    <a:pt x="45" y="327"/>
                  </a:lnTo>
                  <a:lnTo>
                    <a:pt x="33" y="311"/>
                  </a:lnTo>
                  <a:lnTo>
                    <a:pt x="23" y="295"/>
                  </a:lnTo>
                  <a:lnTo>
                    <a:pt x="15" y="278"/>
                  </a:lnTo>
                  <a:lnTo>
                    <a:pt x="8" y="259"/>
                  </a:lnTo>
                  <a:lnTo>
                    <a:pt x="3" y="240"/>
                  </a:lnTo>
                  <a:lnTo>
                    <a:pt x="1" y="220"/>
                  </a:lnTo>
                  <a:lnTo>
                    <a:pt x="0" y="201"/>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0382" name="Freeform 73"/>
            <p:cNvSpPr>
              <a:spLocks/>
            </p:cNvSpPr>
            <p:nvPr/>
          </p:nvSpPr>
          <p:spPr bwMode="auto">
            <a:xfrm>
              <a:off x="705" y="1268"/>
              <a:ext cx="180" cy="180"/>
            </a:xfrm>
            <a:custGeom>
              <a:avLst/>
              <a:gdLst>
                <a:gd name="T0" fmla="*/ 71 w 361"/>
                <a:gd name="T1" fmla="*/ 11 h 361"/>
                <a:gd name="T2" fmla="*/ 63 w 361"/>
                <a:gd name="T3" fmla="*/ 5 h 361"/>
                <a:gd name="T4" fmla="*/ 54 w 361"/>
                <a:gd name="T5" fmla="*/ 2 h 361"/>
                <a:gd name="T6" fmla="*/ 45 w 361"/>
                <a:gd name="T7" fmla="*/ 0 h 361"/>
                <a:gd name="T8" fmla="*/ 35 w 361"/>
                <a:gd name="T9" fmla="*/ 0 h 361"/>
                <a:gd name="T10" fmla="*/ 25 w 361"/>
                <a:gd name="T11" fmla="*/ 2 h 361"/>
                <a:gd name="T12" fmla="*/ 16 w 361"/>
                <a:gd name="T13" fmla="*/ 5 h 361"/>
                <a:gd name="T14" fmla="*/ 8 w 361"/>
                <a:gd name="T15" fmla="*/ 11 h 361"/>
                <a:gd name="T16" fmla="*/ 3 w 361"/>
                <a:gd name="T17" fmla="*/ 16 h 361"/>
                <a:gd name="T18" fmla="*/ 1 w 361"/>
                <a:gd name="T19" fmla="*/ 18 h 361"/>
                <a:gd name="T20" fmla="*/ 3 w 361"/>
                <a:gd name="T21" fmla="*/ 18 h 361"/>
                <a:gd name="T22" fmla="*/ 10 w 361"/>
                <a:gd name="T23" fmla="*/ 14 h 361"/>
                <a:gd name="T24" fmla="*/ 18 w 361"/>
                <a:gd name="T25" fmla="*/ 11 h 361"/>
                <a:gd name="T26" fmla="*/ 26 w 361"/>
                <a:gd name="T27" fmla="*/ 10 h 361"/>
                <a:gd name="T28" fmla="*/ 35 w 361"/>
                <a:gd name="T29" fmla="*/ 10 h 361"/>
                <a:gd name="T30" fmla="*/ 44 w 361"/>
                <a:gd name="T31" fmla="*/ 12 h 361"/>
                <a:gd name="T32" fmla="*/ 53 w 361"/>
                <a:gd name="T33" fmla="*/ 16 h 361"/>
                <a:gd name="T34" fmla="*/ 61 w 361"/>
                <a:gd name="T35" fmla="*/ 21 h 361"/>
                <a:gd name="T36" fmla="*/ 69 w 361"/>
                <a:gd name="T37" fmla="*/ 28 h 361"/>
                <a:gd name="T38" fmla="*/ 74 w 361"/>
                <a:gd name="T39" fmla="*/ 36 h 361"/>
                <a:gd name="T40" fmla="*/ 78 w 361"/>
                <a:gd name="T41" fmla="*/ 45 h 361"/>
                <a:gd name="T42" fmla="*/ 79 w 361"/>
                <a:gd name="T43" fmla="*/ 55 h 361"/>
                <a:gd name="T44" fmla="*/ 79 w 361"/>
                <a:gd name="T45" fmla="*/ 64 h 361"/>
                <a:gd name="T46" fmla="*/ 78 w 361"/>
                <a:gd name="T47" fmla="*/ 72 h 361"/>
                <a:gd name="T48" fmla="*/ 76 w 361"/>
                <a:gd name="T49" fmla="*/ 80 h 361"/>
                <a:gd name="T50" fmla="*/ 72 w 361"/>
                <a:gd name="T51" fmla="*/ 87 h 361"/>
                <a:gd name="T52" fmla="*/ 74 w 361"/>
                <a:gd name="T53" fmla="*/ 86 h 361"/>
                <a:gd name="T54" fmla="*/ 81 w 361"/>
                <a:gd name="T55" fmla="*/ 77 h 361"/>
                <a:gd name="T56" fmla="*/ 87 w 361"/>
                <a:gd name="T57" fmla="*/ 67 h 361"/>
                <a:gd name="T58" fmla="*/ 90 w 361"/>
                <a:gd name="T59" fmla="*/ 56 h 361"/>
                <a:gd name="T60" fmla="*/ 90 w 361"/>
                <a:gd name="T61" fmla="*/ 45 h 361"/>
                <a:gd name="T62" fmla="*/ 88 w 361"/>
                <a:gd name="T63" fmla="*/ 35 h 361"/>
                <a:gd name="T64" fmla="*/ 84 w 361"/>
                <a:gd name="T65" fmla="*/ 26 h 361"/>
                <a:gd name="T66" fmla="*/ 79 w 361"/>
                <a:gd name="T67" fmla="*/ 18 h 36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61"/>
                <a:gd name="T103" fmla="*/ 0 h 361"/>
                <a:gd name="T104" fmla="*/ 361 w 361"/>
                <a:gd name="T105" fmla="*/ 361 h 36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61" h="361">
                  <a:moveTo>
                    <a:pt x="302" y="59"/>
                  </a:moveTo>
                  <a:lnTo>
                    <a:pt x="287" y="45"/>
                  </a:lnTo>
                  <a:lnTo>
                    <a:pt x="272" y="34"/>
                  </a:lnTo>
                  <a:lnTo>
                    <a:pt x="255" y="23"/>
                  </a:lnTo>
                  <a:lnTo>
                    <a:pt x="238" y="15"/>
                  </a:lnTo>
                  <a:lnTo>
                    <a:pt x="219" y="8"/>
                  </a:lnTo>
                  <a:lnTo>
                    <a:pt x="201" y="4"/>
                  </a:lnTo>
                  <a:lnTo>
                    <a:pt x="180" y="1"/>
                  </a:lnTo>
                  <a:lnTo>
                    <a:pt x="160" y="0"/>
                  </a:lnTo>
                  <a:lnTo>
                    <a:pt x="141" y="1"/>
                  </a:lnTo>
                  <a:lnTo>
                    <a:pt x="121" y="4"/>
                  </a:lnTo>
                  <a:lnTo>
                    <a:pt x="103" y="8"/>
                  </a:lnTo>
                  <a:lnTo>
                    <a:pt x="84" y="15"/>
                  </a:lnTo>
                  <a:lnTo>
                    <a:pt x="66" y="23"/>
                  </a:lnTo>
                  <a:lnTo>
                    <a:pt x="50" y="34"/>
                  </a:lnTo>
                  <a:lnTo>
                    <a:pt x="34" y="45"/>
                  </a:lnTo>
                  <a:lnTo>
                    <a:pt x="19" y="59"/>
                  </a:lnTo>
                  <a:lnTo>
                    <a:pt x="14" y="65"/>
                  </a:lnTo>
                  <a:lnTo>
                    <a:pt x="10" y="69"/>
                  </a:lnTo>
                  <a:lnTo>
                    <a:pt x="5" y="75"/>
                  </a:lnTo>
                  <a:lnTo>
                    <a:pt x="0" y="81"/>
                  </a:lnTo>
                  <a:lnTo>
                    <a:pt x="14" y="72"/>
                  </a:lnTo>
                  <a:lnTo>
                    <a:pt x="28" y="64"/>
                  </a:lnTo>
                  <a:lnTo>
                    <a:pt x="42" y="57"/>
                  </a:lnTo>
                  <a:lnTo>
                    <a:pt x="57" y="51"/>
                  </a:lnTo>
                  <a:lnTo>
                    <a:pt x="72" y="46"/>
                  </a:lnTo>
                  <a:lnTo>
                    <a:pt x="88" y="43"/>
                  </a:lnTo>
                  <a:lnTo>
                    <a:pt x="104" y="42"/>
                  </a:lnTo>
                  <a:lnTo>
                    <a:pt x="120" y="41"/>
                  </a:lnTo>
                  <a:lnTo>
                    <a:pt x="140" y="42"/>
                  </a:lnTo>
                  <a:lnTo>
                    <a:pt x="159" y="44"/>
                  </a:lnTo>
                  <a:lnTo>
                    <a:pt x="178" y="49"/>
                  </a:lnTo>
                  <a:lnTo>
                    <a:pt x="196" y="55"/>
                  </a:lnTo>
                  <a:lnTo>
                    <a:pt x="215" y="64"/>
                  </a:lnTo>
                  <a:lnTo>
                    <a:pt x="231" y="74"/>
                  </a:lnTo>
                  <a:lnTo>
                    <a:pt x="247" y="85"/>
                  </a:lnTo>
                  <a:lnTo>
                    <a:pt x="262" y="99"/>
                  </a:lnTo>
                  <a:lnTo>
                    <a:pt x="276" y="114"/>
                  </a:lnTo>
                  <a:lnTo>
                    <a:pt x="287" y="130"/>
                  </a:lnTo>
                  <a:lnTo>
                    <a:pt x="297" y="147"/>
                  </a:lnTo>
                  <a:lnTo>
                    <a:pt x="306" y="165"/>
                  </a:lnTo>
                  <a:lnTo>
                    <a:pt x="312" y="183"/>
                  </a:lnTo>
                  <a:lnTo>
                    <a:pt x="317" y="202"/>
                  </a:lnTo>
                  <a:lnTo>
                    <a:pt x="319" y="221"/>
                  </a:lnTo>
                  <a:lnTo>
                    <a:pt x="321" y="241"/>
                  </a:lnTo>
                  <a:lnTo>
                    <a:pt x="319" y="257"/>
                  </a:lnTo>
                  <a:lnTo>
                    <a:pt x="318" y="274"/>
                  </a:lnTo>
                  <a:lnTo>
                    <a:pt x="315" y="289"/>
                  </a:lnTo>
                  <a:lnTo>
                    <a:pt x="310" y="306"/>
                  </a:lnTo>
                  <a:lnTo>
                    <a:pt x="304" y="320"/>
                  </a:lnTo>
                  <a:lnTo>
                    <a:pt x="297" y="334"/>
                  </a:lnTo>
                  <a:lnTo>
                    <a:pt x="289" y="348"/>
                  </a:lnTo>
                  <a:lnTo>
                    <a:pt x="280" y="361"/>
                  </a:lnTo>
                  <a:lnTo>
                    <a:pt x="297" y="346"/>
                  </a:lnTo>
                  <a:lnTo>
                    <a:pt x="314" y="330"/>
                  </a:lnTo>
                  <a:lnTo>
                    <a:pt x="327" y="311"/>
                  </a:lnTo>
                  <a:lnTo>
                    <a:pt x="339" y="292"/>
                  </a:lnTo>
                  <a:lnTo>
                    <a:pt x="348" y="271"/>
                  </a:lnTo>
                  <a:lnTo>
                    <a:pt x="355" y="248"/>
                  </a:lnTo>
                  <a:lnTo>
                    <a:pt x="360" y="225"/>
                  </a:lnTo>
                  <a:lnTo>
                    <a:pt x="361" y="201"/>
                  </a:lnTo>
                  <a:lnTo>
                    <a:pt x="360" y="181"/>
                  </a:lnTo>
                  <a:lnTo>
                    <a:pt x="357" y="161"/>
                  </a:lnTo>
                  <a:lnTo>
                    <a:pt x="353" y="142"/>
                  </a:lnTo>
                  <a:lnTo>
                    <a:pt x="346" y="123"/>
                  </a:lnTo>
                  <a:lnTo>
                    <a:pt x="338" y="106"/>
                  </a:lnTo>
                  <a:lnTo>
                    <a:pt x="327" y="90"/>
                  </a:lnTo>
                  <a:lnTo>
                    <a:pt x="316" y="74"/>
                  </a:lnTo>
                  <a:lnTo>
                    <a:pt x="302" y="59"/>
                  </a:lnTo>
                  <a:close/>
                </a:path>
              </a:pathLst>
            </a:custGeom>
            <a:solidFill>
              <a:srgbClr val="FF5E5E"/>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0383" name="Freeform 74"/>
            <p:cNvSpPr>
              <a:spLocks/>
            </p:cNvSpPr>
            <p:nvPr/>
          </p:nvSpPr>
          <p:spPr bwMode="auto">
            <a:xfrm>
              <a:off x="661" y="1525"/>
              <a:ext cx="249" cy="249"/>
            </a:xfrm>
            <a:custGeom>
              <a:avLst/>
              <a:gdLst>
                <a:gd name="T0" fmla="*/ 69 w 498"/>
                <a:gd name="T1" fmla="*/ 124 h 499"/>
                <a:gd name="T2" fmla="*/ 81 w 498"/>
                <a:gd name="T3" fmla="*/ 122 h 499"/>
                <a:gd name="T4" fmla="*/ 92 w 498"/>
                <a:gd name="T5" fmla="*/ 117 h 499"/>
                <a:gd name="T6" fmla="*/ 102 w 498"/>
                <a:gd name="T7" fmla="*/ 110 h 499"/>
                <a:gd name="T8" fmla="*/ 111 w 498"/>
                <a:gd name="T9" fmla="*/ 102 h 499"/>
                <a:gd name="T10" fmla="*/ 117 w 498"/>
                <a:gd name="T11" fmla="*/ 92 h 499"/>
                <a:gd name="T12" fmla="*/ 122 w 498"/>
                <a:gd name="T13" fmla="*/ 80 h 499"/>
                <a:gd name="T14" fmla="*/ 125 w 498"/>
                <a:gd name="T15" fmla="*/ 68 h 499"/>
                <a:gd name="T16" fmla="*/ 125 w 498"/>
                <a:gd name="T17" fmla="*/ 56 h 499"/>
                <a:gd name="T18" fmla="*/ 122 w 498"/>
                <a:gd name="T19" fmla="*/ 44 h 499"/>
                <a:gd name="T20" fmla="*/ 117 w 498"/>
                <a:gd name="T21" fmla="*/ 32 h 499"/>
                <a:gd name="T22" fmla="*/ 111 w 498"/>
                <a:gd name="T23" fmla="*/ 22 h 499"/>
                <a:gd name="T24" fmla="*/ 102 w 498"/>
                <a:gd name="T25" fmla="*/ 14 h 499"/>
                <a:gd name="T26" fmla="*/ 92 w 498"/>
                <a:gd name="T27" fmla="*/ 7 h 499"/>
                <a:gd name="T28" fmla="*/ 81 w 498"/>
                <a:gd name="T29" fmla="*/ 2 h 499"/>
                <a:gd name="T30" fmla="*/ 69 w 498"/>
                <a:gd name="T31" fmla="*/ 0 h 499"/>
                <a:gd name="T32" fmla="*/ 56 w 498"/>
                <a:gd name="T33" fmla="*/ 0 h 499"/>
                <a:gd name="T34" fmla="*/ 44 w 498"/>
                <a:gd name="T35" fmla="*/ 3 h 499"/>
                <a:gd name="T36" fmla="*/ 33 w 498"/>
                <a:gd name="T37" fmla="*/ 7 h 499"/>
                <a:gd name="T38" fmla="*/ 23 w 498"/>
                <a:gd name="T39" fmla="*/ 14 h 499"/>
                <a:gd name="T40" fmla="*/ 14 w 498"/>
                <a:gd name="T41" fmla="*/ 22 h 499"/>
                <a:gd name="T42" fmla="*/ 8 w 498"/>
                <a:gd name="T43" fmla="*/ 32 h 499"/>
                <a:gd name="T44" fmla="*/ 3 w 498"/>
                <a:gd name="T45" fmla="*/ 43 h 499"/>
                <a:gd name="T46" fmla="*/ 1 w 498"/>
                <a:gd name="T47" fmla="*/ 56 h 499"/>
                <a:gd name="T48" fmla="*/ 1 w 498"/>
                <a:gd name="T49" fmla="*/ 68 h 499"/>
                <a:gd name="T50" fmla="*/ 3 w 498"/>
                <a:gd name="T51" fmla="*/ 80 h 499"/>
                <a:gd name="T52" fmla="*/ 7 w 498"/>
                <a:gd name="T53" fmla="*/ 92 h 499"/>
                <a:gd name="T54" fmla="*/ 14 w 498"/>
                <a:gd name="T55" fmla="*/ 102 h 499"/>
                <a:gd name="T56" fmla="*/ 23 w 498"/>
                <a:gd name="T57" fmla="*/ 110 h 499"/>
                <a:gd name="T58" fmla="*/ 33 w 498"/>
                <a:gd name="T59" fmla="*/ 117 h 499"/>
                <a:gd name="T60" fmla="*/ 44 w 498"/>
                <a:gd name="T61" fmla="*/ 122 h 499"/>
                <a:gd name="T62" fmla="*/ 56 w 498"/>
                <a:gd name="T63" fmla="*/ 124 h 49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499"/>
                <a:gd name="T98" fmla="*/ 498 w 498"/>
                <a:gd name="T99" fmla="*/ 499 h 499"/>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499">
                  <a:moveTo>
                    <a:pt x="248" y="499"/>
                  </a:moveTo>
                  <a:lnTo>
                    <a:pt x="274" y="498"/>
                  </a:lnTo>
                  <a:lnTo>
                    <a:pt x="298" y="494"/>
                  </a:lnTo>
                  <a:lnTo>
                    <a:pt x="321" y="489"/>
                  </a:lnTo>
                  <a:lnTo>
                    <a:pt x="344" y="480"/>
                  </a:lnTo>
                  <a:lnTo>
                    <a:pt x="366" y="470"/>
                  </a:lnTo>
                  <a:lnTo>
                    <a:pt x="387" y="457"/>
                  </a:lnTo>
                  <a:lnTo>
                    <a:pt x="406" y="442"/>
                  </a:lnTo>
                  <a:lnTo>
                    <a:pt x="425" y="426"/>
                  </a:lnTo>
                  <a:lnTo>
                    <a:pt x="442" y="408"/>
                  </a:lnTo>
                  <a:lnTo>
                    <a:pt x="456" y="388"/>
                  </a:lnTo>
                  <a:lnTo>
                    <a:pt x="468" y="368"/>
                  </a:lnTo>
                  <a:lnTo>
                    <a:pt x="479" y="345"/>
                  </a:lnTo>
                  <a:lnTo>
                    <a:pt x="488" y="321"/>
                  </a:lnTo>
                  <a:lnTo>
                    <a:pt x="494" y="298"/>
                  </a:lnTo>
                  <a:lnTo>
                    <a:pt x="497" y="274"/>
                  </a:lnTo>
                  <a:lnTo>
                    <a:pt x="498" y="249"/>
                  </a:lnTo>
                  <a:lnTo>
                    <a:pt x="497" y="225"/>
                  </a:lnTo>
                  <a:lnTo>
                    <a:pt x="494" y="201"/>
                  </a:lnTo>
                  <a:lnTo>
                    <a:pt x="488" y="176"/>
                  </a:lnTo>
                  <a:lnTo>
                    <a:pt x="479" y="153"/>
                  </a:lnTo>
                  <a:lnTo>
                    <a:pt x="468" y="131"/>
                  </a:lnTo>
                  <a:lnTo>
                    <a:pt x="456" y="111"/>
                  </a:lnTo>
                  <a:lnTo>
                    <a:pt x="442" y="91"/>
                  </a:lnTo>
                  <a:lnTo>
                    <a:pt x="425" y="73"/>
                  </a:lnTo>
                  <a:lnTo>
                    <a:pt x="406" y="56"/>
                  </a:lnTo>
                  <a:lnTo>
                    <a:pt x="387" y="42"/>
                  </a:lnTo>
                  <a:lnTo>
                    <a:pt x="366" y="29"/>
                  </a:lnTo>
                  <a:lnTo>
                    <a:pt x="344" y="18"/>
                  </a:lnTo>
                  <a:lnTo>
                    <a:pt x="321" y="10"/>
                  </a:lnTo>
                  <a:lnTo>
                    <a:pt x="298" y="5"/>
                  </a:lnTo>
                  <a:lnTo>
                    <a:pt x="274" y="1"/>
                  </a:lnTo>
                  <a:lnTo>
                    <a:pt x="248" y="0"/>
                  </a:lnTo>
                  <a:lnTo>
                    <a:pt x="223" y="1"/>
                  </a:lnTo>
                  <a:lnTo>
                    <a:pt x="199" y="5"/>
                  </a:lnTo>
                  <a:lnTo>
                    <a:pt x="175" y="12"/>
                  </a:lnTo>
                  <a:lnTo>
                    <a:pt x="152" y="20"/>
                  </a:lnTo>
                  <a:lnTo>
                    <a:pt x="130" y="30"/>
                  </a:lnTo>
                  <a:lnTo>
                    <a:pt x="109" y="43"/>
                  </a:lnTo>
                  <a:lnTo>
                    <a:pt x="91" y="56"/>
                  </a:lnTo>
                  <a:lnTo>
                    <a:pt x="72" y="73"/>
                  </a:lnTo>
                  <a:lnTo>
                    <a:pt x="56" y="91"/>
                  </a:lnTo>
                  <a:lnTo>
                    <a:pt x="42" y="109"/>
                  </a:lnTo>
                  <a:lnTo>
                    <a:pt x="30" y="130"/>
                  </a:lnTo>
                  <a:lnTo>
                    <a:pt x="19" y="152"/>
                  </a:lnTo>
                  <a:lnTo>
                    <a:pt x="11" y="175"/>
                  </a:lnTo>
                  <a:lnTo>
                    <a:pt x="4" y="199"/>
                  </a:lnTo>
                  <a:lnTo>
                    <a:pt x="1" y="224"/>
                  </a:lnTo>
                  <a:lnTo>
                    <a:pt x="0" y="249"/>
                  </a:lnTo>
                  <a:lnTo>
                    <a:pt x="1" y="274"/>
                  </a:lnTo>
                  <a:lnTo>
                    <a:pt x="4" y="298"/>
                  </a:lnTo>
                  <a:lnTo>
                    <a:pt x="10" y="321"/>
                  </a:lnTo>
                  <a:lnTo>
                    <a:pt x="18" y="345"/>
                  </a:lnTo>
                  <a:lnTo>
                    <a:pt x="28" y="368"/>
                  </a:lnTo>
                  <a:lnTo>
                    <a:pt x="41" y="388"/>
                  </a:lnTo>
                  <a:lnTo>
                    <a:pt x="56" y="408"/>
                  </a:lnTo>
                  <a:lnTo>
                    <a:pt x="72" y="426"/>
                  </a:lnTo>
                  <a:lnTo>
                    <a:pt x="91" y="442"/>
                  </a:lnTo>
                  <a:lnTo>
                    <a:pt x="110" y="457"/>
                  </a:lnTo>
                  <a:lnTo>
                    <a:pt x="131" y="470"/>
                  </a:lnTo>
                  <a:lnTo>
                    <a:pt x="153" y="480"/>
                  </a:lnTo>
                  <a:lnTo>
                    <a:pt x="176" y="489"/>
                  </a:lnTo>
                  <a:lnTo>
                    <a:pt x="199" y="494"/>
                  </a:lnTo>
                  <a:lnTo>
                    <a:pt x="223" y="498"/>
                  </a:lnTo>
                  <a:lnTo>
                    <a:pt x="248" y="49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0384" name="Freeform 75"/>
            <p:cNvSpPr>
              <a:spLocks/>
            </p:cNvSpPr>
            <p:nvPr/>
          </p:nvSpPr>
          <p:spPr bwMode="auto">
            <a:xfrm>
              <a:off x="685" y="1549"/>
              <a:ext cx="200" cy="201"/>
            </a:xfrm>
            <a:custGeom>
              <a:avLst/>
              <a:gdLst>
                <a:gd name="T0" fmla="*/ 0 w 401"/>
                <a:gd name="T1" fmla="*/ 45 h 403"/>
                <a:gd name="T2" fmla="*/ 2 w 401"/>
                <a:gd name="T3" fmla="*/ 35 h 403"/>
                <a:gd name="T4" fmla="*/ 5 w 401"/>
                <a:gd name="T5" fmla="*/ 26 h 403"/>
                <a:gd name="T6" fmla="*/ 11 w 401"/>
                <a:gd name="T7" fmla="*/ 18 h 403"/>
                <a:gd name="T8" fmla="*/ 18 w 401"/>
                <a:gd name="T9" fmla="*/ 11 h 403"/>
                <a:gd name="T10" fmla="*/ 26 w 401"/>
                <a:gd name="T11" fmla="*/ 5 h 403"/>
                <a:gd name="T12" fmla="*/ 35 w 401"/>
                <a:gd name="T13" fmla="*/ 2 h 403"/>
                <a:gd name="T14" fmla="*/ 45 w 401"/>
                <a:gd name="T15" fmla="*/ 0 h 403"/>
                <a:gd name="T16" fmla="*/ 55 w 401"/>
                <a:gd name="T17" fmla="*/ 0 h 403"/>
                <a:gd name="T18" fmla="*/ 64 w 401"/>
                <a:gd name="T19" fmla="*/ 2 h 403"/>
                <a:gd name="T20" fmla="*/ 73 w 401"/>
                <a:gd name="T21" fmla="*/ 5 h 403"/>
                <a:gd name="T22" fmla="*/ 81 w 401"/>
                <a:gd name="T23" fmla="*/ 11 h 403"/>
                <a:gd name="T24" fmla="*/ 89 w 401"/>
                <a:gd name="T25" fmla="*/ 18 h 403"/>
                <a:gd name="T26" fmla="*/ 94 w 401"/>
                <a:gd name="T27" fmla="*/ 26 h 403"/>
                <a:gd name="T28" fmla="*/ 98 w 401"/>
                <a:gd name="T29" fmla="*/ 35 h 403"/>
                <a:gd name="T30" fmla="*/ 100 w 401"/>
                <a:gd name="T31" fmla="*/ 45 h 403"/>
                <a:gd name="T32" fmla="*/ 100 w 401"/>
                <a:gd name="T33" fmla="*/ 55 h 403"/>
                <a:gd name="T34" fmla="*/ 98 w 401"/>
                <a:gd name="T35" fmla="*/ 65 h 403"/>
                <a:gd name="T36" fmla="*/ 94 w 401"/>
                <a:gd name="T37" fmla="*/ 74 h 403"/>
                <a:gd name="T38" fmla="*/ 88 w 401"/>
                <a:gd name="T39" fmla="*/ 82 h 403"/>
                <a:gd name="T40" fmla="*/ 82 w 401"/>
                <a:gd name="T41" fmla="*/ 89 h 403"/>
                <a:gd name="T42" fmla="*/ 74 w 401"/>
                <a:gd name="T43" fmla="*/ 94 h 403"/>
                <a:gd name="T44" fmla="*/ 65 w 401"/>
                <a:gd name="T45" fmla="*/ 98 h 403"/>
                <a:gd name="T46" fmla="*/ 55 w 401"/>
                <a:gd name="T47" fmla="*/ 100 h 403"/>
                <a:gd name="T48" fmla="*/ 45 w 401"/>
                <a:gd name="T49" fmla="*/ 100 h 403"/>
                <a:gd name="T50" fmla="*/ 35 w 401"/>
                <a:gd name="T51" fmla="*/ 98 h 403"/>
                <a:gd name="T52" fmla="*/ 26 w 401"/>
                <a:gd name="T53" fmla="*/ 94 h 403"/>
                <a:gd name="T54" fmla="*/ 18 w 401"/>
                <a:gd name="T55" fmla="*/ 89 h 403"/>
                <a:gd name="T56" fmla="*/ 11 w 401"/>
                <a:gd name="T57" fmla="*/ 82 h 403"/>
                <a:gd name="T58" fmla="*/ 5 w 401"/>
                <a:gd name="T59" fmla="*/ 74 h 403"/>
                <a:gd name="T60" fmla="*/ 2 w 401"/>
                <a:gd name="T61" fmla="*/ 65 h 403"/>
                <a:gd name="T62" fmla="*/ 0 w 401"/>
                <a:gd name="T63" fmla="*/ 55 h 40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3"/>
                <a:gd name="T98" fmla="*/ 401 w 401"/>
                <a:gd name="T99" fmla="*/ 403 h 40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3">
                  <a:moveTo>
                    <a:pt x="0" y="201"/>
                  </a:moveTo>
                  <a:lnTo>
                    <a:pt x="1" y="181"/>
                  </a:lnTo>
                  <a:lnTo>
                    <a:pt x="3" y="162"/>
                  </a:lnTo>
                  <a:lnTo>
                    <a:pt x="8" y="143"/>
                  </a:lnTo>
                  <a:lnTo>
                    <a:pt x="15" y="125"/>
                  </a:lnTo>
                  <a:lnTo>
                    <a:pt x="23" y="106"/>
                  </a:lnTo>
                  <a:lnTo>
                    <a:pt x="33" y="90"/>
                  </a:lnTo>
                  <a:lnTo>
                    <a:pt x="45" y="74"/>
                  </a:lnTo>
                  <a:lnTo>
                    <a:pt x="59" y="59"/>
                  </a:lnTo>
                  <a:lnTo>
                    <a:pt x="74" y="45"/>
                  </a:lnTo>
                  <a:lnTo>
                    <a:pt x="90" y="34"/>
                  </a:lnTo>
                  <a:lnTo>
                    <a:pt x="106" y="23"/>
                  </a:lnTo>
                  <a:lnTo>
                    <a:pt x="124" y="15"/>
                  </a:lnTo>
                  <a:lnTo>
                    <a:pt x="143" y="8"/>
                  </a:lnTo>
                  <a:lnTo>
                    <a:pt x="161" y="4"/>
                  </a:lnTo>
                  <a:lnTo>
                    <a:pt x="181" y="2"/>
                  </a:lnTo>
                  <a:lnTo>
                    <a:pt x="200" y="0"/>
                  </a:lnTo>
                  <a:lnTo>
                    <a:pt x="220" y="2"/>
                  </a:lnTo>
                  <a:lnTo>
                    <a:pt x="241" y="4"/>
                  </a:lnTo>
                  <a:lnTo>
                    <a:pt x="259" y="8"/>
                  </a:lnTo>
                  <a:lnTo>
                    <a:pt x="278" y="15"/>
                  </a:lnTo>
                  <a:lnTo>
                    <a:pt x="295" y="23"/>
                  </a:lnTo>
                  <a:lnTo>
                    <a:pt x="312" y="34"/>
                  </a:lnTo>
                  <a:lnTo>
                    <a:pt x="327" y="45"/>
                  </a:lnTo>
                  <a:lnTo>
                    <a:pt x="342" y="59"/>
                  </a:lnTo>
                  <a:lnTo>
                    <a:pt x="356" y="74"/>
                  </a:lnTo>
                  <a:lnTo>
                    <a:pt x="367" y="90"/>
                  </a:lnTo>
                  <a:lnTo>
                    <a:pt x="378" y="106"/>
                  </a:lnTo>
                  <a:lnTo>
                    <a:pt x="386" y="125"/>
                  </a:lnTo>
                  <a:lnTo>
                    <a:pt x="393" y="143"/>
                  </a:lnTo>
                  <a:lnTo>
                    <a:pt x="397" y="162"/>
                  </a:lnTo>
                  <a:lnTo>
                    <a:pt x="400" y="181"/>
                  </a:lnTo>
                  <a:lnTo>
                    <a:pt x="401" y="201"/>
                  </a:lnTo>
                  <a:lnTo>
                    <a:pt x="400" y="222"/>
                  </a:lnTo>
                  <a:lnTo>
                    <a:pt x="396" y="241"/>
                  </a:lnTo>
                  <a:lnTo>
                    <a:pt x="392" y="261"/>
                  </a:lnTo>
                  <a:lnTo>
                    <a:pt x="385" y="279"/>
                  </a:lnTo>
                  <a:lnTo>
                    <a:pt x="377" y="298"/>
                  </a:lnTo>
                  <a:lnTo>
                    <a:pt x="366" y="314"/>
                  </a:lnTo>
                  <a:lnTo>
                    <a:pt x="355" y="329"/>
                  </a:lnTo>
                  <a:lnTo>
                    <a:pt x="342" y="344"/>
                  </a:lnTo>
                  <a:lnTo>
                    <a:pt x="328" y="356"/>
                  </a:lnTo>
                  <a:lnTo>
                    <a:pt x="312" y="368"/>
                  </a:lnTo>
                  <a:lnTo>
                    <a:pt x="296" y="378"/>
                  </a:lnTo>
                  <a:lnTo>
                    <a:pt x="279" y="386"/>
                  </a:lnTo>
                  <a:lnTo>
                    <a:pt x="260" y="393"/>
                  </a:lnTo>
                  <a:lnTo>
                    <a:pt x="241" y="398"/>
                  </a:lnTo>
                  <a:lnTo>
                    <a:pt x="221" y="401"/>
                  </a:lnTo>
                  <a:lnTo>
                    <a:pt x="200" y="403"/>
                  </a:lnTo>
                  <a:lnTo>
                    <a:pt x="181" y="401"/>
                  </a:lnTo>
                  <a:lnTo>
                    <a:pt x="161" y="399"/>
                  </a:lnTo>
                  <a:lnTo>
                    <a:pt x="143" y="394"/>
                  </a:lnTo>
                  <a:lnTo>
                    <a:pt x="124" y="388"/>
                  </a:lnTo>
                  <a:lnTo>
                    <a:pt x="106" y="379"/>
                  </a:lnTo>
                  <a:lnTo>
                    <a:pt x="90" y="369"/>
                  </a:lnTo>
                  <a:lnTo>
                    <a:pt x="74" y="358"/>
                  </a:lnTo>
                  <a:lnTo>
                    <a:pt x="59" y="344"/>
                  </a:lnTo>
                  <a:lnTo>
                    <a:pt x="45" y="329"/>
                  </a:lnTo>
                  <a:lnTo>
                    <a:pt x="33" y="313"/>
                  </a:lnTo>
                  <a:lnTo>
                    <a:pt x="23" y="297"/>
                  </a:lnTo>
                  <a:lnTo>
                    <a:pt x="15" y="278"/>
                  </a:lnTo>
                  <a:lnTo>
                    <a:pt x="8" y="260"/>
                  </a:lnTo>
                  <a:lnTo>
                    <a:pt x="3" y="241"/>
                  </a:lnTo>
                  <a:lnTo>
                    <a:pt x="1" y="220"/>
                  </a:lnTo>
                  <a:lnTo>
                    <a:pt x="0" y="201"/>
                  </a:lnTo>
                  <a:close/>
                </a:path>
              </a:pathLst>
            </a:custGeom>
            <a:solidFill>
              <a:srgbClr val="FFD1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0385" name="Freeform 76"/>
            <p:cNvSpPr>
              <a:spLocks/>
            </p:cNvSpPr>
            <p:nvPr/>
          </p:nvSpPr>
          <p:spPr bwMode="auto">
            <a:xfrm>
              <a:off x="716" y="1549"/>
              <a:ext cx="169" cy="189"/>
            </a:xfrm>
            <a:custGeom>
              <a:avLst/>
              <a:gdLst>
                <a:gd name="T0" fmla="*/ 66 w 339"/>
                <a:gd name="T1" fmla="*/ 12 h 378"/>
                <a:gd name="T2" fmla="*/ 58 w 339"/>
                <a:gd name="T3" fmla="*/ 6 h 378"/>
                <a:gd name="T4" fmla="*/ 49 w 339"/>
                <a:gd name="T5" fmla="*/ 2 h 378"/>
                <a:gd name="T6" fmla="*/ 39 w 339"/>
                <a:gd name="T7" fmla="*/ 1 h 378"/>
                <a:gd name="T8" fmla="*/ 29 w 339"/>
                <a:gd name="T9" fmla="*/ 1 h 378"/>
                <a:gd name="T10" fmla="*/ 20 w 339"/>
                <a:gd name="T11" fmla="*/ 2 h 378"/>
                <a:gd name="T12" fmla="*/ 11 w 339"/>
                <a:gd name="T13" fmla="*/ 6 h 378"/>
                <a:gd name="T14" fmla="*/ 3 w 339"/>
                <a:gd name="T15" fmla="*/ 11 h 378"/>
                <a:gd name="T16" fmla="*/ 3 w 339"/>
                <a:gd name="T17" fmla="*/ 12 h 378"/>
                <a:gd name="T18" fmla="*/ 8 w 339"/>
                <a:gd name="T19" fmla="*/ 11 h 378"/>
                <a:gd name="T20" fmla="*/ 14 w 339"/>
                <a:gd name="T21" fmla="*/ 9 h 378"/>
                <a:gd name="T22" fmla="*/ 20 w 339"/>
                <a:gd name="T23" fmla="*/ 9 h 378"/>
                <a:gd name="T24" fmla="*/ 28 w 339"/>
                <a:gd name="T25" fmla="*/ 9 h 378"/>
                <a:gd name="T26" fmla="*/ 38 w 339"/>
                <a:gd name="T27" fmla="*/ 11 h 378"/>
                <a:gd name="T28" fmla="*/ 47 w 339"/>
                <a:gd name="T29" fmla="*/ 14 h 378"/>
                <a:gd name="T30" fmla="*/ 55 w 339"/>
                <a:gd name="T31" fmla="*/ 20 h 378"/>
                <a:gd name="T32" fmla="*/ 62 w 339"/>
                <a:gd name="T33" fmla="*/ 26 h 378"/>
                <a:gd name="T34" fmla="*/ 68 w 339"/>
                <a:gd name="T35" fmla="*/ 35 h 378"/>
                <a:gd name="T36" fmla="*/ 71 w 339"/>
                <a:gd name="T37" fmla="*/ 44 h 378"/>
                <a:gd name="T38" fmla="*/ 73 w 339"/>
                <a:gd name="T39" fmla="*/ 53 h 378"/>
                <a:gd name="T40" fmla="*/ 73 w 339"/>
                <a:gd name="T41" fmla="*/ 63 h 378"/>
                <a:gd name="T42" fmla="*/ 71 w 339"/>
                <a:gd name="T43" fmla="*/ 74 h 378"/>
                <a:gd name="T44" fmla="*/ 67 w 339"/>
                <a:gd name="T45" fmla="*/ 83 h 378"/>
                <a:gd name="T46" fmla="*/ 61 w 339"/>
                <a:gd name="T47" fmla="*/ 91 h 378"/>
                <a:gd name="T48" fmla="*/ 64 w 339"/>
                <a:gd name="T49" fmla="*/ 91 h 378"/>
                <a:gd name="T50" fmla="*/ 73 w 339"/>
                <a:gd name="T51" fmla="*/ 82 h 378"/>
                <a:gd name="T52" fmla="*/ 80 w 339"/>
                <a:gd name="T53" fmla="*/ 71 h 378"/>
                <a:gd name="T54" fmla="*/ 84 w 339"/>
                <a:gd name="T55" fmla="*/ 57 h 378"/>
                <a:gd name="T56" fmla="*/ 84 w 339"/>
                <a:gd name="T57" fmla="*/ 46 h 378"/>
                <a:gd name="T58" fmla="*/ 82 w 339"/>
                <a:gd name="T59" fmla="*/ 36 h 378"/>
                <a:gd name="T60" fmla="*/ 79 w 339"/>
                <a:gd name="T61" fmla="*/ 26 h 378"/>
                <a:gd name="T62" fmla="*/ 73 w 339"/>
                <a:gd name="T63" fmla="*/ 19 h 37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39"/>
                <a:gd name="T97" fmla="*/ 0 h 378"/>
                <a:gd name="T98" fmla="*/ 339 w 339"/>
                <a:gd name="T99" fmla="*/ 378 h 37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39" h="378">
                  <a:moveTo>
                    <a:pt x="280" y="59"/>
                  </a:moveTo>
                  <a:lnTo>
                    <a:pt x="265" y="45"/>
                  </a:lnTo>
                  <a:lnTo>
                    <a:pt x="250" y="34"/>
                  </a:lnTo>
                  <a:lnTo>
                    <a:pt x="233" y="23"/>
                  </a:lnTo>
                  <a:lnTo>
                    <a:pt x="216" y="15"/>
                  </a:lnTo>
                  <a:lnTo>
                    <a:pt x="197" y="8"/>
                  </a:lnTo>
                  <a:lnTo>
                    <a:pt x="179" y="4"/>
                  </a:lnTo>
                  <a:lnTo>
                    <a:pt x="158" y="2"/>
                  </a:lnTo>
                  <a:lnTo>
                    <a:pt x="138" y="0"/>
                  </a:lnTo>
                  <a:lnTo>
                    <a:pt x="119" y="2"/>
                  </a:lnTo>
                  <a:lnTo>
                    <a:pt x="100" y="4"/>
                  </a:lnTo>
                  <a:lnTo>
                    <a:pt x="82" y="8"/>
                  </a:lnTo>
                  <a:lnTo>
                    <a:pt x="65" y="14"/>
                  </a:lnTo>
                  <a:lnTo>
                    <a:pt x="47" y="22"/>
                  </a:lnTo>
                  <a:lnTo>
                    <a:pt x="30" y="33"/>
                  </a:lnTo>
                  <a:lnTo>
                    <a:pt x="15" y="44"/>
                  </a:lnTo>
                  <a:lnTo>
                    <a:pt x="0" y="57"/>
                  </a:lnTo>
                  <a:lnTo>
                    <a:pt x="12" y="51"/>
                  </a:lnTo>
                  <a:lnTo>
                    <a:pt x="22" y="47"/>
                  </a:lnTo>
                  <a:lnTo>
                    <a:pt x="34" y="42"/>
                  </a:lnTo>
                  <a:lnTo>
                    <a:pt x="46" y="38"/>
                  </a:lnTo>
                  <a:lnTo>
                    <a:pt x="58" y="36"/>
                  </a:lnTo>
                  <a:lnTo>
                    <a:pt x="69" y="34"/>
                  </a:lnTo>
                  <a:lnTo>
                    <a:pt x="82" y="33"/>
                  </a:lnTo>
                  <a:lnTo>
                    <a:pt x="95" y="33"/>
                  </a:lnTo>
                  <a:lnTo>
                    <a:pt x="114" y="34"/>
                  </a:lnTo>
                  <a:lnTo>
                    <a:pt x="134" y="36"/>
                  </a:lnTo>
                  <a:lnTo>
                    <a:pt x="152" y="41"/>
                  </a:lnTo>
                  <a:lnTo>
                    <a:pt x="171" y="48"/>
                  </a:lnTo>
                  <a:lnTo>
                    <a:pt x="189" y="56"/>
                  </a:lnTo>
                  <a:lnTo>
                    <a:pt x="205" y="66"/>
                  </a:lnTo>
                  <a:lnTo>
                    <a:pt x="221" y="78"/>
                  </a:lnTo>
                  <a:lnTo>
                    <a:pt x="236" y="91"/>
                  </a:lnTo>
                  <a:lnTo>
                    <a:pt x="250" y="106"/>
                  </a:lnTo>
                  <a:lnTo>
                    <a:pt x="262" y="123"/>
                  </a:lnTo>
                  <a:lnTo>
                    <a:pt x="272" y="139"/>
                  </a:lnTo>
                  <a:lnTo>
                    <a:pt x="280" y="157"/>
                  </a:lnTo>
                  <a:lnTo>
                    <a:pt x="287" y="176"/>
                  </a:lnTo>
                  <a:lnTo>
                    <a:pt x="292" y="194"/>
                  </a:lnTo>
                  <a:lnTo>
                    <a:pt x="294" y="215"/>
                  </a:lnTo>
                  <a:lnTo>
                    <a:pt x="295" y="234"/>
                  </a:lnTo>
                  <a:lnTo>
                    <a:pt x="294" y="255"/>
                  </a:lnTo>
                  <a:lnTo>
                    <a:pt x="290" y="276"/>
                  </a:lnTo>
                  <a:lnTo>
                    <a:pt x="286" y="295"/>
                  </a:lnTo>
                  <a:lnTo>
                    <a:pt x="278" y="314"/>
                  </a:lnTo>
                  <a:lnTo>
                    <a:pt x="270" y="331"/>
                  </a:lnTo>
                  <a:lnTo>
                    <a:pt x="258" y="348"/>
                  </a:lnTo>
                  <a:lnTo>
                    <a:pt x="247" y="363"/>
                  </a:lnTo>
                  <a:lnTo>
                    <a:pt x="233" y="378"/>
                  </a:lnTo>
                  <a:lnTo>
                    <a:pt x="256" y="364"/>
                  </a:lnTo>
                  <a:lnTo>
                    <a:pt x="277" y="347"/>
                  </a:lnTo>
                  <a:lnTo>
                    <a:pt x="294" y="328"/>
                  </a:lnTo>
                  <a:lnTo>
                    <a:pt x="310" y="306"/>
                  </a:lnTo>
                  <a:lnTo>
                    <a:pt x="322" y="283"/>
                  </a:lnTo>
                  <a:lnTo>
                    <a:pt x="331" y="256"/>
                  </a:lnTo>
                  <a:lnTo>
                    <a:pt x="337" y="230"/>
                  </a:lnTo>
                  <a:lnTo>
                    <a:pt x="339" y="201"/>
                  </a:lnTo>
                  <a:lnTo>
                    <a:pt x="338" y="181"/>
                  </a:lnTo>
                  <a:lnTo>
                    <a:pt x="335" y="162"/>
                  </a:lnTo>
                  <a:lnTo>
                    <a:pt x="331" y="143"/>
                  </a:lnTo>
                  <a:lnTo>
                    <a:pt x="324" y="125"/>
                  </a:lnTo>
                  <a:lnTo>
                    <a:pt x="316" y="106"/>
                  </a:lnTo>
                  <a:lnTo>
                    <a:pt x="305" y="90"/>
                  </a:lnTo>
                  <a:lnTo>
                    <a:pt x="294" y="74"/>
                  </a:lnTo>
                  <a:lnTo>
                    <a:pt x="280" y="5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0386" name="Freeform 77"/>
            <p:cNvSpPr>
              <a:spLocks/>
            </p:cNvSpPr>
            <p:nvPr/>
          </p:nvSpPr>
          <p:spPr bwMode="auto">
            <a:xfrm>
              <a:off x="661" y="1790"/>
              <a:ext cx="249" cy="250"/>
            </a:xfrm>
            <a:custGeom>
              <a:avLst/>
              <a:gdLst>
                <a:gd name="T0" fmla="*/ 69 w 498"/>
                <a:gd name="T1" fmla="*/ 125 h 500"/>
                <a:gd name="T2" fmla="*/ 81 w 498"/>
                <a:gd name="T3" fmla="*/ 123 h 500"/>
                <a:gd name="T4" fmla="*/ 92 w 498"/>
                <a:gd name="T5" fmla="*/ 118 h 500"/>
                <a:gd name="T6" fmla="*/ 102 w 498"/>
                <a:gd name="T7" fmla="*/ 111 h 500"/>
                <a:gd name="T8" fmla="*/ 111 w 498"/>
                <a:gd name="T9" fmla="*/ 102 h 500"/>
                <a:gd name="T10" fmla="*/ 117 w 498"/>
                <a:gd name="T11" fmla="*/ 92 h 500"/>
                <a:gd name="T12" fmla="*/ 122 w 498"/>
                <a:gd name="T13" fmla="*/ 81 h 500"/>
                <a:gd name="T14" fmla="*/ 125 w 498"/>
                <a:gd name="T15" fmla="*/ 69 h 500"/>
                <a:gd name="T16" fmla="*/ 125 w 498"/>
                <a:gd name="T17" fmla="*/ 57 h 500"/>
                <a:gd name="T18" fmla="*/ 122 w 498"/>
                <a:gd name="T19" fmla="*/ 45 h 500"/>
                <a:gd name="T20" fmla="*/ 117 w 498"/>
                <a:gd name="T21" fmla="*/ 33 h 500"/>
                <a:gd name="T22" fmla="*/ 111 w 498"/>
                <a:gd name="T23" fmla="*/ 23 h 500"/>
                <a:gd name="T24" fmla="*/ 102 w 498"/>
                <a:gd name="T25" fmla="*/ 14 h 500"/>
                <a:gd name="T26" fmla="*/ 92 w 498"/>
                <a:gd name="T27" fmla="*/ 8 h 500"/>
                <a:gd name="T28" fmla="*/ 81 w 498"/>
                <a:gd name="T29" fmla="*/ 3 h 500"/>
                <a:gd name="T30" fmla="*/ 69 w 498"/>
                <a:gd name="T31" fmla="*/ 1 h 500"/>
                <a:gd name="T32" fmla="*/ 56 w 498"/>
                <a:gd name="T33" fmla="*/ 1 h 500"/>
                <a:gd name="T34" fmla="*/ 44 w 498"/>
                <a:gd name="T35" fmla="*/ 3 h 500"/>
                <a:gd name="T36" fmla="*/ 33 w 498"/>
                <a:gd name="T37" fmla="*/ 8 h 500"/>
                <a:gd name="T38" fmla="*/ 23 w 498"/>
                <a:gd name="T39" fmla="*/ 15 h 500"/>
                <a:gd name="T40" fmla="*/ 14 w 498"/>
                <a:gd name="T41" fmla="*/ 23 h 500"/>
                <a:gd name="T42" fmla="*/ 8 w 498"/>
                <a:gd name="T43" fmla="*/ 33 h 500"/>
                <a:gd name="T44" fmla="*/ 3 w 498"/>
                <a:gd name="T45" fmla="*/ 44 h 500"/>
                <a:gd name="T46" fmla="*/ 1 w 498"/>
                <a:gd name="T47" fmla="*/ 57 h 500"/>
                <a:gd name="T48" fmla="*/ 1 w 498"/>
                <a:gd name="T49" fmla="*/ 69 h 500"/>
                <a:gd name="T50" fmla="*/ 3 w 498"/>
                <a:gd name="T51" fmla="*/ 81 h 500"/>
                <a:gd name="T52" fmla="*/ 7 w 498"/>
                <a:gd name="T53" fmla="*/ 92 h 500"/>
                <a:gd name="T54" fmla="*/ 14 w 498"/>
                <a:gd name="T55" fmla="*/ 102 h 500"/>
                <a:gd name="T56" fmla="*/ 23 w 498"/>
                <a:gd name="T57" fmla="*/ 111 h 500"/>
                <a:gd name="T58" fmla="*/ 33 w 498"/>
                <a:gd name="T59" fmla="*/ 118 h 500"/>
                <a:gd name="T60" fmla="*/ 44 w 498"/>
                <a:gd name="T61" fmla="*/ 123 h 500"/>
                <a:gd name="T62" fmla="*/ 56 w 498"/>
                <a:gd name="T63" fmla="*/ 125 h 5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500"/>
                <a:gd name="T98" fmla="*/ 498 w 498"/>
                <a:gd name="T99" fmla="*/ 500 h 5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500">
                  <a:moveTo>
                    <a:pt x="248" y="500"/>
                  </a:moveTo>
                  <a:lnTo>
                    <a:pt x="274" y="499"/>
                  </a:lnTo>
                  <a:lnTo>
                    <a:pt x="298" y="495"/>
                  </a:lnTo>
                  <a:lnTo>
                    <a:pt x="321" y="490"/>
                  </a:lnTo>
                  <a:lnTo>
                    <a:pt x="344" y="480"/>
                  </a:lnTo>
                  <a:lnTo>
                    <a:pt x="366" y="470"/>
                  </a:lnTo>
                  <a:lnTo>
                    <a:pt x="387" y="457"/>
                  </a:lnTo>
                  <a:lnTo>
                    <a:pt x="406" y="444"/>
                  </a:lnTo>
                  <a:lnTo>
                    <a:pt x="425" y="426"/>
                  </a:lnTo>
                  <a:lnTo>
                    <a:pt x="442" y="408"/>
                  </a:lnTo>
                  <a:lnTo>
                    <a:pt x="456" y="388"/>
                  </a:lnTo>
                  <a:lnTo>
                    <a:pt x="468" y="368"/>
                  </a:lnTo>
                  <a:lnTo>
                    <a:pt x="479" y="346"/>
                  </a:lnTo>
                  <a:lnTo>
                    <a:pt x="488" y="323"/>
                  </a:lnTo>
                  <a:lnTo>
                    <a:pt x="494" y="300"/>
                  </a:lnTo>
                  <a:lnTo>
                    <a:pt x="497" y="275"/>
                  </a:lnTo>
                  <a:lnTo>
                    <a:pt x="498" y="250"/>
                  </a:lnTo>
                  <a:lnTo>
                    <a:pt x="497" y="225"/>
                  </a:lnTo>
                  <a:lnTo>
                    <a:pt x="494" y="200"/>
                  </a:lnTo>
                  <a:lnTo>
                    <a:pt x="488" y="177"/>
                  </a:lnTo>
                  <a:lnTo>
                    <a:pt x="479" y="154"/>
                  </a:lnTo>
                  <a:lnTo>
                    <a:pt x="468" y="132"/>
                  </a:lnTo>
                  <a:lnTo>
                    <a:pt x="456" y="112"/>
                  </a:lnTo>
                  <a:lnTo>
                    <a:pt x="442" y="92"/>
                  </a:lnTo>
                  <a:lnTo>
                    <a:pt x="425" y="74"/>
                  </a:lnTo>
                  <a:lnTo>
                    <a:pt x="406" y="56"/>
                  </a:lnTo>
                  <a:lnTo>
                    <a:pt x="387" y="43"/>
                  </a:lnTo>
                  <a:lnTo>
                    <a:pt x="366" y="30"/>
                  </a:lnTo>
                  <a:lnTo>
                    <a:pt x="344" y="20"/>
                  </a:lnTo>
                  <a:lnTo>
                    <a:pt x="321" y="10"/>
                  </a:lnTo>
                  <a:lnTo>
                    <a:pt x="298" y="5"/>
                  </a:lnTo>
                  <a:lnTo>
                    <a:pt x="274" y="1"/>
                  </a:lnTo>
                  <a:lnTo>
                    <a:pt x="248" y="0"/>
                  </a:lnTo>
                  <a:lnTo>
                    <a:pt x="223" y="1"/>
                  </a:lnTo>
                  <a:lnTo>
                    <a:pt x="199" y="5"/>
                  </a:lnTo>
                  <a:lnTo>
                    <a:pt x="175" y="12"/>
                  </a:lnTo>
                  <a:lnTo>
                    <a:pt x="152" y="20"/>
                  </a:lnTo>
                  <a:lnTo>
                    <a:pt x="130" y="30"/>
                  </a:lnTo>
                  <a:lnTo>
                    <a:pt x="109" y="43"/>
                  </a:lnTo>
                  <a:lnTo>
                    <a:pt x="91" y="58"/>
                  </a:lnTo>
                  <a:lnTo>
                    <a:pt x="72" y="74"/>
                  </a:lnTo>
                  <a:lnTo>
                    <a:pt x="56" y="91"/>
                  </a:lnTo>
                  <a:lnTo>
                    <a:pt x="42" y="111"/>
                  </a:lnTo>
                  <a:lnTo>
                    <a:pt x="30" y="131"/>
                  </a:lnTo>
                  <a:lnTo>
                    <a:pt x="19" y="153"/>
                  </a:lnTo>
                  <a:lnTo>
                    <a:pt x="11" y="176"/>
                  </a:lnTo>
                  <a:lnTo>
                    <a:pt x="4" y="200"/>
                  </a:lnTo>
                  <a:lnTo>
                    <a:pt x="1" y="225"/>
                  </a:lnTo>
                  <a:lnTo>
                    <a:pt x="0" y="250"/>
                  </a:lnTo>
                  <a:lnTo>
                    <a:pt x="1" y="275"/>
                  </a:lnTo>
                  <a:lnTo>
                    <a:pt x="4" y="300"/>
                  </a:lnTo>
                  <a:lnTo>
                    <a:pt x="10" y="323"/>
                  </a:lnTo>
                  <a:lnTo>
                    <a:pt x="18" y="346"/>
                  </a:lnTo>
                  <a:lnTo>
                    <a:pt x="28" y="368"/>
                  </a:lnTo>
                  <a:lnTo>
                    <a:pt x="41" y="388"/>
                  </a:lnTo>
                  <a:lnTo>
                    <a:pt x="56" y="408"/>
                  </a:lnTo>
                  <a:lnTo>
                    <a:pt x="72" y="426"/>
                  </a:lnTo>
                  <a:lnTo>
                    <a:pt x="91" y="444"/>
                  </a:lnTo>
                  <a:lnTo>
                    <a:pt x="110" y="457"/>
                  </a:lnTo>
                  <a:lnTo>
                    <a:pt x="131" y="470"/>
                  </a:lnTo>
                  <a:lnTo>
                    <a:pt x="153" y="480"/>
                  </a:lnTo>
                  <a:lnTo>
                    <a:pt x="176" y="490"/>
                  </a:lnTo>
                  <a:lnTo>
                    <a:pt x="199" y="495"/>
                  </a:lnTo>
                  <a:lnTo>
                    <a:pt x="223" y="499"/>
                  </a:lnTo>
                  <a:lnTo>
                    <a:pt x="248" y="50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0387" name="Freeform 78"/>
            <p:cNvSpPr>
              <a:spLocks/>
            </p:cNvSpPr>
            <p:nvPr/>
          </p:nvSpPr>
          <p:spPr bwMode="auto">
            <a:xfrm>
              <a:off x="685" y="1814"/>
              <a:ext cx="200" cy="201"/>
            </a:xfrm>
            <a:custGeom>
              <a:avLst/>
              <a:gdLst>
                <a:gd name="T0" fmla="*/ 0 w 401"/>
                <a:gd name="T1" fmla="*/ 45 h 400"/>
                <a:gd name="T2" fmla="*/ 2 w 401"/>
                <a:gd name="T3" fmla="*/ 36 h 400"/>
                <a:gd name="T4" fmla="*/ 5 w 401"/>
                <a:gd name="T5" fmla="*/ 27 h 400"/>
                <a:gd name="T6" fmla="*/ 11 w 401"/>
                <a:gd name="T7" fmla="*/ 19 h 400"/>
                <a:gd name="T8" fmla="*/ 18 w 401"/>
                <a:gd name="T9" fmla="*/ 11 h 400"/>
                <a:gd name="T10" fmla="*/ 26 w 401"/>
                <a:gd name="T11" fmla="*/ 6 h 400"/>
                <a:gd name="T12" fmla="*/ 35 w 401"/>
                <a:gd name="T13" fmla="*/ 2 h 400"/>
                <a:gd name="T14" fmla="*/ 45 w 401"/>
                <a:gd name="T15" fmla="*/ 1 h 400"/>
                <a:gd name="T16" fmla="*/ 55 w 401"/>
                <a:gd name="T17" fmla="*/ 1 h 400"/>
                <a:gd name="T18" fmla="*/ 64 w 401"/>
                <a:gd name="T19" fmla="*/ 2 h 400"/>
                <a:gd name="T20" fmla="*/ 73 w 401"/>
                <a:gd name="T21" fmla="*/ 6 h 400"/>
                <a:gd name="T22" fmla="*/ 81 w 401"/>
                <a:gd name="T23" fmla="*/ 11 h 400"/>
                <a:gd name="T24" fmla="*/ 89 w 401"/>
                <a:gd name="T25" fmla="*/ 19 h 400"/>
                <a:gd name="T26" fmla="*/ 94 w 401"/>
                <a:gd name="T27" fmla="*/ 27 h 400"/>
                <a:gd name="T28" fmla="*/ 98 w 401"/>
                <a:gd name="T29" fmla="*/ 36 h 400"/>
                <a:gd name="T30" fmla="*/ 100 w 401"/>
                <a:gd name="T31" fmla="*/ 45 h 400"/>
                <a:gd name="T32" fmla="*/ 100 w 401"/>
                <a:gd name="T33" fmla="*/ 56 h 400"/>
                <a:gd name="T34" fmla="*/ 98 w 401"/>
                <a:gd name="T35" fmla="*/ 66 h 400"/>
                <a:gd name="T36" fmla="*/ 94 w 401"/>
                <a:gd name="T37" fmla="*/ 75 h 400"/>
                <a:gd name="T38" fmla="*/ 88 w 401"/>
                <a:gd name="T39" fmla="*/ 83 h 400"/>
                <a:gd name="T40" fmla="*/ 82 w 401"/>
                <a:gd name="T41" fmla="*/ 89 h 400"/>
                <a:gd name="T42" fmla="*/ 74 w 401"/>
                <a:gd name="T43" fmla="*/ 95 h 400"/>
                <a:gd name="T44" fmla="*/ 65 w 401"/>
                <a:gd name="T45" fmla="*/ 98 h 400"/>
                <a:gd name="T46" fmla="*/ 55 w 401"/>
                <a:gd name="T47" fmla="*/ 101 h 400"/>
                <a:gd name="T48" fmla="*/ 45 w 401"/>
                <a:gd name="T49" fmla="*/ 101 h 400"/>
                <a:gd name="T50" fmla="*/ 35 w 401"/>
                <a:gd name="T51" fmla="*/ 99 h 400"/>
                <a:gd name="T52" fmla="*/ 26 w 401"/>
                <a:gd name="T53" fmla="*/ 95 h 400"/>
                <a:gd name="T54" fmla="*/ 18 w 401"/>
                <a:gd name="T55" fmla="*/ 90 h 400"/>
                <a:gd name="T56" fmla="*/ 11 w 401"/>
                <a:gd name="T57" fmla="*/ 82 h 400"/>
                <a:gd name="T58" fmla="*/ 5 w 401"/>
                <a:gd name="T59" fmla="*/ 74 h 400"/>
                <a:gd name="T60" fmla="*/ 2 w 401"/>
                <a:gd name="T61" fmla="*/ 65 h 400"/>
                <a:gd name="T62" fmla="*/ 0 w 401"/>
                <a:gd name="T63" fmla="*/ 56 h 4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0"/>
                <a:gd name="T98" fmla="*/ 401 w 401"/>
                <a:gd name="T99" fmla="*/ 400 h 4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0">
                  <a:moveTo>
                    <a:pt x="0" y="200"/>
                  </a:moveTo>
                  <a:lnTo>
                    <a:pt x="1" y="180"/>
                  </a:lnTo>
                  <a:lnTo>
                    <a:pt x="3" y="161"/>
                  </a:lnTo>
                  <a:lnTo>
                    <a:pt x="8" y="142"/>
                  </a:lnTo>
                  <a:lnTo>
                    <a:pt x="15" y="124"/>
                  </a:lnTo>
                  <a:lnTo>
                    <a:pt x="23" y="106"/>
                  </a:lnTo>
                  <a:lnTo>
                    <a:pt x="33" y="89"/>
                  </a:lnTo>
                  <a:lnTo>
                    <a:pt x="45" y="73"/>
                  </a:lnTo>
                  <a:lnTo>
                    <a:pt x="59" y="58"/>
                  </a:lnTo>
                  <a:lnTo>
                    <a:pt x="74" y="44"/>
                  </a:lnTo>
                  <a:lnTo>
                    <a:pt x="90" y="33"/>
                  </a:lnTo>
                  <a:lnTo>
                    <a:pt x="106" y="23"/>
                  </a:lnTo>
                  <a:lnTo>
                    <a:pt x="124" y="15"/>
                  </a:lnTo>
                  <a:lnTo>
                    <a:pt x="143" y="8"/>
                  </a:lnTo>
                  <a:lnTo>
                    <a:pt x="161" y="3"/>
                  </a:lnTo>
                  <a:lnTo>
                    <a:pt x="181" y="1"/>
                  </a:lnTo>
                  <a:lnTo>
                    <a:pt x="200" y="0"/>
                  </a:lnTo>
                  <a:lnTo>
                    <a:pt x="220" y="1"/>
                  </a:lnTo>
                  <a:lnTo>
                    <a:pt x="241" y="3"/>
                  </a:lnTo>
                  <a:lnTo>
                    <a:pt x="259" y="8"/>
                  </a:lnTo>
                  <a:lnTo>
                    <a:pt x="278" y="15"/>
                  </a:lnTo>
                  <a:lnTo>
                    <a:pt x="295" y="23"/>
                  </a:lnTo>
                  <a:lnTo>
                    <a:pt x="312" y="33"/>
                  </a:lnTo>
                  <a:lnTo>
                    <a:pt x="327" y="44"/>
                  </a:lnTo>
                  <a:lnTo>
                    <a:pt x="342" y="58"/>
                  </a:lnTo>
                  <a:lnTo>
                    <a:pt x="356" y="73"/>
                  </a:lnTo>
                  <a:lnTo>
                    <a:pt x="367" y="89"/>
                  </a:lnTo>
                  <a:lnTo>
                    <a:pt x="378" y="106"/>
                  </a:lnTo>
                  <a:lnTo>
                    <a:pt x="386" y="124"/>
                  </a:lnTo>
                  <a:lnTo>
                    <a:pt x="393" y="142"/>
                  </a:lnTo>
                  <a:lnTo>
                    <a:pt x="397" y="161"/>
                  </a:lnTo>
                  <a:lnTo>
                    <a:pt x="400" y="180"/>
                  </a:lnTo>
                  <a:lnTo>
                    <a:pt x="401" y="200"/>
                  </a:lnTo>
                  <a:lnTo>
                    <a:pt x="400" y="221"/>
                  </a:lnTo>
                  <a:lnTo>
                    <a:pt x="396" y="240"/>
                  </a:lnTo>
                  <a:lnTo>
                    <a:pt x="392" y="260"/>
                  </a:lnTo>
                  <a:lnTo>
                    <a:pt x="385" y="278"/>
                  </a:lnTo>
                  <a:lnTo>
                    <a:pt x="377" y="296"/>
                  </a:lnTo>
                  <a:lnTo>
                    <a:pt x="366" y="312"/>
                  </a:lnTo>
                  <a:lnTo>
                    <a:pt x="355" y="328"/>
                  </a:lnTo>
                  <a:lnTo>
                    <a:pt x="342" y="342"/>
                  </a:lnTo>
                  <a:lnTo>
                    <a:pt x="328" y="354"/>
                  </a:lnTo>
                  <a:lnTo>
                    <a:pt x="312" y="366"/>
                  </a:lnTo>
                  <a:lnTo>
                    <a:pt x="296" y="376"/>
                  </a:lnTo>
                  <a:lnTo>
                    <a:pt x="279" y="384"/>
                  </a:lnTo>
                  <a:lnTo>
                    <a:pt x="260" y="391"/>
                  </a:lnTo>
                  <a:lnTo>
                    <a:pt x="241" y="396"/>
                  </a:lnTo>
                  <a:lnTo>
                    <a:pt x="221" y="399"/>
                  </a:lnTo>
                  <a:lnTo>
                    <a:pt x="200" y="400"/>
                  </a:lnTo>
                  <a:lnTo>
                    <a:pt x="181" y="399"/>
                  </a:lnTo>
                  <a:lnTo>
                    <a:pt x="161" y="397"/>
                  </a:lnTo>
                  <a:lnTo>
                    <a:pt x="143" y="392"/>
                  </a:lnTo>
                  <a:lnTo>
                    <a:pt x="124" y="385"/>
                  </a:lnTo>
                  <a:lnTo>
                    <a:pt x="106" y="377"/>
                  </a:lnTo>
                  <a:lnTo>
                    <a:pt x="90" y="367"/>
                  </a:lnTo>
                  <a:lnTo>
                    <a:pt x="74" y="356"/>
                  </a:lnTo>
                  <a:lnTo>
                    <a:pt x="59" y="342"/>
                  </a:lnTo>
                  <a:lnTo>
                    <a:pt x="45" y="327"/>
                  </a:lnTo>
                  <a:lnTo>
                    <a:pt x="33" y="311"/>
                  </a:lnTo>
                  <a:lnTo>
                    <a:pt x="23" y="294"/>
                  </a:lnTo>
                  <a:lnTo>
                    <a:pt x="15" y="277"/>
                  </a:lnTo>
                  <a:lnTo>
                    <a:pt x="8" y="259"/>
                  </a:lnTo>
                  <a:lnTo>
                    <a:pt x="3" y="239"/>
                  </a:lnTo>
                  <a:lnTo>
                    <a:pt x="1" y="220"/>
                  </a:lnTo>
                  <a:lnTo>
                    <a:pt x="0" y="200"/>
                  </a:lnTo>
                  <a:close/>
                </a:path>
              </a:pathLst>
            </a:cu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0388" name="Freeform 79"/>
            <p:cNvSpPr>
              <a:spLocks/>
            </p:cNvSpPr>
            <p:nvPr/>
          </p:nvSpPr>
          <p:spPr bwMode="auto">
            <a:xfrm>
              <a:off x="705" y="1814"/>
              <a:ext cx="180" cy="181"/>
            </a:xfrm>
            <a:custGeom>
              <a:avLst/>
              <a:gdLst>
                <a:gd name="T0" fmla="*/ 71 w 361"/>
                <a:gd name="T1" fmla="*/ 11 h 361"/>
                <a:gd name="T2" fmla="*/ 63 w 361"/>
                <a:gd name="T3" fmla="*/ 6 h 361"/>
                <a:gd name="T4" fmla="*/ 54 w 361"/>
                <a:gd name="T5" fmla="*/ 2 h 361"/>
                <a:gd name="T6" fmla="*/ 45 w 361"/>
                <a:gd name="T7" fmla="*/ 1 h 361"/>
                <a:gd name="T8" fmla="*/ 35 w 361"/>
                <a:gd name="T9" fmla="*/ 1 h 361"/>
                <a:gd name="T10" fmla="*/ 25 w 361"/>
                <a:gd name="T11" fmla="*/ 2 h 361"/>
                <a:gd name="T12" fmla="*/ 16 w 361"/>
                <a:gd name="T13" fmla="*/ 6 h 361"/>
                <a:gd name="T14" fmla="*/ 8 w 361"/>
                <a:gd name="T15" fmla="*/ 11 h 361"/>
                <a:gd name="T16" fmla="*/ 3 w 361"/>
                <a:gd name="T17" fmla="*/ 16 h 361"/>
                <a:gd name="T18" fmla="*/ 1 w 361"/>
                <a:gd name="T19" fmla="*/ 19 h 361"/>
                <a:gd name="T20" fmla="*/ 3 w 361"/>
                <a:gd name="T21" fmla="*/ 18 h 361"/>
                <a:gd name="T22" fmla="*/ 10 w 361"/>
                <a:gd name="T23" fmla="*/ 14 h 361"/>
                <a:gd name="T24" fmla="*/ 18 w 361"/>
                <a:gd name="T25" fmla="*/ 12 h 361"/>
                <a:gd name="T26" fmla="*/ 26 w 361"/>
                <a:gd name="T27" fmla="*/ 11 h 361"/>
                <a:gd name="T28" fmla="*/ 35 w 361"/>
                <a:gd name="T29" fmla="*/ 11 h 361"/>
                <a:gd name="T30" fmla="*/ 44 w 361"/>
                <a:gd name="T31" fmla="*/ 13 h 361"/>
                <a:gd name="T32" fmla="*/ 53 w 361"/>
                <a:gd name="T33" fmla="*/ 16 h 361"/>
                <a:gd name="T34" fmla="*/ 61 w 361"/>
                <a:gd name="T35" fmla="*/ 22 h 361"/>
                <a:gd name="T36" fmla="*/ 69 w 361"/>
                <a:gd name="T37" fmla="*/ 29 h 361"/>
                <a:gd name="T38" fmla="*/ 74 w 361"/>
                <a:gd name="T39" fmla="*/ 37 h 361"/>
                <a:gd name="T40" fmla="*/ 78 w 361"/>
                <a:gd name="T41" fmla="*/ 46 h 361"/>
                <a:gd name="T42" fmla="*/ 79 w 361"/>
                <a:gd name="T43" fmla="*/ 56 h 361"/>
                <a:gd name="T44" fmla="*/ 79 w 361"/>
                <a:gd name="T45" fmla="*/ 65 h 361"/>
                <a:gd name="T46" fmla="*/ 78 w 361"/>
                <a:gd name="T47" fmla="*/ 73 h 361"/>
                <a:gd name="T48" fmla="*/ 76 w 361"/>
                <a:gd name="T49" fmla="*/ 81 h 361"/>
                <a:gd name="T50" fmla="*/ 72 w 361"/>
                <a:gd name="T51" fmla="*/ 88 h 361"/>
                <a:gd name="T52" fmla="*/ 74 w 361"/>
                <a:gd name="T53" fmla="*/ 87 h 361"/>
                <a:gd name="T54" fmla="*/ 81 w 361"/>
                <a:gd name="T55" fmla="*/ 78 h 361"/>
                <a:gd name="T56" fmla="*/ 87 w 361"/>
                <a:gd name="T57" fmla="*/ 68 h 361"/>
                <a:gd name="T58" fmla="*/ 90 w 361"/>
                <a:gd name="T59" fmla="*/ 56 h 361"/>
                <a:gd name="T60" fmla="*/ 90 w 361"/>
                <a:gd name="T61" fmla="*/ 45 h 361"/>
                <a:gd name="T62" fmla="*/ 88 w 361"/>
                <a:gd name="T63" fmla="*/ 36 h 361"/>
                <a:gd name="T64" fmla="*/ 84 w 361"/>
                <a:gd name="T65" fmla="*/ 27 h 361"/>
                <a:gd name="T66" fmla="*/ 79 w 361"/>
                <a:gd name="T67" fmla="*/ 19 h 36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61"/>
                <a:gd name="T103" fmla="*/ 0 h 361"/>
                <a:gd name="T104" fmla="*/ 361 w 361"/>
                <a:gd name="T105" fmla="*/ 361 h 36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61" h="361">
                  <a:moveTo>
                    <a:pt x="302" y="58"/>
                  </a:moveTo>
                  <a:lnTo>
                    <a:pt x="287" y="44"/>
                  </a:lnTo>
                  <a:lnTo>
                    <a:pt x="272" y="33"/>
                  </a:lnTo>
                  <a:lnTo>
                    <a:pt x="255" y="23"/>
                  </a:lnTo>
                  <a:lnTo>
                    <a:pt x="238" y="15"/>
                  </a:lnTo>
                  <a:lnTo>
                    <a:pt x="219" y="8"/>
                  </a:lnTo>
                  <a:lnTo>
                    <a:pt x="201" y="3"/>
                  </a:lnTo>
                  <a:lnTo>
                    <a:pt x="180" y="1"/>
                  </a:lnTo>
                  <a:lnTo>
                    <a:pt x="160" y="0"/>
                  </a:lnTo>
                  <a:lnTo>
                    <a:pt x="141" y="1"/>
                  </a:lnTo>
                  <a:lnTo>
                    <a:pt x="121" y="3"/>
                  </a:lnTo>
                  <a:lnTo>
                    <a:pt x="103" y="8"/>
                  </a:lnTo>
                  <a:lnTo>
                    <a:pt x="84" y="15"/>
                  </a:lnTo>
                  <a:lnTo>
                    <a:pt x="66" y="23"/>
                  </a:lnTo>
                  <a:lnTo>
                    <a:pt x="50" y="33"/>
                  </a:lnTo>
                  <a:lnTo>
                    <a:pt x="34" y="44"/>
                  </a:lnTo>
                  <a:lnTo>
                    <a:pt x="19" y="58"/>
                  </a:lnTo>
                  <a:lnTo>
                    <a:pt x="14" y="64"/>
                  </a:lnTo>
                  <a:lnTo>
                    <a:pt x="10" y="69"/>
                  </a:lnTo>
                  <a:lnTo>
                    <a:pt x="5" y="74"/>
                  </a:lnTo>
                  <a:lnTo>
                    <a:pt x="0" y="80"/>
                  </a:lnTo>
                  <a:lnTo>
                    <a:pt x="14" y="71"/>
                  </a:lnTo>
                  <a:lnTo>
                    <a:pt x="28" y="63"/>
                  </a:lnTo>
                  <a:lnTo>
                    <a:pt x="42" y="56"/>
                  </a:lnTo>
                  <a:lnTo>
                    <a:pt x="57" y="50"/>
                  </a:lnTo>
                  <a:lnTo>
                    <a:pt x="72" y="46"/>
                  </a:lnTo>
                  <a:lnTo>
                    <a:pt x="88" y="42"/>
                  </a:lnTo>
                  <a:lnTo>
                    <a:pt x="104" y="41"/>
                  </a:lnTo>
                  <a:lnTo>
                    <a:pt x="120" y="40"/>
                  </a:lnTo>
                  <a:lnTo>
                    <a:pt x="140" y="41"/>
                  </a:lnTo>
                  <a:lnTo>
                    <a:pt x="159" y="43"/>
                  </a:lnTo>
                  <a:lnTo>
                    <a:pt x="178" y="49"/>
                  </a:lnTo>
                  <a:lnTo>
                    <a:pt x="196" y="55"/>
                  </a:lnTo>
                  <a:lnTo>
                    <a:pt x="215" y="64"/>
                  </a:lnTo>
                  <a:lnTo>
                    <a:pt x="231" y="74"/>
                  </a:lnTo>
                  <a:lnTo>
                    <a:pt x="247" y="86"/>
                  </a:lnTo>
                  <a:lnTo>
                    <a:pt x="262" y="99"/>
                  </a:lnTo>
                  <a:lnTo>
                    <a:pt x="276" y="114"/>
                  </a:lnTo>
                  <a:lnTo>
                    <a:pt x="287" y="130"/>
                  </a:lnTo>
                  <a:lnTo>
                    <a:pt x="297" y="146"/>
                  </a:lnTo>
                  <a:lnTo>
                    <a:pt x="306" y="164"/>
                  </a:lnTo>
                  <a:lnTo>
                    <a:pt x="312" y="183"/>
                  </a:lnTo>
                  <a:lnTo>
                    <a:pt x="317" y="201"/>
                  </a:lnTo>
                  <a:lnTo>
                    <a:pt x="319" y="222"/>
                  </a:lnTo>
                  <a:lnTo>
                    <a:pt x="321" y="241"/>
                  </a:lnTo>
                  <a:lnTo>
                    <a:pt x="319" y="258"/>
                  </a:lnTo>
                  <a:lnTo>
                    <a:pt x="318" y="275"/>
                  </a:lnTo>
                  <a:lnTo>
                    <a:pt x="315" y="290"/>
                  </a:lnTo>
                  <a:lnTo>
                    <a:pt x="310" y="306"/>
                  </a:lnTo>
                  <a:lnTo>
                    <a:pt x="304" y="321"/>
                  </a:lnTo>
                  <a:lnTo>
                    <a:pt x="297" y="335"/>
                  </a:lnTo>
                  <a:lnTo>
                    <a:pt x="289" y="349"/>
                  </a:lnTo>
                  <a:lnTo>
                    <a:pt x="280" y="361"/>
                  </a:lnTo>
                  <a:lnTo>
                    <a:pt x="297" y="346"/>
                  </a:lnTo>
                  <a:lnTo>
                    <a:pt x="314" y="330"/>
                  </a:lnTo>
                  <a:lnTo>
                    <a:pt x="327" y="312"/>
                  </a:lnTo>
                  <a:lnTo>
                    <a:pt x="339" y="291"/>
                  </a:lnTo>
                  <a:lnTo>
                    <a:pt x="348" y="270"/>
                  </a:lnTo>
                  <a:lnTo>
                    <a:pt x="355" y="247"/>
                  </a:lnTo>
                  <a:lnTo>
                    <a:pt x="360" y="224"/>
                  </a:lnTo>
                  <a:lnTo>
                    <a:pt x="361" y="200"/>
                  </a:lnTo>
                  <a:lnTo>
                    <a:pt x="360" y="180"/>
                  </a:lnTo>
                  <a:lnTo>
                    <a:pt x="357" y="161"/>
                  </a:lnTo>
                  <a:lnTo>
                    <a:pt x="353" y="142"/>
                  </a:lnTo>
                  <a:lnTo>
                    <a:pt x="346" y="124"/>
                  </a:lnTo>
                  <a:lnTo>
                    <a:pt x="338" y="106"/>
                  </a:lnTo>
                  <a:lnTo>
                    <a:pt x="327" y="89"/>
                  </a:lnTo>
                  <a:lnTo>
                    <a:pt x="316" y="73"/>
                  </a:lnTo>
                  <a:lnTo>
                    <a:pt x="302" y="58"/>
                  </a:lnTo>
                  <a:close/>
                </a:path>
              </a:pathLst>
            </a:custGeom>
            <a:solidFill>
              <a:srgbClr val="7FFF7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grpSp>
      <p:grpSp>
        <p:nvGrpSpPr>
          <p:cNvPr id="10244" name="Group 61"/>
          <p:cNvGrpSpPr>
            <a:grpSpLocks/>
          </p:cNvGrpSpPr>
          <p:nvPr/>
        </p:nvGrpSpPr>
        <p:grpSpPr bwMode="auto">
          <a:xfrm>
            <a:off x="5221288" y="1030288"/>
            <a:ext cx="319087" cy="355600"/>
            <a:chOff x="410" y="1186"/>
            <a:chExt cx="745" cy="919"/>
          </a:xfrm>
        </p:grpSpPr>
        <p:sp>
          <p:nvSpPr>
            <p:cNvPr id="10353" name="Freeform 62"/>
            <p:cNvSpPr>
              <a:spLocks/>
            </p:cNvSpPr>
            <p:nvPr/>
          </p:nvSpPr>
          <p:spPr bwMode="auto">
            <a:xfrm>
              <a:off x="410" y="1186"/>
              <a:ext cx="745" cy="919"/>
            </a:xfrm>
            <a:custGeom>
              <a:avLst/>
              <a:gdLst>
                <a:gd name="T0" fmla="*/ 373 w 1489"/>
                <a:gd name="T1" fmla="*/ 168 h 1836"/>
                <a:gd name="T2" fmla="*/ 292 w 1489"/>
                <a:gd name="T3" fmla="*/ 117 h 1836"/>
                <a:gd name="T4" fmla="*/ 309 w 1489"/>
                <a:gd name="T5" fmla="*/ 97 h 1836"/>
                <a:gd name="T6" fmla="*/ 326 w 1489"/>
                <a:gd name="T7" fmla="*/ 85 h 1836"/>
                <a:gd name="T8" fmla="*/ 341 w 1489"/>
                <a:gd name="T9" fmla="*/ 79 h 1836"/>
                <a:gd name="T10" fmla="*/ 352 w 1489"/>
                <a:gd name="T11" fmla="*/ 78 h 1836"/>
                <a:gd name="T12" fmla="*/ 357 w 1489"/>
                <a:gd name="T13" fmla="*/ 78 h 1836"/>
                <a:gd name="T14" fmla="*/ 287 w 1489"/>
                <a:gd name="T15" fmla="*/ 29 h 1836"/>
                <a:gd name="T16" fmla="*/ 89 w 1489"/>
                <a:gd name="T17" fmla="*/ 29 h 1836"/>
                <a:gd name="T18" fmla="*/ 16 w 1489"/>
                <a:gd name="T19" fmla="*/ 78 h 1836"/>
                <a:gd name="T20" fmla="*/ 21 w 1489"/>
                <a:gd name="T21" fmla="*/ 78 h 1836"/>
                <a:gd name="T22" fmla="*/ 32 w 1489"/>
                <a:gd name="T23" fmla="*/ 79 h 1836"/>
                <a:gd name="T24" fmla="*/ 48 w 1489"/>
                <a:gd name="T25" fmla="*/ 85 h 1836"/>
                <a:gd name="T26" fmla="*/ 65 w 1489"/>
                <a:gd name="T27" fmla="*/ 98 h 1836"/>
                <a:gd name="T28" fmla="*/ 82 w 1489"/>
                <a:gd name="T29" fmla="*/ 119 h 1836"/>
                <a:gd name="T30" fmla="*/ 88 w 1489"/>
                <a:gd name="T31" fmla="*/ 130 h 1836"/>
                <a:gd name="T32" fmla="*/ 89 w 1489"/>
                <a:gd name="T33" fmla="*/ 168 h 1836"/>
                <a:gd name="T34" fmla="*/ 16 w 1489"/>
                <a:gd name="T35" fmla="*/ 217 h 1836"/>
                <a:gd name="T36" fmla="*/ 21 w 1489"/>
                <a:gd name="T37" fmla="*/ 217 h 1836"/>
                <a:gd name="T38" fmla="*/ 32 w 1489"/>
                <a:gd name="T39" fmla="*/ 218 h 1836"/>
                <a:gd name="T40" fmla="*/ 48 w 1489"/>
                <a:gd name="T41" fmla="*/ 224 h 1836"/>
                <a:gd name="T42" fmla="*/ 65 w 1489"/>
                <a:gd name="T43" fmla="*/ 237 h 1836"/>
                <a:gd name="T44" fmla="*/ 82 w 1489"/>
                <a:gd name="T45" fmla="*/ 259 h 1836"/>
                <a:gd name="T46" fmla="*/ 88 w 1489"/>
                <a:gd name="T47" fmla="*/ 269 h 1836"/>
                <a:gd name="T48" fmla="*/ 89 w 1489"/>
                <a:gd name="T49" fmla="*/ 303 h 1836"/>
                <a:gd name="T50" fmla="*/ 16 w 1489"/>
                <a:gd name="T51" fmla="*/ 352 h 1836"/>
                <a:gd name="T52" fmla="*/ 21 w 1489"/>
                <a:gd name="T53" fmla="*/ 352 h 1836"/>
                <a:gd name="T54" fmla="*/ 32 w 1489"/>
                <a:gd name="T55" fmla="*/ 353 h 1836"/>
                <a:gd name="T56" fmla="*/ 48 w 1489"/>
                <a:gd name="T57" fmla="*/ 359 h 1836"/>
                <a:gd name="T58" fmla="*/ 65 w 1489"/>
                <a:gd name="T59" fmla="*/ 372 h 1836"/>
                <a:gd name="T60" fmla="*/ 82 w 1489"/>
                <a:gd name="T61" fmla="*/ 394 h 1836"/>
                <a:gd name="T62" fmla="*/ 88 w 1489"/>
                <a:gd name="T63" fmla="*/ 404 h 1836"/>
                <a:gd name="T64" fmla="*/ 89 w 1489"/>
                <a:gd name="T65" fmla="*/ 460 h 1836"/>
                <a:gd name="T66" fmla="*/ 292 w 1489"/>
                <a:gd name="T67" fmla="*/ 391 h 1836"/>
                <a:gd name="T68" fmla="*/ 309 w 1489"/>
                <a:gd name="T69" fmla="*/ 371 h 1836"/>
                <a:gd name="T70" fmla="*/ 326 w 1489"/>
                <a:gd name="T71" fmla="*/ 359 h 1836"/>
                <a:gd name="T72" fmla="*/ 341 w 1489"/>
                <a:gd name="T73" fmla="*/ 353 h 1836"/>
                <a:gd name="T74" fmla="*/ 352 w 1489"/>
                <a:gd name="T75" fmla="*/ 352 h 1836"/>
                <a:gd name="T76" fmla="*/ 357 w 1489"/>
                <a:gd name="T77" fmla="*/ 352 h 1836"/>
                <a:gd name="T78" fmla="*/ 287 w 1489"/>
                <a:gd name="T79" fmla="*/ 303 h 1836"/>
                <a:gd name="T80" fmla="*/ 298 w 1489"/>
                <a:gd name="T81" fmla="*/ 248 h 1836"/>
                <a:gd name="T82" fmla="*/ 315 w 1489"/>
                <a:gd name="T83" fmla="*/ 231 h 1836"/>
                <a:gd name="T84" fmla="*/ 331 w 1489"/>
                <a:gd name="T85" fmla="*/ 221 h 1836"/>
                <a:gd name="T86" fmla="*/ 345 w 1489"/>
                <a:gd name="T87" fmla="*/ 217 h 1836"/>
                <a:gd name="T88" fmla="*/ 354 w 1489"/>
                <a:gd name="T89" fmla="*/ 217 h 18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89"/>
                <a:gd name="T136" fmla="*/ 0 h 1836"/>
                <a:gd name="T137" fmla="*/ 1489 w 1489"/>
                <a:gd name="T138" fmla="*/ 1836 h 18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89" h="1836">
                  <a:moveTo>
                    <a:pt x="1425" y="865"/>
                  </a:moveTo>
                  <a:lnTo>
                    <a:pt x="1489" y="872"/>
                  </a:lnTo>
                  <a:lnTo>
                    <a:pt x="1489" y="670"/>
                  </a:lnTo>
                  <a:lnTo>
                    <a:pt x="1146" y="670"/>
                  </a:lnTo>
                  <a:lnTo>
                    <a:pt x="1146" y="503"/>
                  </a:lnTo>
                  <a:lnTo>
                    <a:pt x="1166" y="466"/>
                  </a:lnTo>
                  <a:lnTo>
                    <a:pt x="1189" y="434"/>
                  </a:lnTo>
                  <a:lnTo>
                    <a:pt x="1212" y="408"/>
                  </a:lnTo>
                  <a:lnTo>
                    <a:pt x="1235" y="385"/>
                  </a:lnTo>
                  <a:lnTo>
                    <a:pt x="1258" y="365"/>
                  </a:lnTo>
                  <a:lnTo>
                    <a:pt x="1280" y="350"/>
                  </a:lnTo>
                  <a:lnTo>
                    <a:pt x="1303" y="337"/>
                  </a:lnTo>
                  <a:lnTo>
                    <a:pt x="1324" y="327"/>
                  </a:lnTo>
                  <a:lnTo>
                    <a:pt x="1345" y="320"/>
                  </a:lnTo>
                  <a:lnTo>
                    <a:pt x="1363" y="315"/>
                  </a:lnTo>
                  <a:lnTo>
                    <a:pt x="1379" y="312"/>
                  </a:lnTo>
                  <a:lnTo>
                    <a:pt x="1394" y="310"/>
                  </a:lnTo>
                  <a:lnTo>
                    <a:pt x="1407" y="310"/>
                  </a:lnTo>
                  <a:lnTo>
                    <a:pt x="1416" y="309"/>
                  </a:lnTo>
                  <a:lnTo>
                    <a:pt x="1422" y="310"/>
                  </a:lnTo>
                  <a:lnTo>
                    <a:pt x="1425" y="310"/>
                  </a:lnTo>
                  <a:lnTo>
                    <a:pt x="1489" y="317"/>
                  </a:lnTo>
                  <a:lnTo>
                    <a:pt x="1489" y="114"/>
                  </a:lnTo>
                  <a:lnTo>
                    <a:pt x="1146" y="114"/>
                  </a:lnTo>
                  <a:lnTo>
                    <a:pt x="1146" y="0"/>
                  </a:lnTo>
                  <a:lnTo>
                    <a:pt x="354" y="0"/>
                  </a:lnTo>
                  <a:lnTo>
                    <a:pt x="354" y="114"/>
                  </a:lnTo>
                  <a:lnTo>
                    <a:pt x="0" y="114"/>
                  </a:lnTo>
                  <a:lnTo>
                    <a:pt x="0" y="317"/>
                  </a:lnTo>
                  <a:lnTo>
                    <a:pt x="63" y="310"/>
                  </a:lnTo>
                  <a:lnTo>
                    <a:pt x="66" y="310"/>
                  </a:lnTo>
                  <a:lnTo>
                    <a:pt x="72" y="309"/>
                  </a:lnTo>
                  <a:lnTo>
                    <a:pt x="83" y="310"/>
                  </a:lnTo>
                  <a:lnTo>
                    <a:pt x="95" y="310"/>
                  </a:lnTo>
                  <a:lnTo>
                    <a:pt x="110" y="312"/>
                  </a:lnTo>
                  <a:lnTo>
                    <a:pt x="128" y="315"/>
                  </a:lnTo>
                  <a:lnTo>
                    <a:pt x="146" y="321"/>
                  </a:lnTo>
                  <a:lnTo>
                    <a:pt x="167" y="329"/>
                  </a:lnTo>
                  <a:lnTo>
                    <a:pt x="189" y="340"/>
                  </a:lnTo>
                  <a:lnTo>
                    <a:pt x="212" y="352"/>
                  </a:lnTo>
                  <a:lnTo>
                    <a:pt x="235" y="368"/>
                  </a:lnTo>
                  <a:lnTo>
                    <a:pt x="259" y="389"/>
                  </a:lnTo>
                  <a:lnTo>
                    <a:pt x="282" y="413"/>
                  </a:lnTo>
                  <a:lnTo>
                    <a:pt x="305" y="442"/>
                  </a:lnTo>
                  <a:lnTo>
                    <a:pt x="327" y="476"/>
                  </a:lnTo>
                  <a:lnTo>
                    <a:pt x="349" y="515"/>
                  </a:lnTo>
                  <a:lnTo>
                    <a:pt x="350" y="517"/>
                  </a:lnTo>
                  <a:lnTo>
                    <a:pt x="351" y="518"/>
                  </a:lnTo>
                  <a:lnTo>
                    <a:pt x="353" y="521"/>
                  </a:lnTo>
                  <a:lnTo>
                    <a:pt x="354" y="523"/>
                  </a:lnTo>
                  <a:lnTo>
                    <a:pt x="354" y="670"/>
                  </a:lnTo>
                  <a:lnTo>
                    <a:pt x="0" y="670"/>
                  </a:lnTo>
                  <a:lnTo>
                    <a:pt x="0" y="873"/>
                  </a:lnTo>
                  <a:lnTo>
                    <a:pt x="63" y="865"/>
                  </a:lnTo>
                  <a:lnTo>
                    <a:pt x="66" y="865"/>
                  </a:lnTo>
                  <a:lnTo>
                    <a:pt x="72" y="865"/>
                  </a:lnTo>
                  <a:lnTo>
                    <a:pt x="83" y="865"/>
                  </a:lnTo>
                  <a:lnTo>
                    <a:pt x="95" y="866"/>
                  </a:lnTo>
                  <a:lnTo>
                    <a:pt x="110" y="868"/>
                  </a:lnTo>
                  <a:lnTo>
                    <a:pt x="128" y="872"/>
                  </a:lnTo>
                  <a:lnTo>
                    <a:pt x="146" y="878"/>
                  </a:lnTo>
                  <a:lnTo>
                    <a:pt x="167" y="885"/>
                  </a:lnTo>
                  <a:lnTo>
                    <a:pt x="189" y="895"/>
                  </a:lnTo>
                  <a:lnTo>
                    <a:pt x="212" y="909"/>
                  </a:lnTo>
                  <a:lnTo>
                    <a:pt x="235" y="925"/>
                  </a:lnTo>
                  <a:lnTo>
                    <a:pt x="259" y="946"/>
                  </a:lnTo>
                  <a:lnTo>
                    <a:pt x="282" y="970"/>
                  </a:lnTo>
                  <a:lnTo>
                    <a:pt x="305" y="999"/>
                  </a:lnTo>
                  <a:lnTo>
                    <a:pt x="327" y="1032"/>
                  </a:lnTo>
                  <a:lnTo>
                    <a:pt x="349" y="1071"/>
                  </a:lnTo>
                  <a:lnTo>
                    <a:pt x="350" y="1072"/>
                  </a:lnTo>
                  <a:lnTo>
                    <a:pt x="351" y="1075"/>
                  </a:lnTo>
                  <a:lnTo>
                    <a:pt x="353" y="1076"/>
                  </a:lnTo>
                  <a:lnTo>
                    <a:pt x="354" y="1078"/>
                  </a:lnTo>
                  <a:lnTo>
                    <a:pt x="354" y="1209"/>
                  </a:lnTo>
                  <a:lnTo>
                    <a:pt x="0" y="1209"/>
                  </a:lnTo>
                  <a:lnTo>
                    <a:pt x="0" y="1412"/>
                  </a:lnTo>
                  <a:lnTo>
                    <a:pt x="63" y="1405"/>
                  </a:lnTo>
                  <a:lnTo>
                    <a:pt x="66" y="1405"/>
                  </a:lnTo>
                  <a:lnTo>
                    <a:pt x="72" y="1404"/>
                  </a:lnTo>
                  <a:lnTo>
                    <a:pt x="83" y="1405"/>
                  </a:lnTo>
                  <a:lnTo>
                    <a:pt x="95" y="1405"/>
                  </a:lnTo>
                  <a:lnTo>
                    <a:pt x="110" y="1408"/>
                  </a:lnTo>
                  <a:lnTo>
                    <a:pt x="128" y="1411"/>
                  </a:lnTo>
                  <a:lnTo>
                    <a:pt x="146" y="1417"/>
                  </a:lnTo>
                  <a:lnTo>
                    <a:pt x="167" y="1425"/>
                  </a:lnTo>
                  <a:lnTo>
                    <a:pt x="189" y="1435"/>
                  </a:lnTo>
                  <a:lnTo>
                    <a:pt x="212" y="1448"/>
                  </a:lnTo>
                  <a:lnTo>
                    <a:pt x="235" y="1465"/>
                  </a:lnTo>
                  <a:lnTo>
                    <a:pt x="259" y="1485"/>
                  </a:lnTo>
                  <a:lnTo>
                    <a:pt x="282" y="1510"/>
                  </a:lnTo>
                  <a:lnTo>
                    <a:pt x="305" y="1539"/>
                  </a:lnTo>
                  <a:lnTo>
                    <a:pt x="327" y="1572"/>
                  </a:lnTo>
                  <a:lnTo>
                    <a:pt x="349" y="1612"/>
                  </a:lnTo>
                  <a:lnTo>
                    <a:pt x="350" y="1613"/>
                  </a:lnTo>
                  <a:lnTo>
                    <a:pt x="351" y="1615"/>
                  </a:lnTo>
                  <a:lnTo>
                    <a:pt x="353" y="1616"/>
                  </a:lnTo>
                  <a:lnTo>
                    <a:pt x="354" y="1618"/>
                  </a:lnTo>
                  <a:lnTo>
                    <a:pt x="354" y="1836"/>
                  </a:lnTo>
                  <a:lnTo>
                    <a:pt x="1146" y="1836"/>
                  </a:lnTo>
                  <a:lnTo>
                    <a:pt x="1146" y="1600"/>
                  </a:lnTo>
                  <a:lnTo>
                    <a:pt x="1166" y="1563"/>
                  </a:lnTo>
                  <a:lnTo>
                    <a:pt x="1189" y="1531"/>
                  </a:lnTo>
                  <a:lnTo>
                    <a:pt x="1212" y="1504"/>
                  </a:lnTo>
                  <a:lnTo>
                    <a:pt x="1235" y="1481"/>
                  </a:lnTo>
                  <a:lnTo>
                    <a:pt x="1258" y="1462"/>
                  </a:lnTo>
                  <a:lnTo>
                    <a:pt x="1280" y="1446"/>
                  </a:lnTo>
                  <a:lnTo>
                    <a:pt x="1303" y="1433"/>
                  </a:lnTo>
                  <a:lnTo>
                    <a:pt x="1324" y="1424"/>
                  </a:lnTo>
                  <a:lnTo>
                    <a:pt x="1345" y="1417"/>
                  </a:lnTo>
                  <a:lnTo>
                    <a:pt x="1363" y="1411"/>
                  </a:lnTo>
                  <a:lnTo>
                    <a:pt x="1379" y="1408"/>
                  </a:lnTo>
                  <a:lnTo>
                    <a:pt x="1394" y="1405"/>
                  </a:lnTo>
                  <a:lnTo>
                    <a:pt x="1407" y="1405"/>
                  </a:lnTo>
                  <a:lnTo>
                    <a:pt x="1416" y="1405"/>
                  </a:lnTo>
                  <a:lnTo>
                    <a:pt x="1422" y="1405"/>
                  </a:lnTo>
                  <a:lnTo>
                    <a:pt x="1425" y="1405"/>
                  </a:lnTo>
                  <a:lnTo>
                    <a:pt x="1489" y="1412"/>
                  </a:lnTo>
                  <a:lnTo>
                    <a:pt x="1489" y="1209"/>
                  </a:lnTo>
                  <a:lnTo>
                    <a:pt x="1146" y="1209"/>
                  </a:lnTo>
                  <a:lnTo>
                    <a:pt x="1146" y="1060"/>
                  </a:lnTo>
                  <a:lnTo>
                    <a:pt x="1166" y="1023"/>
                  </a:lnTo>
                  <a:lnTo>
                    <a:pt x="1189" y="991"/>
                  </a:lnTo>
                  <a:lnTo>
                    <a:pt x="1212" y="964"/>
                  </a:lnTo>
                  <a:lnTo>
                    <a:pt x="1235" y="941"/>
                  </a:lnTo>
                  <a:lnTo>
                    <a:pt x="1258" y="921"/>
                  </a:lnTo>
                  <a:lnTo>
                    <a:pt x="1280" y="906"/>
                  </a:lnTo>
                  <a:lnTo>
                    <a:pt x="1303" y="894"/>
                  </a:lnTo>
                  <a:lnTo>
                    <a:pt x="1324" y="883"/>
                  </a:lnTo>
                  <a:lnTo>
                    <a:pt x="1345" y="877"/>
                  </a:lnTo>
                  <a:lnTo>
                    <a:pt x="1363" y="871"/>
                  </a:lnTo>
                  <a:lnTo>
                    <a:pt x="1379" y="868"/>
                  </a:lnTo>
                  <a:lnTo>
                    <a:pt x="1394" y="866"/>
                  </a:lnTo>
                  <a:lnTo>
                    <a:pt x="1407" y="865"/>
                  </a:lnTo>
                  <a:lnTo>
                    <a:pt x="1416" y="865"/>
                  </a:lnTo>
                  <a:lnTo>
                    <a:pt x="1422" y="865"/>
                  </a:lnTo>
                  <a:lnTo>
                    <a:pt x="1425" y="865"/>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0354" name="Freeform 63"/>
            <p:cNvSpPr>
              <a:spLocks/>
            </p:cNvSpPr>
            <p:nvPr/>
          </p:nvSpPr>
          <p:spPr bwMode="auto">
            <a:xfrm>
              <a:off x="426" y="1203"/>
              <a:ext cx="712" cy="885"/>
            </a:xfrm>
            <a:custGeom>
              <a:avLst/>
              <a:gdLst>
                <a:gd name="T0" fmla="*/ 356 w 1423"/>
                <a:gd name="T1" fmla="*/ 167 h 1772"/>
                <a:gd name="T2" fmla="*/ 276 w 1423"/>
                <a:gd name="T3" fmla="*/ 105 h 1772"/>
                <a:gd name="T4" fmla="*/ 295 w 1423"/>
                <a:gd name="T5" fmla="*/ 82 h 1772"/>
                <a:gd name="T6" fmla="*/ 315 w 1423"/>
                <a:gd name="T7" fmla="*/ 69 h 1772"/>
                <a:gd name="T8" fmla="*/ 332 w 1423"/>
                <a:gd name="T9" fmla="*/ 62 h 1772"/>
                <a:gd name="T10" fmla="*/ 344 w 1423"/>
                <a:gd name="T11" fmla="*/ 61 h 1772"/>
                <a:gd name="T12" fmla="*/ 350 w 1423"/>
                <a:gd name="T13" fmla="*/ 61 h 1772"/>
                <a:gd name="T14" fmla="*/ 271 w 1423"/>
                <a:gd name="T15" fmla="*/ 28 h 1772"/>
                <a:gd name="T16" fmla="*/ 89 w 1423"/>
                <a:gd name="T17" fmla="*/ 28 h 1772"/>
                <a:gd name="T18" fmla="*/ 7 w 1423"/>
                <a:gd name="T19" fmla="*/ 61 h 1772"/>
                <a:gd name="T20" fmla="*/ 13 w 1423"/>
                <a:gd name="T21" fmla="*/ 61 h 1772"/>
                <a:gd name="T22" fmla="*/ 25 w 1423"/>
                <a:gd name="T23" fmla="*/ 62 h 1772"/>
                <a:gd name="T24" fmla="*/ 42 w 1423"/>
                <a:gd name="T25" fmla="*/ 69 h 1772"/>
                <a:gd name="T26" fmla="*/ 62 w 1423"/>
                <a:gd name="T27" fmla="*/ 83 h 1772"/>
                <a:gd name="T28" fmla="*/ 81 w 1423"/>
                <a:gd name="T29" fmla="*/ 106 h 1772"/>
                <a:gd name="T30" fmla="*/ 88 w 1423"/>
                <a:gd name="T31" fmla="*/ 118 h 1772"/>
                <a:gd name="T32" fmla="*/ 89 w 1423"/>
                <a:gd name="T33" fmla="*/ 167 h 1772"/>
                <a:gd name="T34" fmla="*/ 7 w 1423"/>
                <a:gd name="T35" fmla="*/ 200 h 1772"/>
                <a:gd name="T36" fmla="*/ 13 w 1423"/>
                <a:gd name="T37" fmla="*/ 200 h 1772"/>
                <a:gd name="T38" fmla="*/ 25 w 1423"/>
                <a:gd name="T39" fmla="*/ 202 h 1772"/>
                <a:gd name="T40" fmla="*/ 42 w 1423"/>
                <a:gd name="T41" fmla="*/ 208 h 1772"/>
                <a:gd name="T42" fmla="*/ 62 w 1423"/>
                <a:gd name="T43" fmla="*/ 221 h 1772"/>
                <a:gd name="T44" fmla="*/ 81 w 1423"/>
                <a:gd name="T45" fmla="*/ 245 h 1772"/>
                <a:gd name="T46" fmla="*/ 88 w 1423"/>
                <a:gd name="T47" fmla="*/ 257 h 1772"/>
                <a:gd name="T48" fmla="*/ 89 w 1423"/>
                <a:gd name="T49" fmla="*/ 302 h 1772"/>
                <a:gd name="T50" fmla="*/ 7 w 1423"/>
                <a:gd name="T51" fmla="*/ 335 h 1772"/>
                <a:gd name="T52" fmla="*/ 13 w 1423"/>
                <a:gd name="T53" fmla="*/ 335 h 1772"/>
                <a:gd name="T54" fmla="*/ 25 w 1423"/>
                <a:gd name="T55" fmla="*/ 336 h 1772"/>
                <a:gd name="T56" fmla="*/ 42 w 1423"/>
                <a:gd name="T57" fmla="*/ 343 h 1772"/>
                <a:gd name="T58" fmla="*/ 62 w 1423"/>
                <a:gd name="T59" fmla="*/ 356 h 1772"/>
                <a:gd name="T60" fmla="*/ 81 w 1423"/>
                <a:gd name="T61" fmla="*/ 380 h 1772"/>
                <a:gd name="T62" fmla="*/ 88 w 1423"/>
                <a:gd name="T63" fmla="*/ 392 h 1772"/>
                <a:gd name="T64" fmla="*/ 89 w 1423"/>
                <a:gd name="T65" fmla="*/ 442 h 1772"/>
                <a:gd name="T66" fmla="*/ 276 w 1423"/>
                <a:gd name="T67" fmla="*/ 379 h 1772"/>
                <a:gd name="T68" fmla="*/ 295 w 1423"/>
                <a:gd name="T69" fmla="*/ 356 h 1772"/>
                <a:gd name="T70" fmla="*/ 315 w 1423"/>
                <a:gd name="T71" fmla="*/ 342 h 1772"/>
                <a:gd name="T72" fmla="*/ 332 w 1423"/>
                <a:gd name="T73" fmla="*/ 336 h 1772"/>
                <a:gd name="T74" fmla="*/ 344 w 1423"/>
                <a:gd name="T75" fmla="*/ 335 h 1772"/>
                <a:gd name="T76" fmla="*/ 350 w 1423"/>
                <a:gd name="T77" fmla="*/ 335 h 1772"/>
                <a:gd name="T78" fmla="*/ 271 w 1423"/>
                <a:gd name="T79" fmla="*/ 302 h 1772"/>
                <a:gd name="T80" fmla="*/ 283 w 1423"/>
                <a:gd name="T81" fmla="*/ 235 h 1772"/>
                <a:gd name="T82" fmla="*/ 302 w 1423"/>
                <a:gd name="T83" fmla="*/ 216 h 1772"/>
                <a:gd name="T84" fmla="*/ 321 w 1423"/>
                <a:gd name="T85" fmla="*/ 205 h 1772"/>
                <a:gd name="T86" fmla="*/ 336 w 1423"/>
                <a:gd name="T87" fmla="*/ 201 h 1772"/>
                <a:gd name="T88" fmla="*/ 347 w 1423"/>
                <a:gd name="T89" fmla="*/ 200 h 177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23"/>
                <a:gd name="T136" fmla="*/ 0 h 1772"/>
                <a:gd name="T137" fmla="*/ 1423 w 1423"/>
                <a:gd name="T138" fmla="*/ 1772 h 177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23" h="1772">
                  <a:moveTo>
                    <a:pt x="1397" y="801"/>
                  </a:moveTo>
                  <a:lnTo>
                    <a:pt x="1423" y="804"/>
                  </a:lnTo>
                  <a:lnTo>
                    <a:pt x="1423" y="671"/>
                  </a:lnTo>
                  <a:lnTo>
                    <a:pt x="1081" y="671"/>
                  </a:lnTo>
                  <a:lnTo>
                    <a:pt x="1081" y="463"/>
                  </a:lnTo>
                  <a:lnTo>
                    <a:pt x="1104" y="422"/>
                  </a:lnTo>
                  <a:lnTo>
                    <a:pt x="1130" y="386"/>
                  </a:lnTo>
                  <a:lnTo>
                    <a:pt x="1155" y="355"/>
                  </a:lnTo>
                  <a:lnTo>
                    <a:pt x="1180" y="330"/>
                  </a:lnTo>
                  <a:lnTo>
                    <a:pt x="1207" y="308"/>
                  </a:lnTo>
                  <a:lnTo>
                    <a:pt x="1232" y="290"/>
                  </a:lnTo>
                  <a:lnTo>
                    <a:pt x="1258" y="277"/>
                  </a:lnTo>
                  <a:lnTo>
                    <a:pt x="1282" y="265"/>
                  </a:lnTo>
                  <a:lnTo>
                    <a:pt x="1305" y="257"/>
                  </a:lnTo>
                  <a:lnTo>
                    <a:pt x="1326" y="251"/>
                  </a:lnTo>
                  <a:lnTo>
                    <a:pt x="1344" y="248"/>
                  </a:lnTo>
                  <a:lnTo>
                    <a:pt x="1361" y="245"/>
                  </a:lnTo>
                  <a:lnTo>
                    <a:pt x="1375" y="244"/>
                  </a:lnTo>
                  <a:lnTo>
                    <a:pt x="1387" y="244"/>
                  </a:lnTo>
                  <a:lnTo>
                    <a:pt x="1393" y="244"/>
                  </a:lnTo>
                  <a:lnTo>
                    <a:pt x="1397" y="244"/>
                  </a:lnTo>
                  <a:lnTo>
                    <a:pt x="1423" y="248"/>
                  </a:lnTo>
                  <a:lnTo>
                    <a:pt x="1423" y="114"/>
                  </a:lnTo>
                  <a:lnTo>
                    <a:pt x="1081" y="114"/>
                  </a:lnTo>
                  <a:lnTo>
                    <a:pt x="1081" y="0"/>
                  </a:lnTo>
                  <a:lnTo>
                    <a:pt x="355" y="0"/>
                  </a:lnTo>
                  <a:lnTo>
                    <a:pt x="355" y="114"/>
                  </a:lnTo>
                  <a:lnTo>
                    <a:pt x="0" y="114"/>
                  </a:lnTo>
                  <a:lnTo>
                    <a:pt x="0" y="248"/>
                  </a:lnTo>
                  <a:lnTo>
                    <a:pt x="28" y="244"/>
                  </a:lnTo>
                  <a:lnTo>
                    <a:pt x="31" y="244"/>
                  </a:lnTo>
                  <a:lnTo>
                    <a:pt x="39" y="244"/>
                  </a:lnTo>
                  <a:lnTo>
                    <a:pt x="49" y="244"/>
                  </a:lnTo>
                  <a:lnTo>
                    <a:pt x="63" y="245"/>
                  </a:lnTo>
                  <a:lnTo>
                    <a:pt x="81" y="248"/>
                  </a:lnTo>
                  <a:lnTo>
                    <a:pt x="100" y="251"/>
                  </a:lnTo>
                  <a:lnTo>
                    <a:pt x="121" y="257"/>
                  </a:lnTo>
                  <a:lnTo>
                    <a:pt x="144" y="266"/>
                  </a:lnTo>
                  <a:lnTo>
                    <a:pt x="168" y="277"/>
                  </a:lnTo>
                  <a:lnTo>
                    <a:pt x="193" y="291"/>
                  </a:lnTo>
                  <a:lnTo>
                    <a:pt x="220" y="309"/>
                  </a:lnTo>
                  <a:lnTo>
                    <a:pt x="246" y="332"/>
                  </a:lnTo>
                  <a:lnTo>
                    <a:pt x="272" y="357"/>
                  </a:lnTo>
                  <a:lnTo>
                    <a:pt x="297" y="389"/>
                  </a:lnTo>
                  <a:lnTo>
                    <a:pt x="322" y="425"/>
                  </a:lnTo>
                  <a:lnTo>
                    <a:pt x="345" y="468"/>
                  </a:lnTo>
                  <a:lnTo>
                    <a:pt x="348" y="471"/>
                  </a:lnTo>
                  <a:lnTo>
                    <a:pt x="350" y="474"/>
                  </a:lnTo>
                  <a:lnTo>
                    <a:pt x="352" y="476"/>
                  </a:lnTo>
                  <a:lnTo>
                    <a:pt x="355" y="478"/>
                  </a:lnTo>
                  <a:lnTo>
                    <a:pt x="355" y="671"/>
                  </a:lnTo>
                  <a:lnTo>
                    <a:pt x="0" y="671"/>
                  </a:lnTo>
                  <a:lnTo>
                    <a:pt x="0" y="804"/>
                  </a:lnTo>
                  <a:lnTo>
                    <a:pt x="28" y="801"/>
                  </a:lnTo>
                  <a:lnTo>
                    <a:pt x="31" y="801"/>
                  </a:lnTo>
                  <a:lnTo>
                    <a:pt x="39" y="801"/>
                  </a:lnTo>
                  <a:lnTo>
                    <a:pt x="49" y="801"/>
                  </a:lnTo>
                  <a:lnTo>
                    <a:pt x="63" y="802"/>
                  </a:lnTo>
                  <a:lnTo>
                    <a:pt x="81" y="804"/>
                  </a:lnTo>
                  <a:lnTo>
                    <a:pt x="100" y="808"/>
                  </a:lnTo>
                  <a:lnTo>
                    <a:pt x="121" y="813"/>
                  </a:lnTo>
                  <a:lnTo>
                    <a:pt x="144" y="821"/>
                  </a:lnTo>
                  <a:lnTo>
                    <a:pt x="168" y="833"/>
                  </a:lnTo>
                  <a:lnTo>
                    <a:pt x="193" y="847"/>
                  </a:lnTo>
                  <a:lnTo>
                    <a:pt x="220" y="865"/>
                  </a:lnTo>
                  <a:lnTo>
                    <a:pt x="246" y="887"/>
                  </a:lnTo>
                  <a:lnTo>
                    <a:pt x="272" y="914"/>
                  </a:lnTo>
                  <a:lnTo>
                    <a:pt x="297" y="945"/>
                  </a:lnTo>
                  <a:lnTo>
                    <a:pt x="322" y="982"/>
                  </a:lnTo>
                  <a:lnTo>
                    <a:pt x="345" y="1024"/>
                  </a:lnTo>
                  <a:lnTo>
                    <a:pt x="348" y="1028"/>
                  </a:lnTo>
                  <a:lnTo>
                    <a:pt x="350" y="1030"/>
                  </a:lnTo>
                  <a:lnTo>
                    <a:pt x="352" y="1031"/>
                  </a:lnTo>
                  <a:lnTo>
                    <a:pt x="355" y="1033"/>
                  </a:lnTo>
                  <a:lnTo>
                    <a:pt x="355" y="1211"/>
                  </a:lnTo>
                  <a:lnTo>
                    <a:pt x="0" y="1211"/>
                  </a:lnTo>
                  <a:lnTo>
                    <a:pt x="0" y="1345"/>
                  </a:lnTo>
                  <a:lnTo>
                    <a:pt x="28" y="1341"/>
                  </a:lnTo>
                  <a:lnTo>
                    <a:pt x="31" y="1341"/>
                  </a:lnTo>
                  <a:lnTo>
                    <a:pt x="39" y="1340"/>
                  </a:lnTo>
                  <a:lnTo>
                    <a:pt x="49" y="1341"/>
                  </a:lnTo>
                  <a:lnTo>
                    <a:pt x="63" y="1341"/>
                  </a:lnTo>
                  <a:lnTo>
                    <a:pt x="81" y="1343"/>
                  </a:lnTo>
                  <a:lnTo>
                    <a:pt x="100" y="1348"/>
                  </a:lnTo>
                  <a:lnTo>
                    <a:pt x="121" y="1354"/>
                  </a:lnTo>
                  <a:lnTo>
                    <a:pt x="144" y="1362"/>
                  </a:lnTo>
                  <a:lnTo>
                    <a:pt x="168" y="1373"/>
                  </a:lnTo>
                  <a:lnTo>
                    <a:pt x="193" y="1387"/>
                  </a:lnTo>
                  <a:lnTo>
                    <a:pt x="220" y="1406"/>
                  </a:lnTo>
                  <a:lnTo>
                    <a:pt x="246" y="1427"/>
                  </a:lnTo>
                  <a:lnTo>
                    <a:pt x="272" y="1454"/>
                  </a:lnTo>
                  <a:lnTo>
                    <a:pt x="297" y="1485"/>
                  </a:lnTo>
                  <a:lnTo>
                    <a:pt x="322" y="1522"/>
                  </a:lnTo>
                  <a:lnTo>
                    <a:pt x="345" y="1565"/>
                  </a:lnTo>
                  <a:lnTo>
                    <a:pt x="348" y="1567"/>
                  </a:lnTo>
                  <a:lnTo>
                    <a:pt x="350" y="1569"/>
                  </a:lnTo>
                  <a:lnTo>
                    <a:pt x="352" y="1571"/>
                  </a:lnTo>
                  <a:lnTo>
                    <a:pt x="355" y="1574"/>
                  </a:lnTo>
                  <a:lnTo>
                    <a:pt x="355" y="1772"/>
                  </a:lnTo>
                  <a:lnTo>
                    <a:pt x="1081" y="1772"/>
                  </a:lnTo>
                  <a:lnTo>
                    <a:pt x="1081" y="1560"/>
                  </a:lnTo>
                  <a:lnTo>
                    <a:pt x="1104" y="1518"/>
                  </a:lnTo>
                  <a:lnTo>
                    <a:pt x="1130" y="1483"/>
                  </a:lnTo>
                  <a:lnTo>
                    <a:pt x="1155" y="1452"/>
                  </a:lnTo>
                  <a:lnTo>
                    <a:pt x="1180" y="1425"/>
                  </a:lnTo>
                  <a:lnTo>
                    <a:pt x="1207" y="1403"/>
                  </a:lnTo>
                  <a:lnTo>
                    <a:pt x="1232" y="1386"/>
                  </a:lnTo>
                  <a:lnTo>
                    <a:pt x="1258" y="1372"/>
                  </a:lnTo>
                  <a:lnTo>
                    <a:pt x="1282" y="1361"/>
                  </a:lnTo>
                  <a:lnTo>
                    <a:pt x="1305" y="1353"/>
                  </a:lnTo>
                  <a:lnTo>
                    <a:pt x="1326" y="1347"/>
                  </a:lnTo>
                  <a:lnTo>
                    <a:pt x="1344" y="1343"/>
                  </a:lnTo>
                  <a:lnTo>
                    <a:pt x="1361" y="1341"/>
                  </a:lnTo>
                  <a:lnTo>
                    <a:pt x="1375" y="1341"/>
                  </a:lnTo>
                  <a:lnTo>
                    <a:pt x="1387" y="1340"/>
                  </a:lnTo>
                  <a:lnTo>
                    <a:pt x="1393" y="1341"/>
                  </a:lnTo>
                  <a:lnTo>
                    <a:pt x="1397" y="1341"/>
                  </a:lnTo>
                  <a:lnTo>
                    <a:pt x="1423" y="1343"/>
                  </a:lnTo>
                  <a:lnTo>
                    <a:pt x="1423" y="1211"/>
                  </a:lnTo>
                  <a:lnTo>
                    <a:pt x="1081" y="1211"/>
                  </a:lnTo>
                  <a:lnTo>
                    <a:pt x="1081" y="1020"/>
                  </a:lnTo>
                  <a:lnTo>
                    <a:pt x="1104" y="978"/>
                  </a:lnTo>
                  <a:lnTo>
                    <a:pt x="1130" y="942"/>
                  </a:lnTo>
                  <a:lnTo>
                    <a:pt x="1155" y="911"/>
                  </a:lnTo>
                  <a:lnTo>
                    <a:pt x="1180" y="886"/>
                  </a:lnTo>
                  <a:lnTo>
                    <a:pt x="1207" y="864"/>
                  </a:lnTo>
                  <a:lnTo>
                    <a:pt x="1232" y="847"/>
                  </a:lnTo>
                  <a:lnTo>
                    <a:pt x="1258" y="833"/>
                  </a:lnTo>
                  <a:lnTo>
                    <a:pt x="1282" y="821"/>
                  </a:lnTo>
                  <a:lnTo>
                    <a:pt x="1305" y="813"/>
                  </a:lnTo>
                  <a:lnTo>
                    <a:pt x="1326" y="808"/>
                  </a:lnTo>
                  <a:lnTo>
                    <a:pt x="1344" y="804"/>
                  </a:lnTo>
                  <a:lnTo>
                    <a:pt x="1361" y="802"/>
                  </a:lnTo>
                  <a:lnTo>
                    <a:pt x="1375" y="801"/>
                  </a:lnTo>
                  <a:lnTo>
                    <a:pt x="1387" y="801"/>
                  </a:lnTo>
                  <a:lnTo>
                    <a:pt x="1393" y="801"/>
                  </a:lnTo>
                  <a:lnTo>
                    <a:pt x="1397" y="80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0355" name="Freeform 64"/>
            <p:cNvSpPr>
              <a:spLocks/>
            </p:cNvSpPr>
            <p:nvPr/>
          </p:nvSpPr>
          <p:spPr bwMode="auto">
            <a:xfrm>
              <a:off x="967" y="1563"/>
              <a:ext cx="147" cy="102"/>
            </a:xfrm>
            <a:custGeom>
              <a:avLst/>
              <a:gdLst>
                <a:gd name="T0" fmla="*/ 74 w 294"/>
                <a:gd name="T1" fmla="*/ 0 h 205"/>
                <a:gd name="T2" fmla="*/ 74 w 294"/>
                <a:gd name="T3" fmla="*/ 7 h 205"/>
                <a:gd name="T4" fmla="*/ 71 w 294"/>
                <a:gd name="T5" fmla="*/ 8 h 205"/>
                <a:gd name="T6" fmla="*/ 68 w 294"/>
                <a:gd name="T7" fmla="*/ 8 h 205"/>
                <a:gd name="T8" fmla="*/ 63 w 294"/>
                <a:gd name="T9" fmla="*/ 9 h 205"/>
                <a:gd name="T10" fmla="*/ 59 w 294"/>
                <a:gd name="T11" fmla="*/ 9 h 205"/>
                <a:gd name="T12" fmla="*/ 55 w 294"/>
                <a:gd name="T13" fmla="*/ 10 h 205"/>
                <a:gd name="T14" fmla="*/ 51 w 294"/>
                <a:gd name="T15" fmla="*/ 11 h 205"/>
                <a:gd name="T16" fmla="*/ 46 w 294"/>
                <a:gd name="T17" fmla="*/ 13 h 205"/>
                <a:gd name="T18" fmla="*/ 41 w 294"/>
                <a:gd name="T19" fmla="*/ 15 h 205"/>
                <a:gd name="T20" fmla="*/ 37 w 294"/>
                <a:gd name="T21" fmla="*/ 18 h 205"/>
                <a:gd name="T22" fmla="*/ 31 w 294"/>
                <a:gd name="T23" fmla="*/ 21 h 205"/>
                <a:gd name="T24" fmla="*/ 26 w 294"/>
                <a:gd name="T25" fmla="*/ 24 h 205"/>
                <a:gd name="T26" fmla="*/ 20 w 294"/>
                <a:gd name="T27" fmla="*/ 28 h 205"/>
                <a:gd name="T28" fmla="*/ 15 w 294"/>
                <a:gd name="T29" fmla="*/ 33 h 205"/>
                <a:gd name="T30" fmla="*/ 10 w 294"/>
                <a:gd name="T31" fmla="*/ 38 h 205"/>
                <a:gd name="T32" fmla="*/ 5 w 294"/>
                <a:gd name="T33" fmla="*/ 44 h 205"/>
                <a:gd name="T34" fmla="*/ 0 w 294"/>
                <a:gd name="T35" fmla="*/ 51 h 205"/>
                <a:gd name="T36" fmla="*/ 0 w 294"/>
                <a:gd name="T37" fmla="*/ 0 h 205"/>
                <a:gd name="T38" fmla="*/ 74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1"/>
                  </a:lnTo>
                  <a:lnTo>
                    <a:pt x="283" y="32"/>
                  </a:lnTo>
                  <a:lnTo>
                    <a:pt x="270" y="33"/>
                  </a:lnTo>
                  <a:lnTo>
                    <a:pt x="255" y="36"/>
                  </a:lnTo>
                  <a:lnTo>
                    <a:pt x="239" y="38"/>
                  </a:lnTo>
                  <a:lnTo>
                    <a:pt x="223" y="43"/>
                  </a:lnTo>
                  <a:lnTo>
                    <a:pt x="204" y="47"/>
                  </a:lnTo>
                  <a:lnTo>
                    <a:pt x="186" y="54"/>
                  </a:lnTo>
                  <a:lnTo>
                    <a:pt x="166" y="62"/>
                  </a:lnTo>
                  <a:lnTo>
                    <a:pt x="145" y="73"/>
                  </a:lnTo>
                  <a:lnTo>
                    <a:pt x="125" y="85"/>
                  </a:lnTo>
                  <a:lnTo>
                    <a:pt x="104" y="99"/>
                  </a:lnTo>
                  <a:lnTo>
                    <a:pt x="83" y="115"/>
                  </a:lnTo>
                  <a:lnTo>
                    <a:pt x="61" y="134"/>
                  </a:lnTo>
                  <a:lnTo>
                    <a:pt x="41" y="154"/>
                  </a:lnTo>
                  <a:lnTo>
                    <a:pt x="20" y="179"/>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0356" name="Freeform 65"/>
            <p:cNvSpPr>
              <a:spLocks/>
            </p:cNvSpPr>
            <p:nvPr/>
          </p:nvSpPr>
          <p:spPr bwMode="auto">
            <a:xfrm>
              <a:off x="967" y="1284"/>
              <a:ext cx="147" cy="103"/>
            </a:xfrm>
            <a:custGeom>
              <a:avLst/>
              <a:gdLst>
                <a:gd name="T0" fmla="*/ 74 w 294"/>
                <a:gd name="T1" fmla="*/ 0 h 205"/>
                <a:gd name="T2" fmla="*/ 74 w 294"/>
                <a:gd name="T3" fmla="*/ 8 h 205"/>
                <a:gd name="T4" fmla="*/ 71 w 294"/>
                <a:gd name="T5" fmla="*/ 8 h 205"/>
                <a:gd name="T6" fmla="*/ 68 w 294"/>
                <a:gd name="T7" fmla="*/ 9 h 205"/>
                <a:gd name="T8" fmla="*/ 63 w 294"/>
                <a:gd name="T9" fmla="*/ 9 h 205"/>
                <a:gd name="T10" fmla="*/ 59 w 294"/>
                <a:gd name="T11" fmla="*/ 10 h 205"/>
                <a:gd name="T12" fmla="*/ 55 w 294"/>
                <a:gd name="T13" fmla="*/ 11 h 205"/>
                <a:gd name="T14" fmla="*/ 51 w 294"/>
                <a:gd name="T15" fmla="*/ 12 h 205"/>
                <a:gd name="T16" fmla="*/ 46 w 294"/>
                <a:gd name="T17" fmla="*/ 14 h 205"/>
                <a:gd name="T18" fmla="*/ 41 w 294"/>
                <a:gd name="T19" fmla="*/ 16 h 205"/>
                <a:gd name="T20" fmla="*/ 37 w 294"/>
                <a:gd name="T21" fmla="*/ 18 h 205"/>
                <a:gd name="T22" fmla="*/ 31 w 294"/>
                <a:gd name="T23" fmla="*/ 22 h 205"/>
                <a:gd name="T24" fmla="*/ 26 w 294"/>
                <a:gd name="T25" fmla="*/ 25 h 205"/>
                <a:gd name="T26" fmla="*/ 20 w 294"/>
                <a:gd name="T27" fmla="*/ 29 h 205"/>
                <a:gd name="T28" fmla="*/ 15 w 294"/>
                <a:gd name="T29" fmla="*/ 34 h 205"/>
                <a:gd name="T30" fmla="*/ 10 w 294"/>
                <a:gd name="T31" fmla="*/ 39 h 205"/>
                <a:gd name="T32" fmla="*/ 5 w 294"/>
                <a:gd name="T33" fmla="*/ 45 h 205"/>
                <a:gd name="T34" fmla="*/ 0 w 294"/>
                <a:gd name="T35" fmla="*/ 52 h 205"/>
                <a:gd name="T36" fmla="*/ 0 w 294"/>
                <a:gd name="T37" fmla="*/ 0 h 205"/>
                <a:gd name="T38" fmla="*/ 74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2"/>
                  </a:lnTo>
                  <a:lnTo>
                    <a:pt x="283" y="32"/>
                  </a:lnTo>
                  <a:lnTo>
                    <a:pt x="270" y="33"/>
                  </a:lnTo>
                  <a:lnTo>
                    <a:pt x="255" y="35"/>
                  </a:lnTo>
                  <a:lnTo>
                    <a:pt x="239" y="39"/>
                  </a:lnTo>
                  <a:lnTo>
                    <a:pt x="223" y="42"/>
                  </a:lnTo>
                  <a:lnTo>
                    <a:pt x="204" y="48"/>
                  </a:lnTo>
                  <a:lnTo>
                    <a:pt x="186" y="54"/>
                  </a:lnTo>
                  <a:lnTo>
                    <a:pt x="166" y="63"/>
                  </a:lnTo>
                  <a:lnTo>
                    <a:pt x="145" y="72"/>
                  </a:lnTo>
                  <a:lnTo>
                    <a:pt x="125" y="85"/>
                  </a:lnTo>
                  <a:lnTo>
                    <a:pt x="104" y="99"/>
                  </a:lnTo>
                  <a:lnTo>
                    <a:pt x="83" y="115"/>
                  </a:lnTo>
                  <a:lnTo>
                    <a:pt x="61" y="133"/>
                  </a:lnTo>
                  <a:lnTo>
                    <a:pt x="41" y="154"/>
                  </a:lnTo>
                  <a:lnTo>
                    <a:pt x="20" y="178"/>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0357" name="Freeform 66"/>
            <p:cNvSpPr>
              <a:spLocks/>
            </p:cNvSpPr>
            <p:nvPr/>
          </p:nvSpPr>
          <p:spPr bwMode="auto">
            <a:xfrm>
              <a:off x="451" y="1284"/>
              <a:ext cx="153" cy="111"/>
            </a:xfrm>
            <a:custGeom>
              <a:avLst/>
              <a:gdLst>
                <a:gd name="T0" fmla="*/ 0 w 306"/>
                <a:gd name="T1" fmla="*/ 8 h 221"/>
                <a:gd name="T2" fmla="*/ 0 w 306"/>
                <a:gd name="T3" fmla="*/ 0 h 221"/>
                <a:gd name="T4" fmla="*/ 77 w 306"/>
                <a:gd name="T5" fmla="*/ 0 h 221"/>
                <a:gd name="T6" fmla="*/ 77 w 306"/>
                <a:gd name="T7" fmla="*/ 56 h 221"/>
                <a:gd name="T8" fmla="*/ 72 w 306"/>
                <a:gd name="T9" fmla="*/ 48 h 221"/>
                <a:gd name="T10" fmla="*/ 66 w 306"/>
                <a:gd name="T11" fmla="*/ 42 h 221"/>
                <a:gd name="T12" fmla="*/ 60 w 306"/>
                <a:gd name="T13" fmla="*/ 36 h 221"/>
                <a:gd name="T14" fmla="*/ 55 w 306"/>
                <a:gd name="T15" fmla="*/ 31 h 221"/>
                <a:gd name="T16" fmla="*/ 49 w 306"/>
                <a:gd name="T17" fmla="*/ 26 h 221"/>
                <a:gd name="T18" fmla="*/ 44 w 306"/>
                <a:gd name="T19" fmla="*/ 23 h 221"/>
                <a:gd name="T20" fmla="*/ 39 w 306"/>
                <a:gd name="T21" fmla="*/ 19 h 221"/>
                <a:gd name="T22" fmla="*/ 34 w 306"/>
                <a:gd name="T23" fmla="*/ 17 h 221"/>
                <a:gd name="T24" fmla="*/ 28 w 306"/>
                <a:gd name="T25" fmla="*/ 14 h 221"/>
                <a:gd name="T26" fmla="*/ 23 w 306"/>
                <a:gd name="T27" fmla="*/ 13 h 221"/>
                <a:gd name="T28" fmla="*/ 19 w 306"/>
                <a:gd name="T29" fmla="*/ 11 h 221"/>
                <a:gd name="T30" fmla="*/ 14 w 306"/>
                <a:gd name="T31" fmla="*/ 10 h 221"/>
                <a:gd name="T32" fmla="*/ 10 w 306"/>
                <a:gd name="T33" fmla="*/ 9 h 221"/>
                <a:gd name="T34" fmla="*/ 6 w 306"/>
                <a:gd name="T35" fmla="*/ 9 h 221"/>
                <a:gd name="T36" fmla="*/ 3 w 306"/>
                <a:gd name="T37" fmla="*/ 8 h 221"/>
                <a:gd name="T38" fmla="*/ 0 w 306"/>
                <a:gd name="T39" fmla="*/ 8 h 22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1"/>
                <a:gd name="T62" fmla="*/ 306 w 306"/>
                <a:gd name="T63" fmla="*/ 221 h 22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1">
                  <a:moveTo>
                    <a:pt x="0" y="32"/>
                  </a:moveTo>
                  <a:lnTo>
                    <a:pt x="0" y="0"/>
                  </a:lnTo>
                  <a:lnTo>
                    <a:pt x="306" y="0"/>
                  </a:lnTo>
                  <a:lnTo>
                    <a:pt x="306" y="221"/>
                  </a:lnTo>
                  <a:lnTo>
                    <a:pt x="285" y="192"/>
                  </a:lnTo>
                  <a:lnTo>
                    <a:pt x="264" y="166"/>
                  </a:lnTo>
                  <a:lnTo>
                    <a:pt x="242" y="142"/>
                  </a:lnTo>
                  <a:lnTo>
                    <a:pt x="220" y="122"/>
                  </a:lnTo>
                  <a:lnTo>
                    <a:pt x="199" y="104"/>
                  </a:lnTo>
                  <a:lnTo>
                    <a:pt x="177" y="89"/>
                  </a:lnTo>
                  <a:lnTo>
                    <a:pt x="156" y="76"/>
                  </a:lnTo>
                  <a:lnTo>
                    <a:pt x="134" y="65"/>
                  </a:lnTo>
                  <a:lnTo>
                    <a:pt x="114" y="56"/>
                  </a:lnTo>
                  <a:lnTo>
                    <a:pt x="94" y="49"/>
                  </a:lnTo>
                  <a:lnTo>
                    <a:pt x="75" y="43"/>
                  </a:lnTo>
                  <a:lnTo>
                    <a:pt x="58" y="39"/>
                  </a:lnTo>
                  <a:lnTo>
                    <a:pt x="41" y="35"/>
                  </a:lnTo>
                  <a:lnTo>
                    <a:pt x="26" y="33"/>
                  </a:lnTo>
                  <a:lnTo>
                    <a:pt x="12" y="32"/>
                  </a:lnTo>
                  <a:lnTo>
                    <a:pt x="0" y="32"/>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0358" name="Freeform 67"/>
            <p:cNvSpPr>
              <a:spLocks/>
            </p:cNvSpPr>
            <p:nvPr/>
          </p:nvSpPr>
          <p:spPr bwMode="auto">
            <a:xfrm>
              <a:off x="451" y="1563"/>
              <a:ext cx="153" cy="110"/>
            </a:xfrm>
            <a:custGeom>
              <a:avLst/>
              <a:gdLst>
                <a:gd name="T0" fmla="*/ 0 w 306"/>
                <a:gd name="T1" fmla="*/ 7 h 221"/>
                <a:gd name="T2" fmla="*/ 0 w 306"/>
                <a:gd name="T3" fmla="*/ 0 h 221"/>
                <a:gd name="T4" fmla="*/ 77 w 306"/>
                <a:gd name="T5" fmla="*/ 0 h 221"/>
                <a:gd name="T6" fmla="*/ 77 w 306"/>
                <a:gd name="T7" fmla="*/ 55 h 221"/>
                <a:gd name="T8" fmla="*/ 72 w 306"/>
                <a:gd name="T9" fmla="*/ 48 h 221"/>
                <a:gd name="T10" fmla="*/ 66 w 306"/>
                <a:gd name="T11" fmla="*/ 41 h 221"/>
                <a:gd name="T12" fmla="*/ 60 w 306"/>
                <a:gd name="T13" fmla="*/ 35 h 221"/>
                <a:gd name="T14" fmla="*/ 55 w 306"/>
                <a:gd name="T15" fmla="*/ 30 h 221"/>
                <a:gd name="T16" fmla="*/ 49 w 306"/>
                <a:gd name="T17" fmla="*/ 26 h 221"/>
                <a:gd name="T18" fmla="*/ 44 w 306"/>
                <a:gd name="T19" fmla="*/ 22 h 221"/>
                <a:gd name="T20" fmla="*/ 39 w 306"/>
                <a:gd name="T21" fmla="*/ 19 h 221"/>
                <a:gd name="T22" fmla="*/ 34 w 306"/>
                <a:gd name="T23" fmla="*/ 16 h 221"/>
                <a:gd name="T24" fmla="*/ 28 w 306"/>
                <a:gd name="T25" fmla="*/ 14 h 221"/>
                <a:gd name="T26" fmla="*/ 23 w 306"/>
                <a:gd name="T27" fmla="*/ 12 h 221"/>
                <a:gd name="T28" fmla="*/ 19 w 306"/>
                <a:gd name="T29" fmla="*/ 10 h 221"/>
                <a:gd name="T30" fmla="*/ 14 w 306"/>
                <a:gd name="T31" fmla="*/ 9 h 221"/>
                <a:gd name="T32" fmla="*/ 10 w 306"/>
                <a:gd name="T33" fmla="*/ 9 h 221"/>
                <a:gd name="T34" fmla="*/ 6 w 306"/>
                <a:gd name="T35" fmla="*/ 8 h 221"/>
                <a:gd name="T36" fmla="*/ 3 w 306"/>
                <a:gd name="T37" fmla="*/ 8 h 221"/>
                <a:gd name="T38" fmla="*/ 0 w 306"/>
                <a:gd name="T39" fmla="*/ 7 h 22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1"/>
                <a:gd name="T62" fmla="*/ 306 w 306"/>
                <a:gd name="T63" fmla="*/ 221 h 22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1">
                  <a:moveTo>
                    <a:pt x="0" y="31"/>
                  </a:moveTo>
                  <a:lnTo>
                    <a:pt x="0" y="0"/>
                  </a:lnTo>
                  <a:lnTo>
                    <a:pt x="306" y="0"/>
                  </a:lnTo>
                  <a:lnTo>
                    <a:pt x="306" y="221"/>
                  </a:lnTo>
                  <a:lnTo>
                    <a:pt x="285" y="192"/>
                  </a:lnTo>
                  <a:lnTo>
                    <a:pt x="264" y="166"/>
                  </a:lnTo>
                  <a:lnTo>
                    <a:pt x="242" y="143"/>
                  </a:lnTo>
                  <a:lnTo>
                    <a:pt x="220" y="122"/>
                  </a:lnTo>
                  <a:lnTo>
                    <a:pt x="199" y="105"/>
                  </a:lnTo>
                  <a:lnTo>
                    <a:pt x="177" y="89"/>
                  </a:lnTo>
                  <a:lnTo>
                    <a:pt x="156" y="76"/>
                  </a:lnTo>
                  <a:lnTo>
                    <a:pt x="134" y="66"/>
                  </a:lnTo>
                  <a:lnTo>
                    <a:pt x="114" y="57"/>
                  </a:lnTo>
                  <a:lnTo>
                    <a:pt x="94" y="48"/>
                  </a:lnTo>
                  <a:lnTo>
                    <a:pt x="75" y="43"/>
                  </a:lnTo>
                  <a:lnTo>
                    <a:pt x="58" y="39"/>
                  </a:lnTo>
                  <a:lnTo>
                    <a:pt x="41" y="36"/>
                  </a:lnTo>
                  <a:lnTo>
                    <a:pt x="26" y="33"/>
                  </a:lnTo>
                  <a:lnTo>
                    <a:pt x="12" y="32"/>
                  </a:lnTo>
                  <a:lnTo>
                    <a:pt x="0" y="31"/>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0359" name="Freeform 68"/>
            <p:cNvSpPr>
              <a:spLocks/>
            </p:cNvSpPr>
            <p:nvPr/>
          </p:nvSpPr>
          <p:spPr bwMode="auto">
            <a:xfrm>
              <a:off x="451" y="1832"/>
              <a:ext cx="153" cy="111"/>
            </a:xfrm>
            <a:custGeom>
              <a:avLst/>
              <a:gdLst>
                <a:gd name="T0" fmla="*/ 0 w 306"/>
                <a:gd name="T1" fmla="*/ 8 h 223"/>
                <a:gd name="T2" fmla="*/ 0 w 306"/>
                <a:gd name="T3" fmla="*/ 0 h 223"/>
                <a:gd name="T4" fmla="*/ 77 w 306"/>
                <a:gd name="T5" fmla="*/ 0 h 223"/>
                <a:gd name="T6" fmla="*/ 77 w 306"/>
                <a:gd name="T7" fmla="*/ 55 h 223"/>
                <a:gd name="T8" fmla="*/ 72 w 306"/>
                <a:gd name="T9" fmla="*/ 48 h 223"/>
                <a:gd name="T10" fmla="*/ 66 w 306"/>
                <a:gd name="T11" fmla="*/ 41 h 223"/>
                <a:gd name="T12" fmla="*/ 60 w 306"/>
                <a:gd name="T13" fmla="*/ 36 h 223"/>
                <a:gd name="T14" fmla="*/ 55 w 306"/>
                <a:gd name="T15" fmla="*/ 31 h 223"/>
                <a:gd name="T16" fmla="*/ 49 w 306"/>
                <a:gd name="T17" fmla="*/ 26 h 223"/>
                <a:gd name="T18" fmla="*/ 44 w 306"/>
                <a:gd name="T19" fmla="*/ 22 h 223"/>
                <a:gd name="T20" fmla="*/ 39 w 306"/>
                <a:gd name="T21" fmla="*/ 19 h 223"/>
                <a:gd name="T22" fmla="*/ 34 w 306"/>
                <a:gd name="T23" fmla="*/ 16 h 223"/>
                <a:gd name="T24" fmla="*/ 28 w 306"/>
                <a:gd name="T25" fmla="*/ 14 h 223"/>
                <a:gd name="T26" fmla="*/ 23 w 306"/>
                <a:gd name="T27" fmla="*/ 12 h 223"/>
                <a:gd name="T28" fmla="*/ 19 w 306"/>
                <a:gd name="T29" fmla="*/ 11 h 223"/>
                <a:gd name="T30" fmla="*/ 14 w 306"/>
                <a:gd name="T31" fmla="*/ 10 h 223"/>
                <a:gd name="T32" fmla="*/ 10 w 306"/>
                <a:gd name="T33" fmla="*/ 9 h 223"/>
                <a:gd name="T34" fmla="*/ 6 w 306"/>
                <a:gd name="T35" fmla="*/ 8 h 223"/>
                <a:gd name="T36" fmla="*/ 3 w 306"/>
                <a:gd name="T37" fmla="*/ 8 h 223"/>
                <a:gd name="T38" fmla="*/ 0 w 306"/>
                <a:gd name="T39" fmla="*/ 8 h 22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3"/>
                <a:gd name="T62" fmla="*/ 306 w 306"/>
                <a:gd name="T63" fmla="*/ 223 h 22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3">
                  <a:moveTo>
                    <a:pt x="0" y="33"/>
                  </a:moveTo>
                  <a:lnTo>
                    <a:pt x="0" y="0"/>
                  </a:lnTo>
                  <a:lnTo>
                    <a:pt x="306" y="0"/>
                  </a:lnTo>
                  <a:lnTo>
                    <a:pt x="306" y="223"/>
                  </a:lnTo>
                  <a:lnTo>
                    <a:pt x="285" y="194"/>
                  </a:lnTo>
                  <a:lnTo>
                    <a:pt x="264" y="167"/>
                  </a:lnTo>
                  <a:lnTo>
                    <a:pt x="242" y="144"/>
                  </a:lnTo>
                  <a:lnTo>
                    <a:pt x="220" y="124"/>
                  </a:lnTo>
                  <a:lnTo>
                    <a:pt x="199" y="106"/>
                  </a:lnTo>
                  <a:lnTo>
                    <a:pt x="177" y="90"/>
                  </a:lnTo>
                  <a:lnTo>
                    <a:pt x="156" y="77"/>
                  </a:lnTo>
                  <a:lnTo>
                    <a:pt x="134" y="67"/>
                  </a:lnTo>
                  <a:lnTo>
                    <a:pt x="114" y="58"/>
                  </a:lnTo>
                  <a:lnTo>
                    <a:pt x="94" y="50"/>
                  </a:lnTo>
                  <a:lnTo>
                    <a:pt x="75" y="44"/>
                  </a:lnTo>
                  <a:lnTo>
                    <a:pt x="58" y="41"/>
                  </a:lnTo>
                  <a:lnTo>
                    <a:pt x="41" y="37"/>
                  </a:lnTo>
                  <a:lnTo>
                    <a:pt x="26" y="35"/>
                  </a:lnTo>
                  <a:lnTo>
                    <a:pt x="12" y="34"/>
                  </a:lnTo>
                  <a:lnTo>
                    <a:pt x="0" y="33"/>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0360" name="Freeform 69"/>
            <p:cNvSpPr>
              <a:spLocks/>
            </p:cNvSpPr>
            <p:nvPr/>
          </p:nvSpPr>
          <p:spPr bwMode="auto">
            <a:xfrm>
              <a:off x="967" y="1832"/>
              <a:ext cx="147" cy="103"/>
            </a:xfrm>
            <a:custGeom>
              <a:avLst/>
              <a:gdLst>
                <a:gd name="T0" fmla="*/ 74 w 294"/>
                <a:gd name="T1" fmla="*/ 0 h 205"/>
                <a:gd name="T2" fmla="*/ 74 w 294"/>
                <a:gd name="T3" fmla="*/ 9 h 205"/>
                <a:gd name="T4" fmla="*/ 71 w 294"/>
                <a:gd name="T5" fmla="*/ 9 h 205"/>
                <a:gd name="T6" fmla="*/ 68 w 294"/>
                <a:gd name="T7" fmla="*/ 9 h 205"/>
                <a:gd name="T8" fmla="*/ 63 w 294"/>
                <a:gd name="T9" fmla="*/ 9 h 205"/>
                <a:gd name="T10" fmla="*/ 59 w 294"/>
                <a:gd name="T11" fmla="*/ 10 h 205"/>
                <a:gd name="T12" fmla="*/ 55 w 294"/>
                <a:gd name="T13" fmla="*/ 11 h 205"/>
                <a:gd name="T14" fmla="*/ 51 w 294"/>
                <a:gd name="T15" fmla="*/ 13 h 205"/>
                <a:gd name="T16" fmla="*/ 46 w 294"/>
                <a:gd name="T17" fmla="*/ 14 h 205"/>
                <a:gd name="T18" fmla="*/ 41 w 294"/>
                <a:gd name="T19" fmla="*/ 16 h 205"/>
                <a:gd name="T20" fmla="*/ 37 w 294"/>
                <a:gd name="T21" fmla="*/ 19 h 205"/>
                <a:gd name="T22" fmla="*/ 31 w 294"/>
                <a:gd name="T23" fmla="*/ 22 h 205"/>
                <a:gd name="T24" fmla="*/ 26 w 294"/>
                <a:gd name="T25" fmla="*/ 25 h 205"/>
                <a:gd name="T26" fmla="*/ 20 w 294"/>
                <a:gd name="T27" fmla="*/ 29 h 205"/>
                <a:gd name="T28" fmla="*/ 15 w 294"/>
                <a:gd name="T29" fmla="*/ 34 h 205"/>
                <a:gd name="T30" fmla="*/ 10 w 294"/>
                <a:gd name="T31" fmla="*/ 39 h 205"/>
                <a:gd name="T32" fmla="*/ 5 w 294"/>
                <a:gd name="T33" fmla="*/ 45 h 205"/>
                <a:gd name="T34" fmla="*/ 0 w 294"/>
                <a:gd name="T35" fmla="*/ 52 h 205"/>
                <a:gd name="T36" fmla="*/ 0 w 294"/>
                <a:gd name="T37" fmla="*/ 0 h 205"/>
                <a:gd name="T38" fmla="*/ 74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3"/>
                  </a:lnTo>
                  <a:lnTo>
                    <a:pt x="283" y="34"/>
                  </a:lnTo>
                  <a:lnTo>
                    <a:pt x="270" y="35"/>
                  </a:lnTo>
                  <a:lnTo>
                    <a:pt x="255" y="36"/>
                  </a:lnTo>
                  <a:lnTo>
                    <a:pt x="239" y="39"/>
                  </a:lnTo>
                  <a:lnTo>
                    <a:pt x="223" y="43"/>
                  </a:lnTo>
                  <a:lnTo>
                    <a:pt x="204" y="49"/>
                  </a:lnTo>
                  <a:lnTo>
                    <a:pt x="186" y="56"/>
                  </a:lnTo>
                  <a:lnTo>
                    <a:pt x="166" y="64"/>
                  </a:lnTo>
                  <a:lnTo>
                    <a:pt x="145" y="74"/>
                  </a:lnTo>
                  <a:lnTo>
                    <a:pt x="125" y="86"/>
                  </a:lnTo>
                  <a:lnTo>
                    <a:pt x="104" y="99"/>
                  </a:lnTo>
                  <a:lnTo>
                    <a:pt x="83" y="115"/>
                  </a:lnTo>
                  <a:lnTo>
                    <a:pt x="61" y="134"/>
                  </a:lnTo>
                  <a:lnTo>
                    <a:pt x="41" y="155"/>
                  </a:lnTo>
                  <a:lnTo>
                    <a:pt x="20" y="179"/>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0361" name="Rectangle 70"/>
            <p:cNvSpPr>
              <a:spLocks noChangeArrowheads="1"/>
            </p:cNvSpPr>
            <p:nvPr/>
          </p:nvSpPr>
          <p:spPr bwMode="auto">
            <a:xfrm>
              <a:off x="628" y="1227"/>
              <a:ext cx="314" cy="837"/>
            </a:xfrm>
            <a:prstGeom prst="rect">
              <a:avLst/>
            </a:prstGeom>
            <a:solidFill>
              <a:srgbClr val="E09E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0362" name="Freeform 71"/>
            <p:cNvSpPr>
              <a:spLocks/>
            </p:cNvSpPr>
            <p:nvPr/>
          </p:nvSpPr>
          <p:spPr bwMode="auto">
            <a:xfrm>
              <a:off x="661" y="1243"/>
              <a:ext cx="249" cy="250"/>
            </a:xfrm>
            <a:custGeom>
              <a:avLst/>
              <a:gdLst>
                <a:gd name="T0" fmla="*/ 69 w 498"/>
                <a:gd name="T1" fmla="*/ 125 h 500"/>
                <a:gd name="T2" fmla="*/ 81 w 498"/>
                <a:gd name="T3" fmla="*/ 123 h 500"/>
                <a:gd name="T4" fmla="*/ 92 w 498"/>
                <a:gd name="T5" fmla="*/ 118 h 500"/>
                <a:gd name="T6" fmla="*/ 102 w 498"/>
                <a:gd name="T7" fmla="*/ 111 h 500"/>
                <a:gd name="T8" fmla="*/ 111 w 498"/>
                <a:gd name="T9" fmla="*/ 102 h 500"/>
                <a:gd name="T10" fmla="*/ 117 w 498"/>
                <a:gd name="T11" fmla="*/ 92 h 500"/>
                <a:gd name="T12" fmla="*/ 122 w 498"/>
                <a:gd name="T13" fmla="*/ 81 h 500"/>
                <a:gd name="T14" fmla="*/ 125 w 498"/>
                <a:gd name="T15" fmla="*/ 69 h 500"/>
                <a:gd name="T16" fmla="*/ 125 w 498"/>
                <a:gd name="T17" fmla="*/ 56 h 500"/>
                <a:gd name="T18" fmla="*/ 122 w 498"/>
                <a:gd name="T19" fmla="*/ 45 h 500"/>
                <a:gd name="T20" fmla="*/ 117 w 498"/>
                <a:gd name="T21" fmla="*/ 33 h 500"/>
                <a:gd name="T22" fmla="*/ 111 w 498"/>
                <a:gd name="T23" fmla="*/ 23 h 500"/>
                <a:gd name="T24" fmla="*/ 102 w 498"/>
                <a:gd name="T25" fmla="*/ 14 h 500"/>
                <a:gd name="T26" fmla="*/ 92 w 498"/>
                <a:gd name="T27" fmla="*/ 8 h 500"/>
                <a:gd name="T28" fmla="*/ 81 w 498"/>
                <a:gd name="T29" fmla="*/ 3 h 500"/>
                <a:gd name="T30" fmla="*/ 69 w 498"/>
                <a:gd name="T31" fmla="*/ 1 h 500"/>
                <a:gd name="T32" fmla="*/ 56 w 498"/>
                <a:gd name="T33" fmla="*/ 1 h 500"/>
                <a:gd name="T34" fmla="*/ 44 w 498"/>
                <a:gd name="T35" fmla="*/ 3 h 500"/>
                <a:gd name="T36" fmla="*/ 33 w 498"/>
                <a:gd name="T37" fmla="*/ 8 h 500"/>
                <a:gd name="T38" fmla="*/ 23 w 498"/>
                <a:gd name="T39" fmla="*/ 15 h 500"/>
                <a:gd name="T40" fmla="*/ 14 w 498"/>
                <a:gd name="T41" fmla="*/ 23 h 500"/>
                <a:gd name="T42" fmla="*/ 8 w 498"/>
                <a:gd name="T43" fmla="*/ 33 h 500"/>
                <a:gd name="T44" fmla="*/ 3 w 498"/>
                <a:gd name="T45" fmla="*/ 44 h 500"/>
                <a:gd name="T46" fmla="*/ 1 w 498"/>
                <a:gd name="T47" fmla="*/ 56 h 500"/>
                <a:gd name="T48" fmla="*/ 1 w 498"/>
                <a:gd name="T49" fmla="*/ 69 h 500"/>
                <a:gd name="T50" fmla="*/ 3 w 498"/>
                <a:gd name="T51" fmla="*/ 81 h 500"/>
                <a:gd name="T52" fmla="*/ 7 w 498"/>
                <a:gd name="T53" fmla="*/ 92 h 500"/>
                <a:gd name="T54" fmla="*/ 14 w 498"/>
                <a:gd name="T55" fmla="*/ 102 h 500"/>
                <a:gd name="T56" fmla="*/ 23 w 498"/>
                <a:gd name="T57" fmla="*/ 111 h 500"/>
                <a:gd name="T58" fmla="*/ 33 w 498"/>
                <a:gd name="T59" fmla="*/ 118 h 500"/>
                <a:gd name="T60" fmla="*/ 44 w 498"/>
                <a:gd name="T61" fmla="*/ 123 h 500"/>
                <a:gd name="T62" fmla="*/ 56 w 498"/>
                <a:gd name="T63" fmla="*/ 125 h 5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500"/>
                <a:gd name="T98" fmla="*/ 498 w 498"/>
                <a:gd name="T99" fmla="*/ 500 h 5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500">
                  <a:moveTo>
                    <a:pt x="248" y="500"/>
                  </a:moveTo>
                  <a:lnTo>
                    <a:pt x="274" y="499"/>
                  </a:lnTo>
                  <a:lnTo>
                    <a:pt x="298" y="495"/>
                  </a:lnTo>
                  <a:lnTo>
                    <a:pt x="321" y="489"/>
                  </a:lnTo>
                  <a:lnTo>
                    <a:pt x="344" y="480"/>
                  </a:lnTo>
                  <a:lnTo>
                    <a:pt x="366" y="470"/>
                  </a:lnTo>
                  <a:lnTo>
                    <a:pt x="387" y="457"/>
                  </a:lnTo>
                  <a:lnTo>
                    <a:pt x="406" y="443"/>
                  </a:lnTo>
                  <a:lnTo>
                    <a:pt x="425" y="426"/>
                  </a:lnTo>
                  <a:lnTo>
                    <a:pt x="442" y="408"/>
                  </a:lnTo>
                  <a:lnTo>
                    <a:pt x="456" y="388"/>
                  </a:lnTo>
                  <a:lnTo>
                    <a:pt x="468" y="367"/>
                  </a:lnTo>
                  <a:lnTo>
                    <a:pt x="479" y="345"/>
                  </a:lnTo>
                  <a:lnTo>
                    <a:pt x="488" y="322"/>
                  </a:lnTo>
                  <a:lnTo>
                    <a:pt x="494" y="299"/>
                  </a:lnTo>
                  <a:lnTo>
                    <a:pt x="497" y="275"/>
                  </a:lnTo>
                  <a:lnTo>
                    <a:pt x="498" y="250"/>
                  </a:lnTo>
                  <a:lnTo>
                    <a:pt x="497" y="224"/>
                  </a:lnTo>
                  <a:lnTo>
                    <a:pt x="494" y="200"/>
                  </a:lnTo>
                  <a:lnTo>
                    <a:pt x="488" y="177"/>
                  </a:lnTo>
                  <a:lnTo>
                    <a:pt x="479" y="154"/>
                  </a:lnTo>
                  <a:lnTo>
                    <a:pt x="468" y="132"/>
                  </a:lnTo>
                  <a:lnTo>
                    <a:pt x="456" y="111"/>
                  </a:lnTo>
                  <a:lnTo>
                    <a:pt x="442" y="92"/>
                  </a:lnTo>
                  <a:lnTo>
                    <a:pt x="425" y="73"/>
                  </a:lnTo>
                  <a:lnTo>
                    <a:pt x="406" y="56"/>
                  </a:lnTo>
                  <a:lnTo>
                    <a:pt x="387" y="42"/>
                  </a:lnTo>
                  <a:lnTo>
                    <a:pt x="366" y="30"/>
                  </a:lnTo>
                  <a:lnTo>
                    <a:pt x="344" y="19"/>
                  </a:lnTo>
                  <a:lnTo>
                    <a:pt x="321" y="10"/>
                  </a:lnTo>
                  <a:lnTo>
                    <a:pt x="298" y="4"/>
                  </a:lnTo>
                  <a:lnTo>
                    <a:pt x="274" y="1"/>
                  </a:lnTo>
                  <a:lnTo>
                    <a:pt x="248" y="0"/>
                  </a:lnTo>
                  <a:lnTo>
                    <a:pt x="223" y="1"/>
                  </a:lnTo>
                  <a:lnTo>
                    <a:pt x="199" y="4"/>
                  </a:lnTo>
                  <a:lnTo>
                    <a:pt x="175" y="11"/>
                  </a:lnTo>
                  <a:lnTo>
                    <a:pt x="152" y="19"/>
                  </a:lnTo>
                  <a:lnTo>
                    <a:pt x="130" y="30"/>
                  </a:lnTo>
                  <a:lnTo>
                    <a:pt x="109" y="42"/>
                  </a:lnTo>
                  <a:lnTo>
                    <a:pt x="91" y="57"/>
                  </a:lnTo>
                  <a:lnTo>
                    <a:pt x="72" y="72"/>
                  </a:lnTo>
                  <a:lnTo>
                    <a:pt x="56" y="91"/>
                  </a:lnTo>
                  <a:lnTo>
                    <a:pt x="42" y="110"/>
                  </a:lnTo>
                  <a:lnTo>
                    <a:pt x="30" y="130"/>
                  </a:lnTo>
                  <a:lnTo>
                    <a:pt x="19" y="152"/>
                  </a:lnTo>
                  <a:lnTo>
                    <a:pt x="11" y="175"/>
                  </a:lnTo>
                  <a:lnTo>
                    <a:pt x="4" y="199"/>
                  </a:lnTo>
                  <a:lnTo>
                    <a:pt x="1" y="224"/>
                  </a:lnTo>
                  <a:lnTo>
                    <a:pt x="0" y="250"/>
                  </a:lnTo>
                  <a:lnTo>
                    <a:pt x="1" y="275"/>
                  </a:lnTo>
                  <a:lnTo>
                    <a:pt x="4" y="299"/>
                  </a:lnTo>
                  <a:lnTo>
                    <a:pt x="10" y="322"/>
                  </a:lnTo>
                  <a:lnTo>
                    <a:pt x="18" y="345"/>
                  </a:lnTo>
                  <a:lnTo>
                    <a:pt x="28" y="367"/>
                  </a:lnTo>
                  <a:lnTo>
                    <a:pt x="41" y="388"/>
                  </a:lnTo>
                  <a:lnTo>
                    <a:pt x="56" y="408"/>
                  </a:lnTo>
                  <a:lnTo>
                    <a:pt x="72" y="426"/>
                  </a:lnTo>
                  <a:lnTo>
                    <a:pt x="91" y="443"/>
                  </a:lnTo>
                  <a:lnTo>
                    <a:pt x="110" y="457"/>
                  </a:lnTo>
                  <a:lnTo>
                    <a:pt x="131" y="470"/>
                  </a:lnTo>
                  <a:lnTo>
                    <a:pt x="153" y="480"/>
                  </a:lnTo>
                  <a:lnTo>
                    <a:pt x="176" y="489"/>
                  </a:lnTo>
                  <a:lnTo>
                    <a:pt x="199" y="495"/>
                  </a:lnTo>
                  <a:lnTo>
                    <a:pt x="223" y="499"/>
                  </a:lnTo>
                  <a:lnTo>
                    <a:pt x="248" y="50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0363" name="Freeform 72"/>
            <p:cNvSpPr>
              <a:spLocks/>
            </p:cNvSpPr>
            <p:nvPr/>
          </p:nvSpPr>
          <p:spPr bwMode="auto">
            <a:xfrm>
              <a:off x="685" y="1268"/>
              <a:ext cx="200" cy="200"/>
            </a:xfrm>
            <a:custGeom>
              <a:avLst/>
              <a:gdLst>
                <a:gd name="T0" fmla="*/ 0 w 401"/>
                <a:gd name="T1" fmla="*/ 45 h 401"/>
                <a:gd name="T2" fmla="*/ 2 w 401"/>
                <a:gd name="T3" fmla="*/ 35 h 401"/>
                <a:gd name="T4" fmla="*/ 5 w 401"/>
                <a:gd name="T5" fmla="*/ 26 h 401"/>
                <a:gd name="T6" fmla="*/ 11 w 401"/>
                <a:gd name="T7" fmla="*/ 18 h 401"/>
                <a:gd name="T8" fmla="*/ 18 w 401"/>
                <a:gd name="T9" fmla="*/ 11 h 401"/>
                <a:gd name="T10" fmla="*/ 26 w 401"/>
                <a:gd name="T11" fmla="*/ 5 h 401"/>
                <a:gd name="T12" fmla="*/ 35 w 401"/>
                <a:gd name="T13" fmla="*/ 2 h 401"/>
                <a:gd name="T14" fmla="*/ 45 w 401"/>
                <a:gd name="T15" fmla="*/ 0 h 401"/>
                <a:gd name="T16" fmla="*/ 55 w 401"/>
                <a:gd name="T17" fmla="*/ 0 h 401"/>
                <a:gd name="T18" fmla="*/ 64 w 401"/>
                <a:gd name="T19" fmla="*/ 2 h 401"/>
                <a:gd name="T20" fmla="*/ 73 w 401"/>
                <a:gd name="T21" fmla="*/ 5 h 401"/>
                <a:gd name="T22" fmla="*/ 81 w 401"/>
                <a:gd name="T23" fmla="*/ 11 h 401"/>
                <a:gd name="T24" fmla="*/ 89 w 401"/>
                <a:gd name="T25" fmla="*/ 18 h 401"/>
                <a:gd name="T26" fmla="*/ 94 w 401"/>
                <a:gd name="T27" fmla="*/ 26 h 401"/>
                <a:gd name="T28" fmla="*/ 98 w 401"/>
                <a:gd name="T29" fmla="*/ 35 h 401"/>
                <a:gd name="T30" fmla="*/ 100 w 401"/>
                <a:gd name="T31" fmla="*/ 45 h 401"/>
                <a:gd name="T32" fmla="*/ 100 w 401"/>
                <a:gd name="T33" fmla="*/ 55 h 401"/>
                <a:gd name="T34" fmla="*/ 98 w 401"/>
                <a:gd name="T35" fmla="*/ 65 h 401"/>
                <a:gd name="T36" fmla="*/ 94 w 401"/>
                <a:gd name="T37" fmla="*/ 74 h 401"/>
                <a:gd name="T38" fmla="*/ 88 w 401"/>
                <a:gd name="T39" fmla="*/ 82 h 401"/>
                <a:gd name="T40" fmla="*/ 82 w 401"/>
                <a:gd name="T41" fmla="*/ 88 h 401"/>
                <a:gd name="T42" fmla="*/ 74 w 401"/>
                <a:gd name="T43" fmla="*/ 94 h 401"/>
                <a:gd name="T44" fmla="*/ 65 w 401"/>
                <a:gd name="T45" fmla="*/ 98 h 401"/>
                <a:gd name="T46" fmla="*/ 55 w 401"/>
                <a:gd name="T47" fmla="*/ 100 h 401"/>
                <a:gd name="T48" fmla="*/ 45 w 401"/>
                <a:gd name="T49" fmla="*/ 100 h 401"/>
                <a:gd name="T50" fmla="*/ 35 w 401"/>
                <a:gd name="T51" fmla="*/ 98 h 401"/>
                <a:gd name="T52" fmla="*/ 26 w 401"/>
                <a:gd name="T53" fmla="*/ 94 h 401"/>
                <a:gd name="T54" fmla="*/ 18 w 401"/>
                <a:gd name="T55" fmla="*/ 89 h 401"/>
                <a:gd name="T56" fmla="*/ 11 w 401"/>
                <a:gd name="T57" fmla="*/ 81 h 401"/>
                <a:gd name="T58" fmla="*/ 5 w 401"/>
                <a:gd name="T59" fmla="*/ 73 h 401"/>
                <a:gd name="T60" fmla="*/ 2 w 401"/>
                <a:gd name="T61" fmla="*/ 64 h 401"/>
                <a:gd name="T62" fmla="*/ 0 w 401"/>
                <a:gd name="T63" fmla="*/ 55 h 40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1"/>
                <a:gd name="T98" fmla="*/ 401 w 401"/>
                <a:gd name="T99" fmla="*/ 401 h 40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1">
                  <a:moveTo>
                    <a:pt x="0" y="201"/>
                  </a:moveTo>
                  <a:lnTo>
                    <a:pt x="1" y="181"/>
                  </a:lnTo>
                  <a:lnTo>
                    <a:pt x="3" y="161"/>
                  </a:lnTo>
                  <a:lnTo>
                    <a:pt x="8" y="142"/>
                  </a:lnTo>
                  <a:lnTo>
                    <a:pt x="15" y="123"/>
                  </a:lnTo>
                  <a:lnTo>
                    <a:pt x="23" y="106"/>
                  </a:lnTo>
                  <a:lnTo>
                    <a:pt x="33" y="90"/>
                  </a:lnTo>
                  <a:lnTo>
                    <a:pt x="45" y="74"/>
                  </a:lnTo>
                  <a:lnTo>
                    <a:pt x="59" y="59"/>
                  </a:lnTo>
                  <a:lnTo>
                    <a:pt x="74" y="45"/>
                  </a:lnTo>
                  <a:lnTo>
                    <a:pt x="90" y="34"/>
                  </a:lnTo>
                  <a:lnTo>
                    <a:pt x="106" y="23"/>
                  </a:lnTo>
                  <a:lnTo>
                    <a:pt x="124" y="15"/>
                  </a:lnTo>
                  <a:lnTo>
                    <a:pt x="143" y="8"/>
                  </a:lnTo>
                  <a:lnTo>
                    <a:pt x="161" y="4"/>
                  </a:lnTo>
                  <a:lnTo>
                    <a:pt x="181" y="1"/>
                  </a:lnTo>
                  <a:lnTo>
                    <a:pt x="200" y="0"/>
                  </a:lnTo>
                  <a:lnTo>
                    <a:pt x="220" y="1"/>
                  </a:lnTo>
                  <a:lnTo>
                    <a:pt x="241" y="4"/>
                  </a:lnTo>
                  <a:lnTo>
                    <a:pt x="259" y="8"/>
                  </a:lnTo>
                  <a:lnTo>
                    <a:pt x="278" y="15"/>
                  </a:lnTo>
                  <a:lnTo>
                    <a:pt x="295" y="23"/>
                  </a:lnTo>
                  <a:lnTo>
                    <a:pt x="312" y="34"/>
                  </a:lnTo>
                  <a:lnTo>
                    <a:pt x="327" y="45"/>
                  </a:lnTo>
                  <a:lnTo>
                    <a:pt x="342" y="59"/>
                  </a:lnTo>
                  <a:lnTo>
                    <a:pt x="356" y="74"/>
                  </a:lnTo>
                  <a:lnTo>
                    <a:pt x="367" y="90"/>
                  </a:lnTo>
                  <a:lnTo>
                    <a:pt x="378" y="106"/>
                  </a:lnTo>
                  <a:lnTo>
                    <a:pt x="386" y="123"/>
                  </a:lnTo>
                  <a:lnTo>
                    <a:pt x="393" y="142"/>
                  </a:lnTo>
                  <a:lnTo>
                    <a:pt x="397" y="161"/>
                  </a:lnTo>
                  <a:lnTo>
                    <a:pt x="400" y="181"/>
                  </a:lnTo>
                  <a:lnTo>
                    <a:pt x="401" y="201"/>
                  </a:lnTo>
                  <a:lnTo>
                    <a:pt x="400" y="221"/>
                  </a:lnTo>
                  <a:lnTo>
                    <a:pt x="396" y="241"/>
                  </a:lnTo>
                  <a:lnTo>
                    <a:pt x="392" y="261"/>
                  </a:lnTo>
                  <a:lnTo>
                    <a:pt x="385" y="279"/>
                  </a:lnTo>
                  <a:lnTo>
                    <a:pt x="377" y="296"/>
                  </a:lnTo>
                  <a:lnTo>
                    <a:pt x="366" y="312"/>
                  </a:lnTo>
                  <a:lnTo>
                    <a:pt x="355" y="329"/>
                  </a:lnTo>
                  <a:lnTo>
                    <a:pt x="342" y="342"/>
                  </a:lnTo>
                  <a:lnTo>
                    <a:pt x="328" y="355"/>
                  </a:lnTo>
                  <a:lnTo>
                    <a:pt x="312" y="367"/>
                  </a:lnTo>
                  <a:lnTo>
                    <a:pt x="296" y="377"/>
                  </a:lnTo>
                  <a:lnTo>
                    <a:pt x="279" y="385"/>
                  </a:lnTo>
                  <a:lnTo>
                    <a:pt x="260" y="392"/>
                  </a:lnTo>
                  <a:lnTo>
                    <a:pt x="241" y="397"/>
                  </a:lnTo>
                  <a:lnTo>
                    <a:pt x="221" y="400"/>
                  </a:lnTo>
                  <a:lnTo>
                    <a:pt x="200" y="401"/>
                  </a:lnTo>
                  <a:lnTo>
                    <a:pt x="181" y="400"/>
                  </a:lnTo>
                  <a:lnTo>
                    <a:pt x="161" y="398"/>
                  </a:lnTo>
                  <a:lnTo>
                    <a:pt x="143" y="393"/>
                  </a:lnTo>
                  <a:lnTo>
                    <a:pt x="124" y="386"/>
                  </a:lnTo>
                  <a:lnTo>
                    <a:pt x="106" y="378"/>
                  </a:lnTo>
                  <a:lnTo>
                    <a:pt x="90" y="368"/>
                  </a:lnTo>
                  <a:lnTo>
                    <a:pt x="74" y="356"/>
                  </a:lnTo>
                  <a:lnTo>
                    <a:pt x="59" y="342"/>
                  </a:lnTo>
                  <a:lnTo>
                    <a:pt x="45" y="327"/>
                  </a:lnTo>
                  <a:lnTo>
                    <a:pt x="33" y="311"/>
                  </a:lnTo>
                  <a:lnTo>
                    <a:pt x="23" y="295"/>
                  </a:lnTo>
                  <a:lnTo>
                    <a:pt x="15" y="278"/>
                  </a:lnTo>
                  <a:lnTo>
                    <a:pt x="8" y="259"/>
                  </a:lnTo>
                  <a:lnTo>
                    <a:pt x="3" y="240"/>
                  </a:lnTo>
                  <a:lnTo>
                    <a:pt x="1" y="220"/>
                  </a:lnTo>
                  <a:lnTo>
                    <a:pt x="0" y="201"/>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0364" name="Freeform 73"/>
            <p:cNvSpPr>
              <a:spLocks/>
            </p:cNvSpPr>
            <p:nvPr/>
          </p:nvSpPr>
          <p:spPr bwMode="auto">
            <a:xfrm>
              <a:off x="705" y="1268"/>
              <a:ext cx="180" cy="180"/>
            </a:xfrm>
            <a:custGeom>
              <a:avLst/>
              <a:gdLst>
                <a:gd name="T0" fmla="*/ 71 w 361"/>
                <a:gd name="T1" fmla="*/ 11 h 361"/>
                <a:gd name="T2" fmla="*/ 63 w 361"/>
                <a:gd name="T3" fmla="*/ 5 h 361"/>
                <a:gd name="T4" fmla="*/ 54 w 361"/>
                <a:gd name="T5" fmla="*/ 2 h 361"/>
                <a:gd name="T6" fmla="*/ 45 w 361"/>
                <a:gd name="T7" fmla="*/ 0 h 361"/>
                <a:gd name="T8" fmla="*/ 35 w 361"/>
                <a:gd name="T9" fmla="*/ 0 h 361"/>
                <a:gd name="T10" fmla="*/ 25 w 361"/>
                <a:gd name="T11" fmla="*/ 2 h 361"/>
                <a:gd name="T12" fmla="*/ 16 w 361"/>
                <a:gd name="T13" fmla="*/ 5 h 361"/>
                <a:gd name="T14" fmla="*/ 8 w 361"/>
                <a:gd name="T15" fmla="*/ 11 h 361"/>
                <a:gd name="T16" fmla="*/ 3 w 361"/>
                <a:gd name="T17" fmla="*/ 16 h 361"/>
                <a:gd name="T18" fmla="*/ 1 w 361"/>
                <a:gd name="T19" fmla="*/ 18 h 361"/>
                <a:gd name="T20" fmla="*/ 3 w 361"/>
                <a:gd name="T21" fmla="*/ 18 h 361"/>
                <a:gd name="T22" fmla="*/ 10 w 361"/>
                <a:gd name="T23" fmla="*/ 14 h 361"/>
                <a:gd name="T24" fmla="*/ 18 w 361"/>
                <a:gd name="T25" fmla="*/ 11 h 361"/>
                <a:gd name="T26" fmla="*/ 26 w 361"/>
                <a:gd name="T27" fmla="*/ 10 h 361"/>
                <a:gd name="T28" fmla="*/ 35 w 361"/>
                <a:gd name="T29" fmla="*/ 10 h 361"/>
                <a:gd name="T30" fmla="*/ 44 w 361"/>
                <a:gd name="T31" fmla="*/ 12 h 361"/>
                <a:gd name="T32" fmla="*/ 53 w 361"/>
                <a:gd name="T33" fmla="*/ 16 h 361"/>
                <a:gd name="T34" fmla="*/ 61 w 361"/>
                <a:gd name="T35" fmla="*/ 21 h 361"/>
                <a:gd name="T36" fmla="*/ 69 w 361"/>
                <a:gd name="T37" fmla="*/ 28 h 361"/>
                <a:gd name="T38" fmla="*/ 74 w 361"/>
                <a:gd name="T39" fmla="*/ 36 h 361"/>
                <a:gd name="T40" fmla="*/ 78 w 361"/>
                <a:gd name="T41" fmla="*/ 45 h 361"/>
                <a:gd name="T42" fmla="*/ 79 w 361"/>
                <a:gd name="T43" fmla="*/ 55 h 361"/>
                <a:gd name="T44" fmla="*/ 79 w 361"/>
                <a:gd name="T45" fmla="*/ 64 h 361"/>
                <a:gd name="T46" fmla="*/ 78 w 361"/>
                <a:gd name="T47" fmla="*/ 72 h 361"/>
                <a:gd name="T48" fmla="*/ 76 w 361"/>
                <a:gd name="T49" fmla="*/ 80 h 361"/>
                <a:gd name="T50" fmla="*/ 72 w 361"/>
                <a:gd name="T51" fmla="*/ 87 h 361"/>
                <a:gd name="T52" fmla="*/ 74 w 361"/>
                <a:gd name="T53" fmla="*/ 86 h 361"/>
                <a:gd name="T54" fmla="*/ 81 w 361"/>
                <a:gd name="T55" fmla="*/ 77 h 361"/>
                <a:gd name="T56" fmla="*/ 87 w 361"/>
                <a:gd name="T57" fmla="*/ 67 h 361"/>
                <a:gd name="T58" fmla="*/ 90 w 361"/>
                <a:gd name="T59" fmla="*/ 56 h 361"/>
                <a:gd name="T60" fmla="*/ 90 w 361"/>
                <a:gd name="T61" fmla="*/ 45 h 361"/>
                <a:gd name="T62" fmla="*/ 88 w 361"/>
                <a:gd name="T63" fmla="*/ 35 h 361"/>
                <a:gd name="T64" fmla="*/ 84 w 361"/>
                <a:gd name="T65" fmla="*/ 26 h 361"/>
                <a:gd name="T66" fmla="*/ 79 w 361"/>
                <a:gd name="T67" fmla="*/ 18 h 36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61"/>
                <a:gd name="T103" fmla="*/ 0 h 361"/>
                <a:gd name="T104" fmla="*/ 361 w 361"/>
                <a:gd name="T105" fmla="*/ 361 h 36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61" h="361">
                  <a:moveTo>
                    <a:pt x="302" y="59"/>
                  </a:moveTo>
                  <a:lnTo>
                    <a:pt x="287" y="45"/>
                  </a:lnTo>
                  <a:lnTo>
                    <a:pt x="272" y="34"/>
                  </a:lnTo>
                  <a:lnTo>
                    <a:pt x="255" y="23"/>
                  </a:lnTo>
                  <a:lnTo>
                    <a:pt x="238" y="15"/>
                  </a:lnTo>
                  <a:lnTo>
                    <a:pt x="219" y="8"/>
                  </a:lnTo>
                  <a:lnTo>
                    <a:pt x="201" y="4"/>
                  </a:lnTo>
                  <a:lnTo>
                    <a:pt x="180" y="1"/>
                  </a:lnTo>
                  <a:lnTo>
                    <a:pt x="160" y="0"/>
                  </a:lnTo>
                  <a:lnTo>
                    <a:pt x="141" y="1"/>
                  </a:lnTo>
                  <a:lnTo>
                    <a:pt x="121" y="4"/>
                  </a:lnTo>
                  <a:lnTo>
                    <a:pt x="103" y="8"/>
                  </a:lnTo>
                  <a:lnTo>
                    <a:pt x="84" y="15"/>
                  </a:lnTo>
                  <a:lnTo>
                    <a:pt x="66" y="23"/>
                  </a:lnTo>
                  <a:lnTo>
                    <a:pt x="50" y="34"/>
                  </a:lnTo>
                  <a:lnTo>
                    <a:pt x="34" y="45"/>
                  </a:lnTo>
                  <a:lnTo>
                    <a:pt x="19" y="59"/>
                  </a:lnTo>
                  <a:lnTo>
                    <a:pt x="14" y="65"/>
                  </a:lnTo>
                  <a:lnTo>
                    <a:pt x="10" y="69"/>
                  </a:lnTo>
                  <a:lnTo>
                    <a:pt x="5" y="75"/>
                  </a:lnTo>
                  <a:lnTo>
                    <a:pt x="0" y="81"/>
                  </a:lnTo>
                  <a:lnTo>
                    <a:pt x="14" y="72"/>
                  </a:lnTo>
                  <a:lnTo>
                    <a:pt x="28" y="64"/>
                  </a:lnTo>
                  <a:lnTo>
                    <a:pt x="42" y="57"/>
                  </a:lnTo>
                  <a:lnTo>
                    <a:pt x="57" y="51"/>
                  </a:lnTo>
                  <a:lnTo>
                    <a:pt x="72" y="46"/>
                  </a:lnTo>
                  <a:lnTo>
                    <a:pt x="88" y="43"/>
                  </a:lnTo>
                  <a:lnTo>
                    <a:pt x="104" y="42"/>
                  </a:lnTo>
                  <a:lnTo>
                    <a:pt x="120" y="41"/>
                  </a:lnTo>
                  <a:lnTo>
                    <a:pt x="140" y="42"/>
                  </a:lnTo>
                  <a:lnTo>
                    <a:pt x="159" y="44"/>
                  </a:lnTo>
                  <a:lnTo>
                    <a:pt x="178" y="49"/>
                  </a:lnTo>
                  <a:lnTo>
                    <a:pt x="196" y="55"/>
                  </a:lnTo>
                  <a:lnTo>
                    <a:pt x="215" y="64"/>
                  </a:lnTo>
                  <a:lnTo>
                    <a:pt x="231" y="74"/>
                  </a:lnTo>
                  <a:lnTo>
                    <a:pt x="247" y="85"/>
                  </a:lnTo>
                  <a:lnTo>
                    <a:pt x="262" y="99"/>
                  </a:lnTo>
                  <a:lnTo>
                    <a:pt x="276" y="114"/>
                  </a:lnTo>
                  <a:lnTo>
                    <a:pt x="287" y="130"/>
                  </a:lnTo>
                  <a:lnTo>
                    <a:pt x="297" y="147"/>
                  </a:lnTo>
                  <a:lnTo>
                    <a:pt x="306" y="165"/>
                  </a:lnTo>
                  <a:lnTo>
                    <a:pt x="312" y="183"/>
                  </a:lnTo>
                  <a:lnTo>
                    <a:pt x="317" y="202"/>
                  </a:lnTo>
                  <a:lnTo>
                    <a:pt x="319" y="221"/>
                  </a:lnTo>
                  <a:lnTo>
                    <a:pt x="321" y="241"/>
                  </a:lnTo>
                  <a:lnTo>
                    <a:pt x="319" y="257"/>
                  </a:lnTo>
                  <a:lnTo>
                    <a:pt x="318" y="274"/>
                  </a:lnTo>
                  <a:lnTo>
                    <a:pt x="315" y="289"/>
                  </a:lnTo>
                  <a:lnTo>
                    <a:pt x="310" y="306"/>
                  </a:lnTo>
                  <a:lnTo>
                    <a:pt x="304" y="320"/>
                  </a:lnTo>
                  <a:lnTo>
                    <a:pt x="297" y="334"/>
                  </a:lnTo>
                  <a:lnTo>
                    <a:pt x="289" y="348"/>
                  </a:lnTo>
                  <a:lnTo>
                    <a:pt x="280" y="361"/>
                  </a:lnTo>
                  <a:lnTo>
                    <a:pt x="297" y="346"/>
                  </a:lnTo>
                  <a:lnTo>
                    <a:pt x="314" y="330"/>
                  </a:lnTo>
                  <a:lnTo>
                    <a:pt x="327" y="311"/>
                  </a:lnTo>
                  <a:lnTo>
                    <a:pt x="339" y="292"/>
                  </a:lnTo>
                  <a:lnTo>
                    <a:pt x="348" y="271"/>
                  </a:lnTo>
                  <a:lnTo>
                    <a:pt x="355" y="248"/>
                  </a:lnTo>
                  <a:lnTo>
                    <a:pt x="360" y="225"/>
                  </a:lnTo>
                  <a:lnTo>
                    <a:pt x="361" y="201"/>
                  </a:lnTo>
                  <a:lnTo>
                    <a:pt x="360" y="181"/>
                  </a:lnTo>
                  <a:lnTo>
                    <a:pt x="357" y="161"/>
                  </a:lnTo>
                  <a:lnTo>
                    <a:pt x="353" y="142"/>
                  </a:lnTo>
                  <a:lnTo>
                    <a:pt x="346" y="123"/>
                  </a:lnTo>
                  <a:lnTo>
                    <a:pt x="338" y="106"/>
                  </a:lnTo>
                  <a:lnTo>
                    <a:pt x="327" y="90"/>
                  </a:lnTo>
                  <a:lnTo>
                    <a:pt x="316" y="74"/>
                  </a:lnTo>
                  <a:lnTo>
                    <a:pt x="302" y="59"/>
                  </a:lnTo>
                  <a:close/>
                </a:path>
              </a:pathLst>
            </a:custGeom>
            <a:solidFill>
              <a:srgbClr val="FF5E5E"/>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0365" name="Freeform 74"/>
            <p:cNvSpPr>
              <a:spLocks/>
            </p:cNvSpPr>
            <p:nvPr/>
          </p:nvSpPr>
          <p:spPr bwMode="auto">
            <a:xfrm>
              <a:off x="661" y="1525"/>
              <a:ext cx="249" cy="249"/>
            </a:xfrm>
            <a:custGeom>
              <a:avLst/>
              <a:gdLst>
                <a:gd name="T0" fmla="*/ 69 w 498"/>
                <a:gd name="T1" fmla="*/ 124 h 499"/>
                <a:gd name="T2" fmla="*/ 81 w 498"/>
                <a:gd name="T3" fmla="*/ 122 h 499"/>
                <a:gd name="T4" fmla="*/ 92 w 498"/>
                <a:gd name="T5" fmla="*/ 117 h 499"/>
                <a:gd name="T6" fmla="*/ 102 w 498"/>
                <a:gd name="T7" fmla="*/ 110 h 499"/>
                <a:gd name="T8" fmla="*/ 111 w 498"/>
                <a:gd name="T9" fmla="*/ 102 h 499"/>
                <a:gd name="T10" fmla="*/ 117 w 498"/>
                <a:gd name="T11" fmla="*/ 92 h 499"/>
                <a:gd name="T12" fmla="*/ 122 w 498"/>
                <a:gd name="T13" fmla="*/ 80 h 499"/>
                <a:gd name="T14" fmla="*/ 125 w 498"/>
                <a:gd name="T15" fmla="*/ 68 h 499"/>
                <a:gd name="T16" fmla="*/ 125 w 498"/>
                <a:gd name="T17" fmla="*/ 56 h 499"/>
                <a:gd name="T18" fmla="*/ 122 w 498"/>
                <a:gd name="T19" fmla="*/ 44 h 499"/>
                <a:gd name="T20" fmla="*/ 117 w 498"/>
                <a:gd name="T21" fmla="*/ 32 h 499"/>
                <a:gd name="T22" fmla="*/ 111 w 498"/>
                <a:gd name="T23" fmla="*/ 22 h 499"/>
                <a:gd name="T24" fmla="*/ 102 w 498"/>
                <a:gd name="T25" fmla="*/ 14 h 499"/>
                <a:gd name="T26" fmla="*/ 92 w 498"/>
                <a:gd name="T27" fmla="*/ 7 h 499"/>
                <a:gd name="T28" fmla="*/ 81 w 498"/>
                <a:gd name="T29" fmla="*/ 2 h 499"/>
                <a:gd name="T30" fmla="*/ 69 w 498"/>
                <a:gd name="T31" fmla="*/ 0 h 499"/>
                <a:gd name="T32" fmla="*/ 56 w 498"/>
                <a:gd name="T33" fmla="*/ 0 h 499"/>
                <a:gd name="T34" fmla="*/ 44 w 498"/>
                <a:gd name="T35" fmla="*/ 3 h 499"/>
                <a:gd name="T36" fmla="*/ 33 w 498"/>
                <a:gd name="T37" fmla="*/ 7 h 499"/>
                <a:gd name="T38" fmla="*/ 23 w 498"/>
                <a:gd name="T39" fmla="*/ 14 h 499"/>
                <a:gd name="T40" fmla="*/ 14 w 498"/>
                <a:gd name="T41" fmla="*/ 22 h 499"/>
                <a:gd name="T42" fmla="*/ 8 w 498"/>
                <a:gd name="T43" fmla="*/ 32 h 499"/>
                <a:gd name="T44" fmla="*/ 3 w 498"/>
                <a:gd name="T45" fmla="*/ 43 h 499"/>
                <a:gd name="T46" fmla="*/ 1 w 498"/>
                <a:gd name="T47" fmla="*/ 56 h 499"/>
                <a:gd name="T48" fmla="*/ 1 w 498"/>
                <a:gd name="T49" fmla="*/ 68 h 499"/>
                <a:gd name="T50" fmla="*/ 3 w 498"/>
                <a:gd name="T51" fmla="*/ 80 h 499"/>
                <a:gd name="T52" fmla="*/ 7 w 498"/>
                <a:gd name="T53" fmla="*/ 92 h 499"/>
                <a:gd name="T54" fmla="*/ 14 w 498"/>
                <a:gd name="T55" fmla="*/ 102 h 499"/>
                <a:gd name="T56" fmla="*/ 23 w 498"/>
                <a:gd name="T57" fmla="*/ 110 h 499"/>
                <a:gd name="T58" fmla="*/ 33 w 498"/>
                <a:gd name="T59" fmla="*/ 117 h 499"/>
                <a:gd name="T60" fmla="*/ 44 w 498"/>
                <a:gd name="T61" fmla="*/ 122 h 499"/>
                <a:gd name="T62" fmla="*/ 56 w 498"/>
                <a:gd name="T63" fmla="*/ 124 h 49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499"/>
                <a:gd name="T98" fmla="*/ 498 w 498"/>
                <a:gd name="T99" fmla="*/ 499 h 499"/>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499">
                  <a:moveTo>
                    <a:pt x="248" y="499"/>
                  </a:moveTo>
                  <a:lnTo>
                    <a:pt x="274" y="498"/>
                  </a:lnTo>
                  <a:lnTo>
                    <a:pt x="298" y="494"/>
                  </a:lnTo>
                  <a:lnTo>
                    <a:pt x="321" y="489"/>
                  </a:lnTo>
                  <a:lnTo>
                    <a:pt x="344" y="480"/>
                  </a:lnTo>
                  <a:lnTo>
                    <a:pt x="366" y="470"/>
                  </a:lnTo>
                  <a:lnTo>
                    <a:pt x="387" y="457"/>
                  </a:lnTo>
                  <a:lnTo>
                    <a:pt x="406" y="442"/>
                  </a:lnTo>
                  <a:lnTo>
                    <a:pt x="425" y="426"/>
                  </a:lnTo>
                  <a:lnTo>
                    <a:pt x="442" y="408"/>
                  </a:lnTo>
                  <a:lnTo>
                    <a:pt x="456" y="388"/>
                  </a:lnTo>
                  <a:lnTo>
                    <a:pt x="468" y="368"/>
                  </a:lnTo>
                  <a:lnTo>
                    <a:pt x="479" y="345"/>
                  </a:lnTo>
                  <a:lnTo>
                    <a:pt x="488" y="321"/>
                  </a:lnTo>
                  <a:lnTo>
                    <a:pt x="494" y="298"/>
                  </a:lnTo>
                  <a:lnTo>
                    <a:pt x="497" y="274"/>
                  </a:lnTo>
                  <a:lnTo>
                    <a:pt x="498" y="249"/>
                  </a:lnTo>
                  <a:lnTo>
                    <a:pt x="497" y="225"/>
                  </a:lnTo>
                  <a:lnTo>
                    <a:pt x="494" y="201"/>
                  </a:lnTo>
                  <a:lnTo>
                    <a:pt x="488" y="176"/>
                  </a:lnTo>
                  <a:lnTo>
                    <a:pt x="479" y="153"/>
                  </a:lnTo>
                  <a:lnTo>
                    <a:pt x="468" y="131"/>
                  </a:lnTo>
                  <a:lnTo>
                    <a:pt x="456" y="111"/>
                  </a:lnTo>
                  <a:lnTo>
                    <a:pt x="442" y="91"/>
                  </a:lnTo>
                  <a:lnTo>
                    <a:pt x="425" y="73"/>
                  </a:lnTo>
                  <a:lnTo>
                    <a:pt x="406" y="56"/>
                  </a:lnTo>
                  <a:lnTo>
                    <a:pt x="387" y="42"/>
                  </a:lnTo>
                  <a:lnTo>
                    <a:pt x="366" y="29"/>
                  </a:lnTo>
                  <a:lnTo>
                    <a:pt x="344" y="18"/>
                  </a:lnTo>
                  <a:lnTo>
                    <a:pt x="321" y="10"/>
                  </a:lnTo>
                  <a:lnTo>
                    <a:pt x="298" y="5"/>
                  </a:lnTo>
                  <a:lnTo>
                    <a:pt x="274" y="1"/>
                  </a:lnTo>
                  <a:lnTo>
                    <a:pt x="248" y="0"/>
                  </a:lnTo>
                  <a:lnTo>
                    <a:pt x="223" y="1"/>
                  </a:lnTo>
                  <a:lnTo>
                    <a:pt x="199" y="5"/>
                  </a:lnTo>
                  <a:lnTo>
                    <a:pt x="175" y="12"/>
                  </a:lnTo>
                  <a:lnTo>
                    <a:pt x="152" y="20"/>
                  </a:lnTo>
                  <a:lnTo>
                    <a:pt x="130" y="30"/>
                  </a:lnTo>
                  <a:lnTo>
                    <a:pt x="109" y="43"/>
                  </a:lnTo>
                  <a:lnTo>
                    <a:pt x="91" y="56"/>
                  </a:lnTo>
                  <a:lnTo>
                    <a:pt x="72" y="73"/>
                  </a:lnTo>
                  <a:lnTo>
                    <a:pt x="56" y="91"/>
                  </a:lnTo>
                  <a:lnTo>
                    <a:pt x="42" y="109"/>
                  </a:lnTo>
                  <a:lnTo>
                    <a:pt x="30" y="130"/>
                  </a:lnTo>
                  <a:lnTo>
                    <a:pt x="19" y="152"/>
                  </a:lnTo>
                  <a:lnTo>
                    <a:pt x="11" y="175"/>
                  </a:lnTo>
                  <a:lnTo>
                    <a:pt x="4" y="199"/>
                  </a:lnTo>
                  <a:lnTo>
                    <a:pt x="1" y="224"/>
                  </a:lnTo>
                  <a:lnTo>
                    <a:pt x="0" y="249"/>
                  </a:lnTo>
                  <a:lnTo>
                    <a:pt x="1" y="274"/>
                  </a:lnTo>
                  <a:lnTo>
                    <a:pt x="4" y="298"/>
                  </a:lnTo>
                  <a:lnTo>
                    <a:pt x="10" y="321"/>
                  </a:lnTo>
                  <a:lnTo>
                    <a:pt x="18" y="345"/>
                  </a:lnTo>
                  <a:lnTo>
                    <a:pt x="28" y="368"/>
                  </a:lnTo>
                  <a:lnTo>
                    <a:pt x="41" y="388"/>
                  </a:lnTo>
                  <a:lnTo>
                    <a:pt x="56" y="408"/>
                  </a:lnTo>
                  <a:lnTo>
                    <a:pt x="72" y="426"/>
                  </a:lnTo>
                  <a:lnTo>
                    <a:pt x="91" y="442"/>
                  </a:lnTo>
                  <a:lnTo>
                    <a:pt x="110" y="457"/>
                  </a:lnTo>
                  <a:lnTo>
                    <a:pt x="131" y="470"/>
                  </a:lnTo>
                  <a:lnTo>
                    <a:pt x="153" y="480"/>
                  </a:lnTo>
                  <a:lnTo>
                    <a:pt x="176" y="489"/>
                  </a:lnTo>
                  <a:lnTo>
                    <a:pt x="199" y="494"/>
                  </a:lnTo>
                  <a:lnTo>
                    <a:pt x="223" y="498"/>
                  </a:lnTo>
                  <a:lnTo>
                    <a:pt x="248" y="49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0366" name="Freeform 75"/>
            <p:cNvSpPr>
              <a:spLocks/>
            </p:cNvSpPr>
            <p:nvPr/>
          </p:nvSpPr>
          <p:spPr bwMode="auto">
            <a:xfrm>
              <a:off x="685" y="1549"/>
              <a:ext cx="200" cy="201"/>
            </a:xfrm>
            <a:custGeom>
              <a:avLst/>
              <a:gdLst>
                <a:gd name="T0" fmla="*/ 0 w 401"/>
                <a:gd name="T1" fmla="*/ 45 h 403"/>
                <a:gd name="T2" fmla="*/ 2 w 401"/>
                <a:gd name="T3" fmla="*/ 35 h 403"/>
                <a:gd name="T4" fmla="*/ 5 w 401"/>
                <a:gd name="T5" fmla="*/ 26 h 403"/>
                <a:gd name="T6" fmla="*/ 11 w 401"/>
                <a:gd name="T7" fmla="*/ 18 h 403"/>
                <a:gd name="T8" fmla="*/ 18 w 401"/>
                <a:gd name="T9" fmla="*/ 11 h 403"/>
                <a:gd name="T10" fmla="*/ 26 w 401"/>
                <a:gd name="T11" fmla="*/ 5 h 403"/>
                <a:gd name="T12" fmla="*/ 35 w 401"/>
                <a:gd name="T13" fmla="*/ 2 h 403"/>
                <a:gd name="T14" fmla="*/ 45 w 401"/>
                <a:gd name="T15" fmla="*/ 0 h 403"/>
                <a:gd name="T16" fmla="*/ 55 w 401"/>
                <a:gd name="T17" fmla="*/ 0 h 403"/>
                <a:gd name="T18" fmla="*/ 64 w 401"/>
                <a:gd name="T19" fmla="*/ 2 h 403"/>
                <a:gd name="T20" fmla="*/ 73 w 401"/>
                <a:gd name="T21" fmla="*/ 5 h 403"/>
                <a:gd name="T22" fmla="*/ 81 w 401"/>
                <a:gd name="T23" fmla="*/ 11 h 403"/>
                <a:gd name="T24" fmla="*/ 89 w 401"/>
                <a:gd name="T25" fmla="*/ 18 h 403"/>
                <a:gd name="T26" fmla="*/ 94 w 401"/>
                <a:gd name="T27" fmla="*/ 26 h 403"/>
                <a:gd name="T28" fmla="*/ 98 w 401"/>
                <a:gd name="T29" fmla="*/ 35 h 403"/>
                <a:gd name="T30" fmla="*/ 100 w 401"/>
                <a:gd name="T31" fmla="*/ 45 h 403"/>
                <a:gd name="T32" fmla="*/ 100 w 401"/>
                <a:gd name="T33" fmla="*/ 55 h 403"/>
                <a:gd name="T34" fmla="*/ 98 w 401"/>
                <a:gd name="T35" fmla="*/ 65 h 403"/>
                <a:gd name="T36" fmla="*/ 94 w 401"/>
                <a:gd name="T37" fmla="*/ 74 h 403"/>
                <a:gd name="T38" fmla="*/ 88 w 401"/>
                <a:gd name="T39" fmla="*/ 82 h 403"/>
                <a:gd name="T40" fmla="*/ 82 w 401"/>
                <a:gd name="T41" fmla="*/ 89 h 403"/>
                <a:gd name="T42" fmla="*/ 74 w 401"/>
                <a:gd name="T43" fmla="*/ 94 h 403"/>
                <a:gd name="T44" fmla="*/ 65 w 401"/>
                <a:gd name="T45" fmla="*/ 98 h 403"/>
                <a:gd name="T46" fmla="*/ 55 w 401"/>
                <a:gd name="T47" fmla="*/ 100 h 403"/>
                <a:gd name="T48" fmla="*/ 45 w 401"/>
                <a:gd name="T49" fmla="*/ 100 h 403"/>
                <a:gd name="T50" fmla="*/ 35 w 401"/>
                <a:gd name="T51" fmla="*/ 98 h 403"/>
                <a:gd name="T52" fmla="*/ 26 w 401"/>
                <a:gd name="T53" fmla="*/ 94 h 403"/>
                <a:gd name="T54" fmla="*/ 18 w 401"/>
                <a:gd name="T55" fmla="*/ 89 h 403"/>
                <a:gd name="T56" fmla="*/ 11 w 401"/>
                <a:gd name="T57" fmla="*/ 82 h 403"/>
                <a:gd name="T58" fmla="*/ 5 w 401"/>
                <a:gd name="T59" fmla="*/ 74 h 403"/>
                <a:gd name="T60" fmla="*/ 2 w 401"/>
                <a:gd name="T61" fmla="*/ 65 h 403"/>
                <a:gd name="T62" fmla="*/ 0 w 401"/>
                <a:gd name="T63" fmla="*/ 55 h 40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3"/>
                <a:gd name="T98" fmla="*/ 401 w 401"/>
                <a:gd name="T99" fmla="*/ 403 h 40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3">
                  <a:moveTo>
                    <a:pt x="0" y="201"/>
                  </a:moveTo>
                  <a:lnTo>
                    <a:pt x="1" y="181"/>
                  </a:lnTo>
                  <a:lnTo>
                    <a:pt x="3" y="162"/>
                  </a:lnTo>
                  <a:lnTo>
                    <a:pt x="8" y="143"/>
                  </a:lnTo>
                  <a:lnTo>
                    <a:pt x="15" y="125"/>
                  </a:lnTo>
                  <a:lnTo>
                    <a:pt x="23" y="106"/>
                  </a:lnTo>
                  <a:lnTo>
                    <a:pt x="33" y="90"/>
                  </a:lnTo>
                  <a:lnTo>
                    <a:pt x="45" y="74"/>
                  </a:lnTo>
                  <a:lnTo>
                    <a:pt x="59" y="59"/>
                  </a:lnTo>
                  <a:lnTo>
                    <a:pt x="74" y="45"/>
                  </a:lnTo>
                  <a:lnTo>
                    <a:pt x="90" y="34"/>
                  </a:lnTo>
                  <a:lnTo>
                    <a:pt x="106" y="23"/>
                  </a:lnTo>
                  <a:lnTo>
                    <a:pt x="124" y="15"/>
                  </a:lnTo>
                  <a:lnTo>
                    <a:pt x="143" y="8"/>
                  </a:lnTo>
                  <a:lnTo>
                    <a:pt x="161" y="4"/>
                  </a:lnTo>
                  <a:lnTo>
                    <a:pt x="181" y="2"/>
                  </a:lnTo>
                  <a:lnTo>
                    <a:pt x="200" y="0"/>
                  </a:lnTo>
                  <a:lnTo>
                    <a:pt x="220" y="2"/>
                  </a:lnTo>
                  <a:lnTo>
                    <a:pt x="241" y="4"/>
                  </a:lnTo>
                  <a:lnTo>
                    <a:pt x="259" y="8"/>
                  </a:lnTo>
                  <a:lnTo>
                    <a:pt x="278" y="15"/>
                  </a:lnTo>
                  <a:lnTo>
                    <a:pt x="295" y="23"/>
                  </a:lnTo>
                  <a:lnTo>
                    <a:pt x="312" y="34"/>
                  </a:lnTo>
                  <a:lnTo>
                    <a:pt x="327" y="45"/>
                  </a:lnTo>
                  <a:lnTo>
                    <a:pt x="342" y="59"/>
                  </a:lnTo>
                  <a:lnTo>
                    <a:pt x="356" y="74"/>
                  </a:lnTo>
                  <a:lnTo>
                    <a:pt x="367" y="90"/>
                  </a:lnTo>
                  <a:lnTo>
                    <a:pt x="378" y="106"/>
                  </a:lnTo>
                  <a:lnTo>
                    <a:pt x="386" y="125"/>
                  </a:lnTo>
                  <a:lnTo>
                    <a:pt x="393" y="143"/>
                  </a:lnTo>
                  <a:lnTo>
                    <a:pt x="397" y="162"/>
                  </a:lnTo>
                  <a:lnTo>
                    <a:pt x="400" y="181"/>
                  </a:lnTo>
                  <a:lnTo>
                    <a:pt x="401" y="201"/>
                  </a:lnTo>
                  <a:lnTo>
                    <a:pt x="400" y="222"/>
                  </a:lnTo>
                  <a:lnTo>
                    <a:pt x="396" y="241"/>
                  </a:lnTo>
                  <a:lnTo>
                    <a:pt x="392" y="261"/>
                  </a:lnTo>
                  <a:lnTo>
                    <a:pt x="385" y="279"/>
                  </a:lnTo>
                  <a:lnTo>
                    <a:pt x="377" y="298"/>
                  </a:lnTo>
                  <a:lnTo>
                    <a:pt x="366" y="314"/>
                  </a:lnTo>
                  <a:lnTo>
                    <a:pt x="355" y="329"/>
                  </a:lnTo>
                  <a:lnTo>
                    <a:pt x="342" y="344"/>
                  </a:lnTo>
                  <a:lnTo>
                    <a:pt x="328" y="356"/>
                  </a:lnTo>
                  <a:lnTo>
                    <a:pt x="312" y="368"/>
                  </a:lnTo>
                  <a:lnTo>
                    <a:pt x="296" y="378"/>
                  </a:lnTo>
                  <a:lnTo>
                    <a:pt x="279" y="386"/>
                  </a:lnTo>
                  <a:lnTo>
                    <a:pt x="260" y="393"/>
                  </a:lnTo>
                  <a:lnTo>
                    <a:pt x="241" y="398"/>
                  </a:lnTo>
                  <a:lnTo>
                    <a:pt x="221" y="401"/>
                  </a:lnTo>
                  <a:lnTo>
                    <a:pt x="200" y="403"/>
                  </a:lnTo>
                  <a:lnTo>
                    <a:pt x="181" y="401"/>
                  </a:lnTo>
                  <a:lnTo>
                    <a:pt x="161" y="399"/>
                  </a:lnTo>
                  <a:lnTo>
                    <a:pt x="143" y="394"/>
                  </a:lnTo>
                  <a:lnTo>
                    <a:pt x="124" y="388"/>
                  </a:lnTo>
                  <a:lnTo>
                    <a:pt x="106" y="379"/>
                  </a:lnTo>
                  <a:lnTo>
                    <a:pt x="90" y="369"/>
                  </a:lnTo>
                  <a:lnTo>
                    <a:pt x="74" y="358"/>
                  </a:lnTo>
                  <a:lnTo>
                    <a:pt x="59" y="344"/>
                  </a:lnTo>
                  <a:lnTo>
                    <a:pt x="45" y="329"/>
                  </a:lnTo>
                  <a:lnTo>
                    <a:pt x="33" y="313"/>
                  </a:lnTo>
                  <a:lnTo>
                    <a:pt x="23" y="297"/>
                  </a:lnTo>
                  <a:lnTo>
                    <a:pt x="15" y="278"/>
                  </a:lnTo>
                  <a:lnTo>
                    <a:pt x="8" y="260"/>
                  </a:lnTo>
                  <a:lnTo>
                    <a:pt x="3" y="241"/>
                  </a:lnTo>
                  <a:lnTo>
                    <a:pt x="1" y="220"/>
                  </a:lnTo>
                  <a:lnTo>
                    <a:pt x="0" y="201"/>
                  </a:lnTo>
                  <a:close/>
                </a:path>
              </a:pathLst>
            </a:custGeom>
            <a:solidFill>
              <a:srgbClr val="FFD1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0367" name="Freeform 76"/>
            <p:cNvSpPr>
              <a:spLocks/>
            </p:cNvSpPr>
            <p:nvPr/>
          </p:nvSpPr>
          <p:spPr bwMode="auto">
            <a:xfrm>
              <a:off x="716" y="1549"/>
              <a:ext cx="169" cy="189"/>
            </a:xfrm>
            <a:custGeom>
              <a:avLst/>
              <a:gdLst>
                <a:gd name="T0" fmla="*/ 66 w 339"/>
                <a:gd name="T1" fmla="*/ 12 h 378"/>
                <a:gd name="T2" fmla="*/ 58 w 339"/>
                <a:gd name="T3" fmla="*/ 6 h 378"/>
                <a:gd name="T4" fmla="*/ 49 w 339"/>
                <a:gd name="T5" fmla="*/ 2 h 378"/>
                <a:gd name="T6" fmla="*/ 39 w 339"/>
                <a:gd name="T7" fmla="*/ 1 h 378"/>
                <a:gd name="T8" fmla="*/ 29 w 339"/>
                <a:gd name="T9" fmla="*/ 1 h 378"/>
                <a:gd name="T10" fmla="*/ 20 w 339"/>
                <a:gd name="T11" fmla="*/ 2 h 378"/>
                <a:gd name="T12" fmla="*/ 11 w 339"/>
                <a:gd name="T13" fmla="*/ 6 h 378"/>
                <a:gd name="T14" fmla="*/ 3 w 339"/>
                <a:gd name="T15" fmla="*/ 11 h 378"/>
                <a:gd name="T16" fmla="*/ 3 w 339"/>
                <a:gd name="T17" fmla="*/ 12 h 378"/>
                <a:gd name="T18" fmla="*/ 8 w 339"/>
                <a:gd name="T19" fmla="*/ 11 h 378"/>
                <a:gd name="T20" fmla="*/ 14 w 339"/>
                <a:gd name="T21" fmla="*/ 9 h 378"/>
                <a:gd name="T22" fmla="*/ 20 w 339"/>
                <a:gd name="T23" fmla="*/ 9 h 378"/>
                <a:gd name="T24" fmla="*/ 28 w 339"/>
                <a:gd name="T25" fmla="*/ 9 h 378"/>
                <a:gd name="T26" fmla="*/ 38 w 339"/>
                <a:gd name="T27" fmla="*/ 11 h 378"/>
                <a:gd name="T28" fmla="*/ 47 w 339"/>
                <a:gd name="T29" fmla="*/ 14 h 378"/>
                <a:gd name="T30" fmla="*/ 55 w 339"/>
                <a:gd name="T31" fmla="*/ 20 h 378"/>
                <a:gd name="T32" fmla="*/ 62 w 339"/>
                <a:gd name="T33" fmla="*/ 26 h 378"/>
                <a:gd name="T34" fmla="*/ 68 w 339"/>
                <a:gd name="T35" fmla="*/ 35 h 378"/>
                <a:gd name="T36" fmla="*/ 71 w 339"/>
                <a:gd name="T37" fmla="*/ 44 h 378"/>
                <a:gd name="T38" fmla="*/ 73 w 339"/>
                <a:gd name="T39" fmla="*/ 53 h 378"/>
                <a:gd name="T40" fmla="*/ 73 w 339"/>
                <a:gd name="T41" fmla="*/ 63 h 378"/>
                <a:gd name="T42" fmla="*/ 71 w 339"/>
                <a:gd name="T43" fmla="*/ 74 h 378"/>
                <a:gd name="T44" fmla="*/ 67 w 339"/>
                <a:gd name="T45" fmla="*/ 83 h 378"/>
                <a:gd name="T46" fmla="*/ 61 w 339"/>
                <a:gd name="T47" fmla="*/ 91 h 378"/>
                <a:gd name="T48" fmla="*/ 64 w 339"/>
                <a:gd name="T49" fmla="*/ 91 h 378"/>
                <a:gd name="T50" fmla="*/ 73 w 339"/>
                <a:gd name="T51" fmla="*/ 82 h 378"/>
                <a:gd name="T52" fmla="*/ 80 w 339"/>
                <a:gd name="T53" fmla="*/ 71 h 378"/>
                <a:gd name="T54" fmla="*/ 84 w 339"/>
                <a:gd name="T55" fmla="*/ 57 h 378"/>
                <a:gd name="T56" fmla="*/ 84 w 339"/>
                <a:gd name="T57" fmla="*/ 46 h 378"/>
                <a:gd name="T58" fmla="*/ 82 w 339"/>
                <a:gd name="T59" fmla="*/ 36 h 378"/>
                <a:gd name="T60" fmla="*/ 79 w 339"/>
                <a:gd name="T61" fmla="*/ 26 h 378"/>
                <a:gd name="T62" fmla="*/ 73 w 339"/>
                <a:gd name="T63" fmla="*/ 19 h 37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39"/>
                <a:gd name="T97" fmla="*/ 0 h 378"/>
                <a:gd name="T98" fmla="*/ 339 w 339"/>
                <a:gd name="T99" fmla="*/ 378 h 37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39" h="378">
                  <a:moveTo>
                    <a:pt x="280" y="59"/>
                  </a:moveTo>
                  <a:lnTo>
                    <a:pt x="265" y="45"/>
                  </a:lnTo>
                  <a:lnTo>
                    <a:pt x="250" y="34"/>
                  </a:lnTo>
                  <a:lnTo>
                    <a:pt x="233" y="23"/>
                  </a:lnTo>
                  <a:lnTo>
                    <a:pt x="216" y="15"/>
                  </a:lnTo>
                  <a:lnTo>
                    <a:pt x="197" y="8"/>
                  </a:lnTo>
                  <a:lnTo>
                    <a:pt x="179" y="4"/>
                  </a:lnTo>
                  <a:lnTo>
                    <a:pt x="158" y="2"/>
                  </a:lnTo>
                  <a:lnTo>
                    <a:pt x="138" y="0"/>
                  </a:lnTo>
                  <a:lnTo>
                    <a:pt x="119" y="2"/>
                  </a:lnTo>
                  <a:lnTo>
                    <a:pt x="100" y="4"/>
                  </a:lnTo>
                  <a:lnTo>
                    <a:pt x="82" y="8"/>
                  </a:lnTo>
                  <a:lnTo>
                    <a:pt x="65" y="14"/>
                  </a:lnTo>
                  <a:lnTo>
                    <a:pt x="47" y="22"/>
                  </a:lnTo>
                  <a:lnTo>
                    <a:pt x="30" y="33"/>
                  </a:lnTo>
                  <a:lnTo>
                    <a:pt x="15" y="44"/>
                  </a:lnTo>
                  <a:lnTo>
                    <a:pt x="0" y="57"/>
                  </a:lnTo>
                  <a:lnTo>
                    <a:pt x="12" y="51"/>
                  </a:lnTo>
                  <a:lnTo>
                    <a:pt x="22" y="47"/>
                  </a:lnTo>
                  <a:lnTo>
                    <a:pt x="34" y="42"/>
                  </a:lnTo>
                  <a:lnTo>
                    <a:pt x="46" y="38"/>
                  </a:lnTo>
                  <a:lnTo>
                    <a:pt x="58" y="36"/>
                  </a:lnTo>
                  <a:lnTo>
                    <a:pt x="69" y="34"/>
                  </a:lnTo>
                  <a:lnTo>
                    <a:pt x="82" y="33"/>
                  </a:lnTo>
                  <a:lnTo>
                    <a:pt x="95" y="33"/>
                  </a:lnTo>
                  <a:lnTo>
                    <a:pt x="114" y="34"/>
                  </a:lnTo>
                  <a:lnTo>
                    <a:pt x="134" y="36"/>
                  </a:lnTo>
                  <a:lnTo>
                    <a:pt x="152" y="41"/>
                  </a:lnTo>
                  <a:lnTo>
                    <a:pt x="171" y="48"/>
                  </a:lnTo>
                  <a:lnTo>
                    <a:pt x="189" y="56"/>
                  </a:lnTo>
                  <a:lnTo>
                    <a:pt x="205" y="66"/>
                  </a:lnTo>
                  <a:lnTo>
                    <a:pt x="221" y="78"/>
                  </a:lnTo>
                  <a:lnTo>
                    <a:pt x="236" y="91"/>
                  </a:lnTo>
                  <a:lnTo>
                    <a:pt x="250" y="106"/>
                  </a:lnTo>
                  <a:lnTo>
                    <a:pt x="262" y="123"/>
                  </a:lnTo>
                  <a:lnTo>
                    <a:pt x="272" y="139"/>
                  </a:lnTo>
                  <a:lnTo>
                    <a:pt x="280" y="157"/>
                  </a:lnTo>
                  <a:lnTo>
                    <a:pt x="287" y="176"/>
                  </a:lnTo>
                  <a:lnTo>
                    <a:pt x="292" y="194"/>
                  </a:lnTo>
                  <a:lnTo>
                    <a:pt x="294" y="215"/>
                  </a:lnTo>
                  <a:lnTo>
                    <a:pt x="295" y="234"/>
                  </a:lnTo>
                  <a:lnTo>
                    <a:pt x="294" y="255"/>
                  </a:lnTo>
                  <a:lnTo>
                    <a:pt x="290" y="276"/>
                  </a:lnTo>
                  <a:lnTo>
                    <a:pt x="286" y="295"/>
                  </a:lnTo>
                  <a:lnTo>
                    <a:pt x="278" y="314"/>
                  </a:lnTo>
                  <a:lnTo>
                    <a:pt x="270" y="331"/>
                  </a:lnTo>
                  <a:lnTo>
                    <a:pt x="258" y="348"/>
                  </a:lnTo>
                  <a:lnTo>
                    <a:pt x="247" y="363"/>
                  </a:lnTo>
                  <a:lnTo>
                    <a:pt x="233" y="378"/>
                  </a:lnTo>
                  <a:lnTo>
                    <a:pt x="256" y="364"/>
                  </a:lnTo>
                  <a:lnTo>
                    <a:pt x="277" y="347"/>
                  </a:lnTo>
                  <a:lnTo>
                    <a:pt x="294" y="328"/>
                  </a:lnTo>
                  <a:lnTo>
                    <a:pt x="310" y="306"/>
                  </a:lnTo>
                  <a:lnTo>
                    <a:pt x="322" y="283"/>
                  </a:lnTo>
                  <a:lnTo>
                    <a:pt x="331" y="256"/>
                  </a:lnTo>
                  <a:lnTo>
                    <a:pt x="337" y="230"/>
                  </a:lnTo>
                  <a:lnTo>
                    <a:pt x="339" y="201"/>
                  </a:lnTo>
                  <a:lnTo>
                    <a:pt x="338" y="181"/>
                  </a:lnTo>
                  <a:lnTo>
                    <a:pt x="335" y="162"/>
                  </a:lnTo>
                  <a:lnTo>
                    <a:pt x="331" y="143"/>
                  </a:lnTo>
                  <a:lnTo>
                    <a:pt x="324" y="125"/>
                  </a:lnTo>
                  <a:lnTo>
                    <a:pt x="316" y="106"/>
                  </a:lnTo>
                  <a:lnTo>
                    <a:pt x="305" y="90"/>
                  </a:lnTo>
                  <a:lnTo>
                    <a:pt x="294" y="74"/>
                  </a:lnTo>
                  <a:lnTo>
                    <a:pt x="280" y="5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0368" name="Freeform 77"/>
            <p:cNvSpPr>
              <a:spLocks/>
            </p:cNvSpPr>
            <p:nvPr/>
          </p:nvSpPr>
          <p:spPr bwMode="auto">
            <a:xfrm>
              <a:off x="661" y="1790"/>
              <a:ext cx="249" cy="250"/>
            </a:xfrm>
            <a:custGeom>
              <a:avLst/>
              <a:gdLst>
                <a:gd name="T0" fmla="*/ 69 w 498"/>
                <a:gd name="T1" fmla="*/ 125 h 500"/>
                <a:gd name="T2" fmla="*/ 81 w 498"/>
                <a:gd name="T3" fmla="*/ 123 h 500"/>
                <a:gd name="T4" fmla="*/ 92 w 498"/>
                <a:gd name="T5" fmla="*/ 118 h 500"/>
                <a:gd name="T6" fmla="*/ 102 w 498"/>
                <a:gd name="T7" fmla="*/ 111 h 500"/>
                <a:gd name="T8" fmla="*/ 111 w 498"/>
                <a:gd name="T9" fmla="*/ 102 h 500"/>
                <a:gd name="T10" fmla="*/ 117 w 498"/>
                <a:gd name="T11" fmla="*/ 92 h 500"/>
                <a:gd name="T12" fmla="*/ 122 w 498"/>
                <a:gd name="T13" fmla="*/ 81 h 500"/>
                <a:gd name="T14" fmla="*/ 125 w 498"/>
                <a:gd name="T15" fmla="*/ 69 h 500"/>
                <a:gd name="T16" fmla="*/ 125 w 498"/>
                <a:gd name="T17" fmla="*/ 57 h 500"/>
                <a:gd name="T18" fmla="*/ 122 w 498"/>
                <a:gd name="T19" fmla="*/ 45 h 500"/>
                <a:gd name="T20" fmla="*/ 117 w 498"/>
                <a:gd name="T21" fmla="*/ 33 h 500"/>
                <a:gd name="T22" fmla="*/ 111 w 498"/>
                <a:gd name="T23" fmla="*/ 23 h 500"/>
                <a:gd name="T24" fmla="*/ 102 w 498"/>
                <a:gd name="T25" fmla="*/ 14 h 500"/>
                <a:gd name="T26" fmla="*/ 92 w 498"/>
                <a:gd name="T27" fmla="*/ 8 h 500"/>
                <a:gd name="T28" fmla="*/ 81 w 498"/>
                <a:gd name="T29" fmla="*/ 3 h 500"/>
                <a:gd name="T30" fmla="*/ 69 w 498"/>
                <a:gd name="T31" fmla="*/ 1 h 500"/>
                <a:gd name="T32" fmla="*/ 56 w 498"/>
                <a:gd name="T33" fmla="*/ 1 h 500"/>
                <a:gd name="T34" fmla="*/ 44 w 498"/>
                <a:gd name="T35" fmla="*/ 3 h 500"/>
                <a:gd name="T36" fmla="*/ 33 w 498"/>
                <a:gd name="T37" fmla="*/ 8 h 500"/>
                <a:gd name="T38" fmla="*/ 23 w 498"/>
                <a:gd name="T39" fmla="*/ 15 h 500"/>
                <a:gd name="T40" fmla="*/ 14 w 498"/>
                <a:gd name="T41" fmla="*/ 23 h 500"/>
                <a:gd name="T42" fmla="*/ 8 w 498"/>
                <a:gd name="T43" fmla="*/ 33 h 500"/>
                <a:gd name="T44" fmla="*/ 3 w 498"/>
                <a:gd name="T45" fmla="*/ 44 h 500"/>
                <a:gd name="T46" fmla="*/ 1 w 498"/>
                <a:gd name="T47" fmla="*/ 57 h 500"/>
                <a:gd name="T48" fmla="*/ 1 w 498"/>
                <a:gd name="T49" fmla="*/ 69 h 500"/>
                <a:gd name="T50" fmla="*/ 3 w 498"/>
                <a:gd name="T51" fmla="*/ 81 h 500"/>
                <a:gd name="T52" fmla="*/ 7 w 498"/>
                <a:gd name="T53" fmla="*/ 92 h 500"/>
                <a:gd name="T54" fmla="*/ 14 w 498"/>
                <a:gd name="T55" fmla="*/ 102 h 500"/>
                <a:gd name="T56" fmla="*/ 23 w 498"/>
                <a:gd name="T57" fmla="*/ 111 h 500"/>
                <a:gd name="T58" fmla="*/ 33 w 498"/>
                <a:gd name="T59" fmla="*/ 118 h 500"/>
                <a:gd name="T60" fmla="*/ 44 w 498"/>
                <a:gd name="T61" fmla="*/ 123 h 500"/>
                <a:gd name="T62" fmla="*/ 56 w 498"/>
                <a:gd name="T63" fmla="*/ 125 h 5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500"/>
                <a:gd name="T98" fmla="*/ 498 w 498"/>
                <a:gd name="T99" fmla="*/ 500 h 5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500">
                  <a:moveTo>
                    <a:pt x="248" y="500"/>
                  </a:moveTo>
                  <a:lnTo>
                    <a:pt x="274" y="499"/>
                  </a:lnTo>
                  <a:lnTo>
                    <a:pt x="298" y="495"/>
                  </a:lnTo>
                  <a:lnTo>
                    <a:pt x="321" y="490"/>
                  </a:lnTo>
                  <a:lnTo>
                    <a:pt x="344" y="480"/>
                  </a:lnTo>
                  <a:lnTo>
                    <a:pt x="366" y="470"/>
                  </a:lnTo>
                  <a:lnTo>
                    <a:pt x="387" y="457"/>
                  </a:lnTo>
                  <a:lnTo>
                    <a:pt x="406" y="444"/>
                  </a:lnTo>
                  <a:lnTo>
                    <a:pt x="425" y="426"/>
                  </a:lnTo>
                  <a:lnTo>
                    <a:pt x="442" y="408"/>
                  </a:lnTo>
                  <a:lnTo>
                    <a:pt x="456" y="388"/>
                  </a:lnTo>
                  <a:lnTo>
                    <a:pt x="468" y="368"/>
                  </a:lnTo>
                  <a:lnTo>
                    <a:pt x="479" y="346"/>
                  </a:lnTo>
                  <a:lnTo>
                    <a:pt x="488" y="323"/>
                  </a:lnTo>
                  <a:lnTo>
                    <a:pt x="494" y="300"/>
                  </a:lnTo>
                  <a:lnTo>
                    <a:pt x="497" y="275"/>
                  </a:lnTo>
                  <a:lnTo>
                    <a:pt x="498" y="250"/>
                  </a:lnTo>
                  <a:lnTo>
                    <a:pt x="497" y="225"/>
                  </a:lnTo>
                  <a:lnTo>
                    <a:pt x="494" y="200"/>
                  </a:lnTo>
                  <a:lnTo>
                    <a:pt x="488" y="177"/>
                  </a:lnTo>
                  <a:lnTo>
                    <a:pt x="479" y="154"/>
                  </a:lnTo>
                  <a:lnTo>
                    <a:pt x="468" y="132"/>
                  </a:lnTo>
                  <a:lnTo>
                    <a:pt x="456" y="112"/>
                  </a:lnTo>
                  <a:lnTo>
                    <a:pt x="442" y="92"/>
                  </a:lnTo>
                  <a:lnTo>
                    <a:pt x="425" y="74"/>
                  </a:lnTo>
                  <a:lnTo>
                    <a:pt x="406" y="56"/>
                  </a:lnTo>
                  <a:lnTo>
                    <a:pt x="387" y="43"/>
                  </a:lnTo>
                  <a:lnTo>
                    <a:pt x="366" y="30"/>
                  </a:lnTo>
                  <a:lnTo>
                    <a:pt x="344" y="20"/>
                  </a:lnTo>
                  <a:lnTo>
                    <a:pt x="321" y="10"/>
                  </a:lnTo>
                  <a:lnTo>
                    <a:pt x="298" y="5"/>
                  </a:lnTo>
                  <a:lnTo>
                    <a:pt x="274" y="1"/>
                  </a:lnTo>
                  <a:lnTo>
                    <a:pt x="248" y="0"/>
                  </a:lnTo>
                  <a:lnTo>
                    <a:pt x="223" y="1"/>
                  </a:lnTo>
                  <a:lnTo>
                    <a:pt x="199" y="5"/>
                  </a:lnTo>
                  <a:lnTo>
                    <a:pt x="175" y="12"/>
                  </a:lnTo>
                  <a:lnTo>
                    <a:pt x="152" y="20"/>
                  </a:lnTo>
                  <a:lnTo>
                    <a:pt x="130" y="30"/>
                  </a:lnTo>
                  <a:lnTo>
                    <a:pt x="109" y="43"/>
                  </a:lnTo>
                  <a:lnTo>
                    <a:pt x="91" y="58"/>
                  </a:lnTo>
                  <a:lnTo>
                    <a:pt x="72" y="74"/>
                  </a:lnTo>
                  <a:lnTo>
                    <a:pt x="56" y="91"/>
                  </a:lnTo>
                  <a:lnTo>
                    <a:pt x="42" y="111"/>
                  </a:lnTo>
                  <a:lnTo>
                    <a:pt x="30" y="131"/>
                  </a:lnTo>
                  <a:lnTo>
                    <a:pt x="19" y="153"/>
                  </a:lnTo>
                  <a:lnTo>
                    <a:pt x="11" y="176"/>
                  </a:lnTo>
                  <a:lnTo>
                    <a:pt x="4" y="200"/>
                  </a:lnTo>
                  <a:lnTo>
                    <a:pt x="1" y="225"/>
                  </a:lnTo>
                  <a:lnTo>
                    <a:pt x="0" y="250"/>
                  </a:lnTo>
                  <a:lnTo>
                    <a:pt x="1" y="275"/>
                  </a:lnTo>
                  <a:lnTo>
                    <a:pt x="4" y="300"/>
                  </a:lnTo>
                  <a:lnTo>
                    <a:pt x="10" y="323"/>
                  </a:lnTo>
                  <a:lnTo>
                    <a:pt x="18" y="346"/>
                  </a:lnTo>
                  <a:lnTo>
                    <a:pt x="28" y="368"/>
                  </a:lnTo>
                  <a:lnTo>
                    <a:pt x="41" y="388"/>
                  </a:lnTo>
                  <a:lnTo>
                    <a:pt x="56" y="408"/>
                  </a:lnTo>
                  <a:lnTo>
                    <a:pt x="72" y="426"/>
                  </a:lnTo>
                  <a:lnTo>
                    <a:pt x="91" y="444"/>
                  </a:lnTo>
                  <a:lnTo>
                    <a:pt x="110" y="457"/>
                  </a:lnTo>
                  <a:lnTo>
                    <a:pt x="131" y="470"/>
                  </a:lnTo>
                  <a:lnTo>
                    <a:pt x="153" y="480"/>
                  </a:lnTo>
                  <a:lnTo>
                    <a:pt x="176" y="490"/>
                  </a:lnTo>
                  <a:lnTo>
                    <a:pt x="199" y="495"/>
                  </a:lnTo>
                  <a:lnTo>
                    <a:pt x="223" y="499"/>
                  </a:lnTo>
                  <a:lnTo>
                    <a:pt x="248" y="50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0369" name="Freeform 78"/>
            <p:cNvSpPr>
              <a:spLocks/>
            </p:cNvSpPr>
            <p:nvPr/>
          </p:nvSpPr>
          <p:spPr bwMode="auto">
            <a:xfrm>
              <a:off x="685" y="1814"/>
              <a:ext cx="200" cy="201"/>
            </a:xfrm>
            <a:custGeom>
              <a:avLst/>
              <a:gdLst>
                <a:gd name="T0" fmla="*/ 0 w 401"/>
                <a:gd name="T1" fmla="*/ 45 h 400"/>
                <a:gd name="T2" fmla="*/ 2 w 401"/>
                <a:gd name="T3" fmla="*/ 36 h 400"/>
                <a:gd name="T4" fmla="*/ 5 w 401"/>
                <a:gd name="T5" fmla="*/ 27 h 400"/>
                <a:gd name="T6" fmla="*/ 11 w 401"/>
                <a:gd name="T7" fmla="*/ 19 h 400"/>
                <a:gd name="T8" fmla="*/ 18 w 401"/>
                <a:gd name="T9" fmla="*/ 11 h 400"/>
                <a:gd name="T10" fmla="*/ 26 w 401"/>
                <a:gd name="T11" fmla="*/ 6 h 400"/>
                <a:gd name="T12" fmla="*/ 35 w 401"/>
                <a:gd name="T13" fmla="*/ 2 h 400"/>
                <a:gd name="T14" fmla="*/ 45 w 401"/>
                <a:gd name="T15" fmla="*/ 1 h 400"/>
                <a:gd name="T16" fmla="*/ 55 w 401"/>
                <a:gd name="T17" fmla="*/ 1 h 400"/>
                <a:gd name="T18" fmla="*/ 64 w 401"/>
                <a:gd name="T19" fmla="*/ 2 h 400"/>
                <a:gd name="T20" fmla="*/ 73 w 401"/>
                <a:gd name="T21" fmla="*/ 6 h 400"/>
                <a:gd name="T22" fmla="*/ 81 w 401"/>
                <a:gd name="T23" fmla="*/ 11 h 400"/>
                <a:gd name="T24" fmla="*/ 89 w 401"/>
                <a:gd name="T25" fmla="*/ 19 h 400"/>
                <a:gd name="T26" fmla="*/ 94 w 401"/>
                <a:gd name="T27" fmla="*/ 27 h 400"/>
                <a:gd name="T28" fmla="*/ 98 w 401"/>
                <a:gd name="T29" fmla="*/ 36 h 400"/>
                <a:gd name="T30" fmla="*/ 100 w 401"/>
                <a:gd name="T31" fmla="*/ 45 h 400"/>
                <a:gd name="T32" fmla="*/ 100 w 401"/>
                <a:gd name="T33" fmla="*/ 56 h 400"/>
                <a:gd name="T34" fmla="*/ 98 w 401"/>
                <a:gd name="T35" fmla="*/ 66 h 400"/>
                <a:gd name="T36" fmla="*/ 94 w 401"/>
                <a:gd name="T37" fmla="*/ 75 h 400"/>
                <a:gd name="T38" fmla="*/ 88 w 401"/>
                <a:gd name="T39" fmla="*/ 83 h 400"/>
                <a:gd name="T40" fmla="*/ 82 w 401"/>
                <a:gd name="T41" fmla="*/ 89 h 400"/>
                <a:gd name="T42" fmla="*/ 74 w 401"/>
                <a:gd name="T43" fmla="*/ 95 h 400"/>
                <a:gd name="T44" fmla="*/ 65 w 401"/>
                <a:gd name="T45" fmla="*/ 98 h 400"/>
                <a:gd name="T46" fmla="*/ 55 w 401"/>
                <a:gd name="T47" fmla="*/ 101 h 400"/>
                <a:gd name="T48" fmla="*/ 45 w 401"/>
                <a:gd name="T49" fmla="*/ 101 h 400"/>
                <a:gd name="T50" fmla="*/ 35 w 401"/>
                <a:gd name="T51" fmla="*/ 99 h 400"/>
                <a:gd name="T52" fmla="*/ 26 w 401"/>
                <a:gd name="T53" fmla="*/ 95 h 400"/>
                <a:gd name="T54" fmla="*/ 18 w 401"/>
                <a:gd name="T55" fmla="*/ 90 h 400"/>
                <a:gd name="T56" fmla="*/ 11 w 401"/>
                <a:gd name="T57" fmla="*/ 82 h 400"/>
                <a:gd name="T58" fmla="*/ 5 w 401"/>
                <a:gd name="T59" fmla="*/ 74 h 400"/>
                <a:gd name="T60" fmla="*/ 2 w 401"/>
                <a:gd name="T61" fmla="*/ 65 h 400"/>
                <a:gd name="T62" fmla="*/ 0 w 401"/>
                <a:gd name="T63" fmla="*/ 56 h 4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0"/>
                <a:gd name="T98" fmla="*/ 401 w 401"/>
                <a:gd name="T99" fmla="*/ 400 h 4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0">
                  <a:moveTo>
                    <a:pt x="0" y="200"/>
                  </a:moveTo>
                  <a:lnTo>
                    <a:pt x="1" y="180"/>
                  </a:lnTo>
                  <a:lnTo>
                    <a:pt x="3" y="161"/>
                  </a:lnTo>
                  <a:lnTo>
                    <a:pt x="8" y="142"/>
                  </a:lnTo>
                  <a:lnTo>
                    <a:pt x="15" y="124"/>
                  </a:lnTo>
                  <a:lnTo>
                    <a:pt x="23" y="106"/>
                  </a:lnTo>
                  <a:lnTo>
                    <a:pt x="33" y="89"/>
                  </a:lnTo>
                  <a:lnTo>
                    <a:pt x="45" y="73"/>
                  </a:lnTo>
                  <a:lnTo>
                    <a:pt x="59" y="58"/>
                  </a:lnTo>
                  <a:lnTo>
                    <a:pt x="74" y="44"/>
                  </a:lnTo>
                  <a:lnTo>
                    <a:pt x="90" y="33"/>
                  </a:lnTo>
                  <a:lnTo>
                    <a:pt x="106" y="23"/>
                  </a:lnTo>
                  <a:lnTo>
                    <a:pt x="124" y="15"/>
                  </a:lnTo>
                  <a:lnTo>
                    <a:pt x="143" y="8"/>
                  </a:lnTo>
                  <a:lnTo>
                    <a:pt x="161" y="3"/>
                  </a:lnTo>
                  <a:lnTo>
                    <a:pt x="181" y="1"/>
                  </a:lnTo>
                  <a:lnTo>
                    <a:pt x="200" y="0"/>
                  </a:lnTo>
                  <a:lnTo>
                    <a:pt x="220" y="1"/>
                  </a:lnTo>
                  <a:lnTo>
                    <a:pt x="241" y="3"/>
                  </a:lnTo>
                  <a:lnTo>
                    <a:pt x="259" y="8"/>
                  </a:lnTo>
                  <a:lnTo>
                    <a:pt x="278" y="15"/>
                  </a:lnTo>
                  <a:lnTo>
                    <a:pt x="295" y="23"/>
                  </a:lnTo>
                  <a:lnTo>
                    <a:pt x="312" y="33"/>
                  </a:lnTo>
                  <a:lnTo>
                    <a:pt x="327" y="44"/>
                  </a:lnTo>
                  <a:lnTo>
                    <a:pt x="342" y="58"/>
                  </a:lnTo>
                  <a:lnTo>
                    <a:pt x="356" y="73"/>
                  </a:lnTo>
                  <a:lnTo>
                    <a:pt x="367" y="89"/>
                  </a:lnTo>
                  <a:lnTo>
                    <a:pt x="378" y="106"/>
                  </a:lnTo>
                  <a:lnTo>
                    <a:pt x="386" y="124"/>
                  </a:lnTo>
                  <a:lnTo>
                    <a:pt x="393" y="142"/>
                  </a:lnTo>
                  <a:lnTo>
                    <a:pt x="397" y="161"/>
                  </a:lnTo>
                  <a:lnTo>
                    <a:pt x="400" y="180"/>
                  </a:lnTo>
                  <a:lnTo>
                    <a:pt x="401" y="200"/>
                  </a:lnTo>
                  <a:lnTo>
                    <a:pt x="400" y="221"/>
                  </a:lnTo>
                  <a:lnTo>
                    <a:pt x="396" y="240"/>
                  </a:lnTo>
                  <a:lnTo>
                    <a:pt x="392" y="260"/>
                  </a:lnTo>
                  <a:lnTo>
                    <a:pt x="385" y="278"/>
                  </a:lnTo>
                  <a:lnTo>
                    <a:pt x="377" y="296"/>
                  </a:lnTo>
                  <a:lnTo>
                    <a:pt x="366" y="312"/>
                  </a:lnTo>
                  <a:lnTo>
                    <a:pt x="355" y="328"/>
                  </a:lnTo>
                  <a:lnTo>
                    <a:pt x="342" y="342"/>
                  </a:lnTo>
                  <a:lnTo>
                    <a:pt x="328" y="354"/>
                  </a:lnTo>
                  <a:lnTo>
                    <a:pt x="312" y="366"/>
                  </a:lnTo>
                  <a:lnTo>
                    <a:pt x="296" y="376"/>
                  </a:lnTo>
                  <a:lnTo>
                    <a:pt x="279" y="384"/>
                  </a:lnTo>
                  <a:lnTo>
                    <a:pt x="260" y="391"/>
                  </a:lnTo>
                  <a:lnTo>
                    <a:pt x="241" y="396"/>
                  </a:lnTo>
                  <a:lnTo>
                    <a:pt x="221" y="399"/>
                  </a:lnTo>
                  <a:lnTo>
                    <a:pt x="200" y="400"/>
                  </a:lnTo>
                  <a:lnTo>
                    <a:pt x="181" y="399"/>
                  </a:lnTo>
                  <a:lnTo>
                    <a:pt x="161" y="397"/>
                  </a:lnTo>
                  <a:lnTo>
                    <a:pt x="143" y="392"/>
                  </a:lnTo>
                  <a:lnTo>
                    <a:pt x="124" y="385"/>
                  </a:lnTo>
                  <a:lnTo>
                    <a:pt x="106" y="377"/>
                  </a:lnTo>
                  <a:lnTo>
                    <a:pt x="90" y="367"/>
                  </a:lnTo>
                  <a:lnTo>
                    <a:pt x="74" y="356"/>
                  </a:lnTo>
                  <a:lnTo>
                    <a:pt x="59" y="342"/>
                  </a:lnTo>
                  <a:lnTo>
                    <a:pt x="45" y="327"/>
                  </a:lnTo>
                  <a:lnTo>
                    <a:pt x="33" y="311"/>
                  </a:lnTo>
                  <a:lnTo>
                    <a:pt x="23" y="294"/>
                  </a:lnTo>
                  <a:lnTo>
                    <a:pt x="15" y="277"/>
                  </a:lnTo>
                  <a:lnTo>
                    <a:pt x="8" y="259"/>
                  </a:lnTo>
                  <a:lnTo>
                    <a:pt x="3" y="239"/>
                  </a:lnTo>
                  <a:lnTo>
                    <a:pt x="1" y="220"/>
                  </a:lnTo>
                  <a:lnTo>
                    <a:pt x="0" y="200"/>
                  </a:lnTo>
                  <a:close/>
                </a:path>
              </a:pathLst>
            </a:cu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0370" name="Freeform 79"/>
            <p:cNvSpPr>
              <a:spLocks/>
            </p:cNvSpPr>
            <p:nvPr/>
          </p:nvSpPr>
          <p:spPr bwMode="auto">
            <a:xfrm>
              <a:off x="705" y="1814"/>
              <a:ext cx="180" cy="181"/>
            </a:xfrm>
            <a:custGeom>
              <a:avLst/>
              <a:gdLst>
                <a:gd name="T0" fmla="*/ 71 w 361"/>
                <a:gd name="T1" fmla="*/ 11 h 361"/>
                <a:gd name="T2" fmla="*/ 63 w 361"/>
                <a:gd name="T3" fmla="*/ 6 h 361"/>
                <a:gd name="T4" fmla="*/ 54 w 361"/>
                <a:gd name="T5" fmla="*/ 2 h 361"/>
                <a:gd name="T6" fmla="*/ 45 w 361"/>
                <a:gd name="T7" fmla="*/ 1 h 361"/>
                <a:gd name="T8" fmla="*/ 35 w 361"/>
                <a:gd name="T9" fmla="*/ 1 h 361"/>
                <a:gd name="T10" fmla="*/ 25 w 361"/>
                <a:gd name="T11" fmla="*/ 2 h 361"/>
                <a:gd name="T12" fmla="*/ 16 w 361"/>
                <a:gd name="T13" fmla="*/ 6 h 361"/>
                <a:gd name="T14" fmla="*/ 8 w 361"/>
                <a:gd name="T15" fmla="*/ 11 h 361"/>
                <a:gd name="T16" fmla="*/ 3 w 361"/>
                <a:gd name="T17" fmla="*/ 16 h 361"/>
                <a:gd name="T18" fmla="*/ 1 w 361"/>
                <a:gd name="T19" fmla="*/ 19 h 361"/>
                <a:gd name="T20" fmla="*/ 3 w 361"/>
                <a:gd name="T21" fmla="*/ 18 h 361"/>
                <a:gd name="T22" fmla="*/ 10 w 361"/>
                <a:gd name="T23" fmla="*/ 14 h 361"/>
                <a:gd name="T24" fmla="*/ 18 w 361"/>
                <a:gd name="T25" fmla="*/ 12 h 361"/>
                <a:gd name="T26" fmla="*/ 26 w 361"/>
                <a:gd name="T27" fmla="*/ 11 h 361"/>
                <a:gd name="T28" fmla="*/ 35 w 361"/>
                <a:gd name="T29" fmla="*/ 11 h 361"/>
                <a:gd name="T30" fmla="*/ 44 w 361"/>
                <a:gd name="T31" fmla="*/ 13 h 361"/>
                <a:gd name="T32" fmla="*/ 53 w 361"/>
                <a:gd name="T33" fmla="*/ 16 h 361"/>
                <a:gd name="T34" fmla="*/ 61 w 361"/>
                <a:gd name="T35" fmla="*/ 22 h 361"/>
                <a:gd name="T36" fmla="*/ 69 w 361"/>
                <a:gd name="T37" fmla="*/ 29 h 361"/>
                <a:gd name="T38" fmla="*/ 74 w 361"/>
                <a:gd name="T39" fmla="*/ 37 h 361"/>
                <a:gd name="T40" fmla="*/ 78 w 361"/>
                <a:gd name="T41" fmla="*/ 46 h 361"/>
                <a:gd name="T42" fmla="*/ 79 w 361"/>
                <a:gd name="T43" fmla="*/ 56 h 361"/>
                <a:gd name="T44" fmla="*/ 79 w 361"/>
                <a:gd name="T45" fmla="*/ 65 h 361"/>
                <a:gd name="T46" fmla="*/ 78 w 361"/>
                <a:gd name="T47" fmla="*/ 73 h 361"/>
                <a:gd name="T48" fmla="*/ 76 w 361"/>
                <a:gd name="T49" fmla="*/ 81 h 361"/>
                <a:gd name="T50" fmla="*/ 72 w 361"/>
                <a:gd name="T51" fmla="*/ 88 h 361"/>
                <a:gd name="T52" fmla="*/ 74 w 361"/>
                <a:gd name="T53" fmla="*/ 87 h 361"/>
                <a:gd name="T54" fmla="*/ 81 w 361"/>
                <a:gd name="T55" fmla="*/ 78 h 361"/>
                <a:gd name="T56" fmla="*/ 87 w 361"/>
                <a:gd name="T57" fmla="*/ 68 h 361"/>
                <a:gd name="T58" fmla="*/ 90 w 361"/>
                <a:gd name="T59" fmla="*/ 56 h 361"/>
                <a:gd name="T60" fmla="*/ 90 w 361"/>
                <a:gd name="T61" fmla="*/ 45 h 361"/>
                <a:gd name="T62" fmla="*/ 88 w 361"/>
                <a:gd name="T63" fmla="*/ 36 h 361"/>
                <a:gd name="T64" fmla="*/ 84 w 361"/>
                <a:gd name="T65" fmla="*/ 27 h 361"/>
                <a:gd name="T66" fmla="*/ 79 w 361"/>
                <a:gd name="T67" fmla="*/ 19 h 36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61"/>
                <a:gd name="T103" fmla="*/ 0 h 361"/>
                <a:gd name="T104" fmla="*/ 361 w 361"/>
                <a:gd name="T105" fmla="*/ 361 h 36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61" h="361">
                  <a:moveTo>
                    <a:pt x="302" y="58"/>
                  </a:moveTo>
                  <a:lnTo>
                    <a:pt x="287" y="44"/>
                  </a:lnTo>
                  <a:lnTo>
                    <a:pt x="272" y="33"/>
                  </a:lnTo>
                  <a:lnTo>
                    <a:pt x="255" y="23"/>
                  </a:lnTo>
                  <a:lnTo>
                    <a:pt x="238" y="15"/>
                  </a:lnTo>
                  <a:lnTo>
                    <a:pt x="219" y="8"/>
                  </a:lnTo>
                  <a:lnTo>
                    <a:pt x="201" y="3"/>
                  </a:lnTo>
                  <a:lnTo>
                    <a:pt x="180" y="1"/>
                  </a:lnTo>
                  <a:lnTo>
                    <a:pt x="160" y="0"/>
                  </a:lnTo>
                  <a:lnTo>
                    <a:pt x="141" y="1"/>
                  </a:lnTo>
                  <a:lnTo>
                    <a:pt x="121" y="3"/>
                  </a:lnTo>
                  <a:lnTo>
                    <a:pt x="103" y="8"/>
                  </a:lnTo>
                  <a:lnTo>
                    <a:pt x="84" y="15"/>
                  </a:lnTo>
                  <a:lnTo>
                    <a:pt x="66" y="23"/>
                  </a:lnTo>
                  <a:lnTo>
                    <a:pt x="50" y="33"/>
                  </a:lnTo>
                  <a:lnTo>
                    <a:pt x="34" y="44"/>
                  </a:lnTo>
                  <a:lnTo>
                    <a:pt x="19" y="58"/>
                  </a:lnTo>
                  <a:lnTo>
                    <a:pt x="14" y="64"/>
                  </a:lnTo>
                  <a:lnTo>
                    <a:pt x="10" y="69"/>
                  </a:lnTo>
                  <a:lnTo>
                    <a:pt x="5" y="74"/>
                  </a:lnTo>
                  <a:lnTo>
                    <a:pt x="0" y="80"/>
                  </a:lnTo>
                  <a:lnTo>
                    <a:pt x="14" y="71"/>
                  </a:lnTo>
                  <a:lnTo>
                    <a:pt x="28" y="63"/>
                  </a:lnTo>
                  <a:lnTo>
                    <a:pt x="42" y="56"/>
                  </a:lnTo>
                  <a:lnTo>
                    <a:pt x="57" y="50"/>
                  </a:lnTo>
                  <a:lnTo>
                    <a:pt x="72" y="46"/>
                  </a:lnTo>
                  <a:lnTo>
                    <a:pt x="88" y="42"/>
                  </a:lnTo>
                  <a:lnTo>
                    <a:pt x="104" y="41"/>
                  </a:lnTo>
                  <a:lnTo>
                    <a:pt x="120" y="40"/>
                  </a:lnTo>
                  <a:lnTo>
                    <a:pt x="140" y="41"/>
                  </a:lnTo>
                  <a:lnTo>
                    <a:pt x="159" y="43"/>
                  </a:lnTo>
                  <a:lnTo>
                    <a:pt x="178" y="49"/>
                  </a:lnTo>
                  <a:lnTo>
                    <a:pt x="196" y="55"/>
                  </a:lnTo>
                  <a:lnTo>
                    <a:pt x="215" y="64"/>
                  </a:lnTo>
                  <a:lnTo>
                    <a:pt x="231" y="74"/>
                  </a:lnTo>
                  <a:lnTo>
                    <a:pt x="247" y="86"/>
                  </a:lnTo>
                  <a:lnTo>
                    <a:pt x="262" y="99"/>
                  </a:lnTo>
                  <a:lnTo>
                    <a:pt x="276" y="114"/>
                  </a:lnTo>
                  <a:lnTo>
                    <a:pt x="287" y="130"/>
                  </a:lnTo>
                  <a:lnTo>
                    <a:pt x="297" y="146"/>
                  </a:lnTo>
                  <a:lnTo>
                    <a:pt x="306" y="164"/>
                  </a:lnTo>
                  <a:lnTo>
                    <a:pt x="312" y="183"/>
                  </a:lnTo>
                  <a:lnTo>
                    <a:pt x="317" y="201"/>
                  </a:lnTo>
                  <a:lnTo>
                    <a:pt x="319" y="222"/>
                  </a:lnTo>
                  <a:lnTo>
                    <a:pt x="321" y="241"/>
                  </a:lnTo>
                  <a:lnTo>
                    <a:pt x="319" y="258"/>
                  </a:lnTo>
                  <a:lnTo>
                    <a:pt x="318" y="275"/>
                  </a:lnTo>
                  <a:lnTo>
                    <a:pt x="315" y="290"/>
                  </a:lnTo>
                  <a:lnTo>
                    <a:pt x="310" y="306"/>
                  </a:lnTo>
                  <a:lnTo>
                    <a:pt x="304" y="321"/>
                  </a:lnTo>
                  <a:lnTo>
                    <a:pt x="297" y="335"/>
                  </a:lnTo>
                  <a:lnTo>
                    <a:pt x="289" y="349"/>
                  </a:lnTo>
                  <a:lnTo>
                    <a:pt x="280" y="361"/>
                  </a:lnTo>
                  <a:lnTo>
                    <a:pt x="297" y="346"/>
                  </a:lnTo>
                  <a:lnTo>
                    <a:pt x="314" y="330"/>
                  </a:lnTo>
                  <a:lnTo>
                    <a:pt x="327" y="312"/>
                  </a:lnTo>
                  <a:lnTo>
                    <a:pt x="339" y="291"/>
                  </a:lnTo>
                  <a:lnTo>
                    <a:pt x="348" y="270"/>
                  </a:lnTo>
                  <a:lnTo>
                    <a:pt x="355" y="247"/>
                  </a:lnTo>
                  <a:lnTo>
                    <a:pt x="360" y="224"/>
                  </a:lnTo>
                  <a:lnTo>
                    <a:pt x="361" y="200"/>
                  </a:lnTo>
                  <a:lnTo>
                    <a:pt x="360" y="180"/>
                  </a:lnTo>
                  <a:lnTo>
                    <a:pt x="357" y="161"/>
                  </a:lnTo>
                  <a:lnTo>
                    <a:pt x="353" y="142"/>
                  </a:lnTo>
                  <a:lnTo>
                    <a:pt x="346" y="124"/>
                  </a:lnTo>
                  <a:lnTo>
                    <a:pt x="338" y="106"/>
                  </a:lnTo>
                  <a:lnTo>
                    <a:pt x="327" y="89"/>
                  </a:lnTo>
                  <a:lnTo>
                    <a:pt x="316" y="73"/>
                  </a:lnTo>
                  <a:lnTo>
                    <a:pt x="302" y="58"/>
                  </a:lnTo>
                  <a:close/>
                </a:path>
              </a:pathLst>
            </a:custGeom>
            <a:solidFill>
              <a:srgbClr val="7FFF7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grpSp>
      <p:grpSp>
        <p:nvGrpSpPr>
          <p:cNvPr id="10245" name="Group 61"/>
          <p:cNvGrpSpPr>
            <a:grpSpLocks/>
          </p:cNvGrpSpPr>
          <p:nvPr/>
        </p:nvGrpSpPr>
        <p:grpSpPr bwMode="auto">
          <a:xfrm>
            <a:off x="6937375" y="1030288"/>
            <a:ext cx="319088" cy="355600"/>
            <a:chOff x="410" y="1186"/>
            <a:chExt cx="745" cy="919"/>
          </a:xfrm>
        </p:grpSpPr>
        <p:sp>
          <p:nvSpPr>
            <p:cNvPr id="10335" name="Freeform 62"/>
            <p:cNvSpPr>
              <a:spLocks/>
            </p:cNvSpPr>
            <p:nvPr/>
          </p:nvSpPr>
          <p:spPr bwMode="auto">
            <a:xfrm>
              <a:off x="410" y="1186"/>
              <a:ext cx="745" cy="919"/>
            </a:xfrm>
            <a:custGeom>
              <a:avLst/>
              <a:gdLst>
                <a:gd name="T0" fmla="*/ 373 w 1489"/>
                <a:gd name="T1" fmla="*/ 168 h 1836"/>
                <a:gd name="T2" fmla="*/ 292 w 1489"/>
                <a:gd name="T3" fmla="*/ 117 h 1836"/>
                <a:gd name="T4" fmla="*/ 309 w 1489"/>
                <a:gd name="T5" fmla="*/ 97 h 1836"/>
                <a:gd name="T6" fmla="*/ 326 w 1489"/>
                <a:gd name="T7" fmla="*/ 85 h 1836"/>
                <a:gd name="T8" fmla="*/ 341 w 1489"/>
                <a:gd name="T9" fmla="*/ 79 h 1836"/>
                <a:gd name="T10" fmla="*/ 352 w 1489"/>
                <a:gd name="T11" fmla="*/ 78 h 1836"/>
                <a:gd name="T12" fmla="*/ 357 w 1489"/>
                <a:gd name="T13" fmla="*/ 78 h 1836"/>
                <a:gd name="T14" fmla="*/ 287 w 1489"/>
                <a:gd name="T15" fmla="*/ 29 h 1836"/>
                <a:gd name="T16" fmla="*/ 89 w 1489"/>
                <a:gd name="T17" fmla="*/ 29 h 1836"/>
                <a:gd name="T18" fmla="*/ 16 w 1489"/>
                <a:gd name="T19" fmla="*/ 78 h 1836"/>
                <a:gd name="T20" fmla="*/ 21 w 1489"/>
                <a:gd name="T21" fmla="*/ 78 h 1836"/>
                <a:gd name="T22" fmla="*/ 32 w 1489"/>
                <a:gd name="T23" fmla="*/ 79 h 1836"/>
                <a:gd name="T24" fmla="*/ 48 w 1489"/>
                <a:gd name="T25" fmla="*/ 85 h 1836"/>
                <a:gd name="T26" fmla="*/ 65 w 1489"/>
                <a:gd name="T27" fmla="*/ 98 h 1836"/>
                <a:gd name="T28" fmla="*/ 82 w 1489"/>
                <a:gd name="T29" fmla="*/ 119 h 1836"/>
                <a:gd name="T30" fmla="*/ 88 w 1489"/>
                <a:gd name="T31" fmla="*/ 130 h 1836"/>
                <a:gd name="T32" fmla="*/ 89 w 1489"/>
                <a:gd name="T33" fmla="*/ 168 h 1836"/>
                <a:gd name="T34" fmla="*/ 16 w 1489"/>
                <a:gd name="T35" fmla="*/ 217 h 1836"/>
                <a:gd name="T36" fmla="*/ 21 w 1489"/>
                <a:gd name="T37" fmla="*/ 217 h 1836"/>
                <a:gd name="T38" fmla="*/ 32 w 1489"/>
                <a:gd name="T39" fmla="*/ 218 h 1836"/>
                <a:gd name="T40" fmla="*/ 48 w 1489"/>
                <a:gd name="T41" fmla="*/ 224 h 1836"/>
                <a:gd name="T42" fmla="*/ 65 w 1489"/>
                <a:gd name="T43" fmla="*/ 237 h 1836"/>
                <a:gd name="T44" fmla="*/ 82 w 1489"/>
                <a:gd name="T45" fmla="*/ 259 h 1836"/>
                <a:gd name="T46" fmla="*/ 88 w 1489"/>
                <a:gd name="T47" fmla="*/ 269 h 1836"/>
                <a:gd name="T48" fmla="*/ 89 w 1489"/>
                <a:gd name="T49" fmla="*/ 303 h 1836"/>
                <a:gd name="T50" fmla="*/ 16 w 1489"/>
                <a:gd name="T51" fmla="*/ 352 h 1836"/>
                <a:gd name="T52" fmla="*/ 21 w 1489"/>
                <a:gd name="T53" fmla="*/ 352 h 1836"/>
                <a:gd name="T54" fmla="*/ 32 w 1489"/>
                <a:gd name="T55" fmla="*/ 353 h 1836"/>
                <a:gd name="T56" fmla="*/ 48 w 1489"/>
                <a:gd name="T57" fmla="*/ 359 h 1836"/>
                <a:gd name="T58" fmla="*/ 65 w 1489"/>
                <a:gd name="T59" fmla="*/ 372 h 1836"/>
                <a:gd name="T60" fmla="*/ 82 w 1489"/>
                <a:gd name="T61" fmla="*/ 394 h 1836"/>
                <a:gd name="T62" fmla="*/ 88 w 1489"/>
                <a:gd name="T63" fmla="*/ 404 h 1836"/>
                <a:gd name="T64" fmla="*/ 89 w 1489"/>
                <a:gd name="T65" fmla="*/ 460 h 1836"/>
                <a:gd name="T66" fmla="*/ 292 w 1489"/>
                <a:gd name="T67" fmla="*/ 391 h 1836"/>
                <a:gd name="T68" fmla="*/ 309 w 1489"/>
                <a:gd name="T69" fmla="*/ 371 h 1836"/>
                <a:gd name="T70" fmla="*/ 326 w 1489"/>
                <a:gd name="T71" fmla="*/ 359 h 1836"/>
                <a:gd name="T72" fmla="*/ 341 w 1489"/>
                <a:gd name="T73" fmla="*/ 353 h 1836"/>
                <a:gd name="T74" fmla="*/ 352 w 1489"/>
                <a:gd name="T75" fmla="*/ 352 h 1836"/>
                <a:gd name="T76" fmla="*/ 357 w 1489"/>
                <a:gd name="T77" fmla="*/ 352 h 1836"/>
                <a:gd name="T78" fmla="*/ 287 w 1489"/>
                <a:gd name="T79" fmla="*/ 303 h 1836"/>
                <a:gd name="T80" fmla="*/ 298 w 1489"/>
                <a:gd name="T81" fmla="*/ 248 h 1836"/>
                <a:gd name="T82" fmla="*/ 315 w 1489"/>
                <a:gd name="T83" fmla="*/ 231 h 1836"/>
                <a:gd name="T84" fmla="*/ 331 w 1489"/>
                <a:gd name="T85" fmla="*/ 221 h 1836"/>
                <a:gd name="T86" fmla="*/ 345 w 1489"/>
                <a:gd name="T87" fmla="*/ 217 h 1836"/>
                <a:gd name="T88" fmla="*/ 354 w 1489"/>
                <a:gd name="T89" fmla="*/ 217 h 18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89"/>
                <a:gd name="T136" fmla="*/ 0 h 1836"/>
                <a:gd name="T137" fmla="*/ 1489 w 1489"/>
                <a:gd name="T138" fmla="*/ 1836 h 18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89" h="1836">
                  <a:moveTo>
                    <a:pt x="1425" y="865"/>
                  </a:moveTo>
                  <a:lnTo>
                    <a:pt x="1489" y="872"/>
                  </a:lnTo>
                  <a:lnTo>
                    <a:pt x="1489" y="670"/>
                  </a:lnTo>
                  <a:lnTo>
                    <a:pt x="1146" y="670"/>
                  </a:lnTo>
                  <a:lnTo>
                    <a:pt x="1146" y="503"/>
                  </a:lnTo>
                  <a:lnTo>
                    <a:pt x="1166" y="466"/>
                  </a:lnTo>
                  <a:lnTo>
                    <a:pt x="1189" y="434"/>
                  </a:lnTo>
                  <a:lnTo>
                    <a:pt x="1212" y="408"/>
                  </a:lnTo>
                  <a:lnTo>
                    <a:pt x="1235" y="385"/>
                  </a:lnTo>
                  <a:lnTo>
                    <a:pt x="1258" y="365"/>
                  </a:lnTo>
                  <a:lnTo>
                    <a:pt x="1280" y="350"/>
                  </a:lnTo>
                  <a:lnTo>
                    <a:pt x="1303" y="337"/>
                  </a:lnTo>
                  <a:lnTo>
                    <a:pt x="1324" y="327"/>
                  </a:lnTo>
                  <a:lnTo>
                    <a:pt x="1345" y="320"/>
                  </a:lnTo>
                  <a:lnTo>
                    <a:pt x="1363" y="315"/>
                  </a:lnTo>
                  <a:lnTo>
                    <a:pt x="1379" y="312"/>
                  </a:lnTo>
                  <a:lnTo>
                    <a:pt x="1394" y="310"/>
                  </a:lnTo>
                  <a:lnTo>
                    <a:pt x="1407" y="310"/>
                  </a:lnTo>
                  <a:lnTo>
                    <a:pt x="1416" y="309"/>
                  </a:lnTo>
                  <a:lnTo>
                    <a:pt x="1422" y="310"/>
                  </a:lnTo>
                  <a:lnTo>
                    <a:pt x="1425" y="310"/>
                  </a:lnTo>
                  <a:lnTo>
                    <a:pt x="1489" y="317"/>
                  </a:lnTo>
                  <a:lnTo>
                    <a:pt x="1489" y="114"/>
                  </a:lnTo>
                  <a:lnTo>
                    <a:pt x="1146" y="114"/>
                  </a:lnTo>
                  <a:lnTo>
                    <a:pt x="1146" y="0"/>
                  </a:lnTo>
                  <a:lnTo>
                    <a:pt x="354" y="0"/>
                  </a:lnTo>
                  <a:lnTo>
                    <a:pt x="354" y="114"/>
                  </a:lnTo>
                  <a:lnTo>
                    <a:pt x="0" y="114"/>
                  </a:lnTo>
                  <a:lnTo>
                    <a:pt x="0" y="317"/>
                  </a:lnTo>
                  <a:lnTo>
                    <a:pt x="63" y="310"/>
                  </a:lnTo>
                  <a:lnTo>
                    <a:pt x="66" y="310"/>
                  </a:lnTo>
                  <a:lnTo>
                    <a:pt x="72" y="309"/>
                  </a:lnTo>
                  <a:lnTo>
                    <a:pt x="83" y="310"/>
                  </a:lnTo>
                  <a:lnTo>
                    <a:pt x="95" y="310"/>
                  </a:lnTo>
                  <a:lnTo>
                    <a:pt x="110" y="312"/>
                  </a:lnTo>
                  <a:lnTo>
                    <a:pt x="128" y="315"/>
                  </a:lnTo>
                  <a:lnTo>
                    <a:pt x="146" y="321"/>
                  </a:lnTo>
                  <a:lnTo>
                    <a:pt x="167" y="329"/>
                  </a:lnTo>
                  <a:lnTo>
                    <a:pt x="189" y="340"/>
                  </a:lnTo>
                  <a:lnTo>
                    <a:pt x="212" y="352"/>
                  </a:lnTo>
                  <a:lnTo>
                    <a:pt x="235" y="368"/>
                  </a:lnTo>
                  <a:lnTo>
                    <a:pt x="259" y="389"/>
                  </a:lnTo>
                  <a:lnTo>
                    <a:pt x="282" y="413"/>
                  </a:lnTo>
                  <a:lnTo>
                    <a:pt x="305" y="442"/>
                  </a:lnTo>
                  <a:lnTo>
                    <a:pt x="327" y="476"/>
                  </a:lnTo>
                  <a:lnTo>
                    <a:pt x="349" y="515"/>
                  </a:lnTo>
                  <a:lnTo>
                    <a:pt x="350" y="517"/>
                  </a:lnTo>
                  <a:lnTo>
                    <a:pt x="351" y="518"/>
                  </a:lnTo>
                  <a:lnTo>
                    <a:pt x="353" y="521"/>
                  </a:lnTo>
                  <a:lnTo>
                    <a:pt x="354" y="523"/>
                  </a:lnTo>
                  <a:lnTo>
                    <a:pt x="354" y="670"/>
                  </a:lnTo>
                  <a:lnTo>
                    <a:pt x="0" y="670"/>
                  </a:lnTo>
                  <a:lnTo>
                    <a:pt x="0" y="873"/>
                  </a:lnTo>
                  <a:lnTo>
                    <a:pt x="63" y="865"/>
                  </a:lnTo>
                  <a:lnTo>
                    <a:pt x="66" y="865"/>
                  </a:lnTo>
                  <a:lnTo>
                    <a:pt x="72" y="865"/>
                  </a:lnTo>
                  <a:lnTo>
                    <a:pt x="83" y="865"/>
                  </a:lnTo>
                  <a:lnTo>
                    <a:pt x="95" y="866"/>
                  </a:lnTo>
                  <a:lnTo>
                    <a:pt x="110" y="868"/>
                  </a:lnTo>
                  <a:lnTo>
                    <a:pt x="128" y="872"/>
                  </a:lnTo>
                  <a:lnTo>
                    <a:pt x="146" y="878"/>
                  </a:lnTo>
                  <a:lnTo>
                    <a:pt x="167" y="885"/>
                  </a:lnTo>
                  <a:lnTo>
                    <a:pt x="189" y="895"/>
                  </a:lnTo>
                  <a:lnTo>
                    <a:pt x="212" y="909"/>
                  </a:lnTo>
                  <a:lnTo>
                    <a:pt x="235" y="925"/>
                  </a:lnTo>
                  <a:lnTo>
                    <a:pt x="259" y="946"/>
                  </a:lnTo>
                  <a:lnTo>
                    <a:pt x="282" y="970"/>
                  </a:lnTo>
                  <a:lnTo>
                    <a:pt x="305" y="999"/>
                  </a:lnTo>
                  <a:lnTo>
                    <a:pt x="327" y="1032"/>
                  </a:lnTo>
                  <a:lnTo>
                    <a:pt x="349" y="1071"/>
                  </a:lnTo>
                  <a:lnTo>
                    <a:pt x="350" y="1072"/>
                  </a:lnTo>
                  <a:lnTo>
                    <a:pt x="351" y="1075"/>
                  </a:lnTo>
                  <a:lnTo>
                    <a:pt x="353" y="1076"/>
                  </a:lnTo>
                  <a:lnTo>
                    <a:pt x="354" y="1078"/>
                  </a:lnTo>
                  <a:lnTo>
                    <a:pt x="354" y="1209"/>
                  </a:lnTo>
                  <a:lnTo>
                    <a:pt x="0" y="1209"/>
                  </a:lnTo>
                  <a:lnTo>
                    <a:pt x="0" y="1412"/>
                  </a:lnTo>
                  <a:lnTo>
                    <a:pt x="63" y="1405"/>
                  </a:lnTo>
                  <a:lnTo>
                    <a:pt x="66" y="1405"/>
                  </a:lnTo>
                  <a:lnTo>
                    <a:pt x="72" y="1404"/>
                  </a:lnTo>
                  <a:lnTo>
                    <a:pt x="83" y="1405"/>
                  </a:lnTo>
                  <a:lnTo>
                    <a:pt x="95" y="1405"/>
                  </a:lnTo>
                  <a:lnTo>
                    <a:pt x="110" y="1408"/>
                  </a:lnTo>
                  <a:lnTo>
                    <a:pt x="128" y="1411"/>
                  </a:lnTo>
                  <a:lnTo>
                    <a:pt x="146" y="1417"/>
                  </a:lnTo>
                  <a:lnTo>
                    <a:pt x="167" y="1425"/>
                  </a:lnTo>
                  <a:lnTo>
                    <a:pt x="189" y="1435"/>
                  </a:lnTo>
                  <a:lnTo>
                    <a:pt x="212" y="1448"/>
                  </a:lnTo>
                  <a:lnTo>
                    <a:pt x="235" y="1465"/>
                  </a:lnTo>
                  <a:lnTo>
                    <a:pt x="259" y="1485"/>
                  </a:lnTo>
                  <a:lnTo>
                    <a:pt x="282" y="1510"/>
                  </a:lnTo>
                  <a:lnTo>
                    <a:pt x="305" y="1539"/>
                  </a:lnTo>
                  <a:lnTo>
                    <a:pt x="327" y="1572"/>
                  </a:lnTo>
                  <a:lnTo>
                    <a:pt x="349" y="1612"/>
                  </a:lnTo>
                  <a:lnTo>
                    <a:pt x="350" y="1613"/>
                  </a:lnTo>
                  <a:lnTo>
                    <a:pt x="351" y="1615"/>
                  </a:lnTo>
                  <a:lnTo>
                    <a:pt x="353" y="1616"/>
                  </a:lnTo>
                  <a:lnTo>
                    <a:pt x="354" y="1618"/>
                  </a:lnTo>
                  <a:lnTo>
                    <a:pt x="354" y="1836"/>
                  </a:lnTo>
                  <a:lnTo>
                    <a:pt x="1146" y="1836"/>
                  </a:lnTo>
                  <a:lnTo>
                    <a:pt x="1146" y="1600"/>
                  </a:lnTo>
                  <a:lnTo>
                    <a:pt x="1166" y="1563"/>
                  </a:lnTo>
                  <a:lnTo>
                    <a:pt x="1189" y="1531"/>
                  </a:lnTo>
                  <a:lnTo>
                    <a:pt x="1212" y="1504"/>
                  </a:lnTo>
                  <a:lnTo>
                    <a:pt x="1235" y="1481"/>
                  </a:lnTo>
                  <a:lnTo>
                    <a:pt x="1258" y="1462"/>
                  </a:lnTo>
                  <a:lnTo>
                    <a:pt x="1280" y="1446"/>
                  </a:lnTo>
                  <a:lnTo>
                    <a:pt x="1303" y="1433"/>
                  </a:lnTo>
                  <a:lnTo>
                    <a:pt x="1324" y="1424"/>
                  </a:lnTo>
                  <a:lnTo>
                    <a:pt x="1345" y="1417"/>
                  </a:lnTo>
                  <a:lnTo>
                    <a:pt x="1363" y="1411"/>
                  </a:lnTo>
                  <a:lnTo>
                    <a:pt x="1379" y="1408"/>
                  </a:lnTo>
                  <a:lnTo>
                    <a:pt x="1394" y="1405"/>
                  </a:lnTo>
                  <a:lnTo>
                    <a:pt x="1407" y="1405"/>
                  </a:lnTo>
                  <a:lnTo>
                    <a:pt x="1416" y="1405"/>
                  </a:lnTo>
                  <a:lnTo>
                    <a:pt x="1422" y="1405"/>
                  </a:lnTo>
                  <a:lnTo>
                    <a:pt x="1425" y="1405"/>
                  </a:lnTo>
                  <a:lnTo>
                    <a:pt x="1489" y="1412"/>
                  </a:lnTo>
                  <a:lnTo>
                    <a:pt x="1489" y="1209"/>
                  </a:lnTo>
                  <a:lnTo>
                    <a:pt x="1146" y="1209"/>
                  </a:lnTo>
                  <a:lnTo>
                    <a:pt x="1146" y="1060"/>
                  </a:lnTo>
                  <a:lnTo>
                    <a:pt x="1166" y="1023"/>
                  </a:lnTo>
                  <a:lnTo>
                    <a:pt x="1189" y="991"/>
                  </a:lnTo>
                  <a:lnTo>
                    <a:pt x="1212" y="964"/>
                  </a:lnTo>
                  <a:lnTo>
                    <a:pt x="1235" y="941"/>
                  </a:lnTo>
                  <a:lnTo>
                    <a:pt x="1258" y="921"/>
                  </a:lnTo>
                  <a:lnTo>
                    <a:pt x="1280" y="906"/>
                  </a:lnTo>
                  <a:lnTo>
                    <a:pt x="1303" y="894"/>
                  </a:lnTo>
                  <a:lnTo>
                    <a:pt x="1324" y="883"/>
                  </a:lnTo>
                  <a:lnTo>
                    <a:pt x="1345" y="877"/>
                  </a:lnTo>
                  <a:lnTo>
                    <a:pt x="1363" y="871"/>
                  </a:lnTo>
                  <a:lnTo>
                    <a:pt x="1379" y="868"/>
                  </a:lnTo>
                  <a:lnTo>
                    <a:pt x="1394" y="866"/>
                  </a:lnTo>
                  <a:lnTo>
                    <a:pt x="1407" y="865"/>
                  </a:lnTo>
                  <a:lnTo>
                    <a:pt x="1416" y="865"/>
                  </a:lnTo>
                  <a:lnTo>
                    <a:pt x="1422" y="865"/>
                  </a:lnTo>
                  <a:lnTo>
                    <a:pt x="1425" y="865"/>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0336" name="Freeform 63"/>
            <p:cNvSpPr>
              <a:spLocks/>
            </p:cNvSpPr>
            <p:nvPr/>
          </p:nvSpPr>
          <p:spPr bwMode="auto">
            <a:xfrm>
              <a:off x="426" y="1203"/>
              <a:ext cx="712" cy="885"/>
            </a:xfrm>
            <a:custGeom>
              <a:avLst/>
              <a:gdLst>
                <a:gd name="T0" fmla="*/ 356 w 1423"/>
                <a:gd name="T1" fmla="*/ 167 h 1772"/>
                <a:gd name="T2" fmla="*/ 276 w 1423"/>
                <a:gd name="T3" fmla="*/ 105 h 1772"/>
                <a:gd name="T4" fmla="*/ 295 w 1423"/>
                <a:gd name="T5" fmla="*/ 82 h 1772"/>
                <a:gd name="T6" fmla="*/ 315 w 1423"/>
                <a:gd name="T7" fmla="*/ 69 h 1772"/>
                <a:gd name="T8" fmla="*/ 332 w 1423"/>
                <a:gd name="T9" fmla="*/ 62 h 1772"/>
                <a:gd name="T10" fmla="*/ 344 w 1423"/>
                <a:gd name="T11" fmla="*/ 61 h 1772"/>
                <a:gd name="T12" fmla="*/ 350 w 1423"/>
                <a:gd name="T13" fmla="*/ 61 h 1772"/>
                <a:gd name="T14" fmla="*/ 271 w 1423"/>
                <a:gd name="T15" fmla="*/ 28 h 1772"/>
                <a:gd name="T16" fmla="*/ 89 w 1423"/>
                <a:gd name="T17" fmla="*/ 28 h 1772"/>
                <a:gd name="T18" fmla="*/ 7 w 1423"/>
                <a:gd name="T19" fmla="*/ 61 h 1772"/>
                <a:gd name="T20" fmla="*/ 13 w 1423"/>
                <a:gd name="T21" fmla="*/ 61 h 1772"/>
                <a:gd name="T22" fmla="*/ 25 w 1423"/>
                <a:gd name="T23" fmla="*/ 62 h 1772"/>
                <a:gd name="T24" fmla="*/ 42 w 1423"/>
                <a:gd name="T25" fmla="*/ 69 h 1772"/>
                <a:gd name="T26" fmla="*/ 62 w 1423"/>
                <a:gd name="T27" fmla="*/ 83 h 1772"/>
                <a:gd name="T28" fmla="*/ 81 w 1423"/>
                <a:gd name="T29" fmla="*/ 106 h 1772"/>
                <a:gd name="T30" fmla="*/ 88 w 1423"/>
                <a:gd name="T31" fmla="*/ 118 h 1772"/>
                <a:gd name="T32" fmla="*/ 89 w 1423"/>
                <a:gd name="T33" fmla="*/ 167 h 1772"/>
                <a:gd name="T34" fmla="*/ 7 w 1423"/>
                <a:gd name="T35" fmla="*/ 200 h 1772"/>
                <a:gd name="T36" fmla="*/ 13 w 1423"/>
                <a:gd name="T37" fmla="*/ 200 h 1772"/>
                <a:gd name="T38" fmla="*/ 25 w 1423"/>
                <a:gd name="T39" fmla="*/ 202 h 1772"/>
                <a:gd name="T40" fmla="*/ 42 w 1423"/>
                <a:gd name="T41" fmla="*/ 208 h 1772"/>
                <a:gd name="T42" fmla="*/ 62 w 1423"/>
                <a:gd name="T43" fmla="*/ 221 h 1772"/>
                <a:gd name="T44" fmla="*/ 81 w 1423"/>
                <a:gd name="T45" fmla="*/ 245 h 1772"/>
                <a:gd name="T46" fmla="*/ 88 w 1423"/>
                <a:gd name="T47" fmla="*/ 257 h 1772"/>
                <a:gd name="T48" fmla="*/ 89 w 1423"/>
                <a:gd name="T49" fmla="*/ 302 h 1772"/>
                <a:gd name="T50" fmla="*/ 7 w 1423"/>
                <a:gd name="T51" fmla="*/ 335 h 1772"/>
                <a:gd name="T52" fmla="*/ 13 w 1423"/>
                <a:gd name="T53" fmla="*/ 335 h 1772"/>
                <a:gd name="T54" fmla="*/ 25 w 1423"/>
                <a:gd name="T55" fmla="*/ 336 h 1772"/>
                <a:gd name="T56" fmla="*/ 42 w 1423"/>
                <a:gd name="T57" fmla="*/ 343 h 1772"/>
                <a:gd name="T58" fmla="*/ 62 w 1423"/>
                <a:gd name="T59" fmla="*/ 356 h 1772"/>
                <a:gd name="T60" fmla="*/ 81 w 1423"/>
                <a:gd name="T61" fmla="*/ 380 h 1772"/>
                <a:gd name="T62" fmla="*/ 88 w 1423"/>
                <a:gd name="T63" fmla="*/ 392 h 1772"/>
                <a:gd name="T64" fmla="*/ 89 w 1423"/>
                <a:gd name="T65" fmla="*/ 442 h 1772"/>
                <a:gd name="T66" fmla="*/ 276 w 1423"/>
                <a:gd name="T67" fmla="*/ 379 h 1772"/>
                <a:gd name="T68" fmla="*/ 295 w 1423"/>
                <a:gd name="T69" fmla="*/ 356 h 1772"/>
                <a:gd name="T70" fmla="*/ 315 w 1423"/>
                <a:gd name="T71" fmla="*/ 342 h 1772"/>
                <a:gd name="T72" fmla="*/ 332 w 1423"/>
                <a:gd name="T73" fmla="*/ 336 h 1772"/>
                <a:gd name="T74" fmla="*/ 344 w 1423"/>
                <a:gd name="T75" fmla="*/ 335 h 1772"/>
                <a:gd name="T76" fmla="*/ 350 w 1423"/>
                <a:gd name="T77" fmla="*/ 335 h 1772"/>
                <a:gd name="T78" fmla="*/ 271 w 1423"/>
                <a:gd name="T79" fmla="*/ 302 h 1772"/>
                <a:gd name="T80" fmla="*/ 283 w 1423"/>
                <a:gd name="T81" fmla="*/ 235 h 1772"/>
                <a:gd name="T82" fmla="*/ 302 w 1423"/>
                <a:gd name="T83" fmla="*/ 216 h 1772"/>
                <a:gd name="T84" fmla="*/ 321 w 1423"/>
                <a:gd name="T85" fmla="*/ 205 h 1772"/>
                <a:gd name="T86" fmla="*/ 336 w 1423"/>
                <a:gd name="T87" fmla="*/ 201 h 1772"/>
                <a:gd name="T88" fmla="*/ 347 w 1423"/>
                <a:gd name="T89" fmla="*/ 200 h 177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23"/>
                <a:gd name="T136" fmla="*/ 0 h 1772"/>
                <a:gd name="T137" fmla="*/ 1423 w 1423"/>
                <a:gd name="T138" fmla="*/ 1772 h 177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23" h="1772">
                  <a:moveTo>
                    <a:pt x="1397" y="801"/>
                  </a:moveTo>
                  <a:lnTo>
                    <a:pt x="1423" y="804"/>
                  </a:lnTo>
                  <a:lnTo>
                    <a:pt x="1423" y="671"/>
                  </a:lnTo>
                  <a:lnTo>
                    <a:pt x="1081" y="671"/>
                  </a:lnTo>
                  <a:lnTo>
                    <a:pt x="1081" y="463"/>
                  </a:lnTo>
                  <a:lnTo>
                    <a:pt x="1104" y="422"/>
                  </a:lnTo>
                  <a:lnTo>
                    <a:pt x="1130" y="386"/>
                  </a:lnTo>
                  <a:lnTo>
                    <a:pt x="1155" y="355"/>
                  </a:lnTo>
                  <a:lnTo>
                    <a:pt x="1180" y="330"/>
                  </a:lnTo>
                  <a:lnTo>
                    <a:pt x="1207" y="308"/>
                  </a:lnTo>
                  <a:lnTo>
                    <a:pt x="1232" y="290"/>
                  </a:lnTo>
                  <a:lnTo>
                    <a:pt x="1258" y="277"/>
                  </a:lnTo>
                  <a:lnTo>
                    <a:pt x="1282" y="265"/>
                  </a:lnTo>
                  <a:lnTo>
                    <a:pt x="1305" y="257"/>
                  </a:lnTo>
                  <a:lnTo>
                    <a:pt x="1326" y="251"/>
                  </a:lnTo>
                  <a:lnTo>
                    <a:pt x="1344" y="248"/>
                  </a:lnTo>
                  <a:lnTo>
                    <a:pt x="1361" y="245"/>
                  </a:lnTo>
                  <a:lnTo>
                    <a:pt x="1375" y="244"/>
                  </a:lnTo>
                  <a:lnTo>
                    <a:pt x="1387" y="244"/>
                  </a:lnTo>
                  <a:lnTo>
                    <a:pt x="1393" y="244"/>
                  </a:lnTo>
                  <a:lnTo>
                    <a:pt x="1397" y="244"/>
                  </a:lnTo>
                  <a:lnTo>
                    <a:pt x="1423" y="248"/>
                  </a:lnTo>
                  <a:lnTo>
                    <a:pt x="1423" y="114"/>
                  </a:lnTo>
                  <a:lnTo>
                    <a:pt x="1081" y="114"/>
                  </a:lnTo>
                  <a:lnTo>
                    <a:pt x="1081" y="0"/>
                  </a:lnTo>
                  <a:lnTo>
                    <a:pt x="355" y="0"/>
                  </a:lnTo>
                  <a:lnTo>
                    <a:pt x="355" y="114"/>
                  </a:lnTo>
                  <a:lnTo>
                    <a:pt x="0" y="114"/>
                  </a:lnTo>
                  <a:lnTo>
                    <a:pt x="0" y="248"/>
                  </a:lnTo>
                  <a:lnTo>
                    <a:pt x="28" y="244"/>
                  </a:lnTo>
                  <a:lnTo>
                    <a:pt x="31" y="244"/>
                  </a:lnTo>
                  <a:lnTo>
                    <a:pt x="39" y="244"/>
                  </a:lnTo>
                  <a:lnTo>
                    <a:pt x="49" y="244"/>
                  </a:lnTo>
                  <a:lnTo>
                    <a:pt x="63" y="245"/>
                  </a:lnTo>
                  <a:lnTo>
                    <a:pt x="81" y="248"/>
                  </a:lnTo>
                  <a:lnTo>
                    <a:pt x="100" y="251"/>
                  </a:lnTo>
                  <a:lnTo>
                    <a:pt x="121" y="257"/>
                  </a:lnTo>
                  <a:lnTo>
                    <a:pt x="144" y="266"/>
                  </a:lnTo>
                  <a:lnTo>
                    <a:pt x="168" y="277"/>
                  </a:lnTo>
                  <a:lnTo>
                    <a:pt x="193" y="291"/>
                  </a:lnTo>
                  <a:lnTo>
                    <a:pt x="220" y="309"/>
                  </a:lnTo>
                  <a:lnTo>
                    <a:pt x="246" y="332"/>
                  </a:lnTo>
                  <a:lnTo>
                    <a:pt x="272" y="357"/>
                  </a:lnTo>
                  <a:lnTo>
                    <a:pt x="297" y="389"/>
                  </a:lnTo>
                  <a:lnTo>
                    <a:pt x="322" y="425"/>
                  </a:lnTo>
                  <a:lnTo>
                    <a:pt x="345" y="468"/>
                  </a:lnTo>
                  <a:lnTo>
                    <a:pt x="348" y="471"/>
                  </a:lnTo>
                  <a:lnTo>
                    <a:pt x="350" y="474"/>
                  </a:lnTo>
                  <a:lnTo>
                    <a:pt x="352" y="476"/>
                  </a:lnTo>
                  <a:lnTo>
                    <a:pt x="355" y="478"/>
                  </a:lnTo>
                  <a:lnTo>
                    <a:pt x="355" y="671"/>
                  </a:lnTo>
                  <a:lnTo>
                    <a:pt x="0" y="671"/>
                  </a:lnTo>
                  <a:lnTo>
                    <a:pt x="0" y="804"/>
                  </a:lnTo>
                  <a:lnTo>
                    <a:pt x="28" y="801"/>
                  </a:lnTo>
                  <a:lnTo>
                    <a:pt x="31" y="801"/>
                  </a:lnTo>
                  <a:lnTo>
                    <a:pt x="39" y="801"/>
                  </a:lnTo>
                  <a:lnTo>
                    <a:pt x="49" y="801"/>
                  </a:lnTo>
                  <a:lnTo>
                    <a:pt x="63" y="802"/>
                  </a:lnTo>
                  <a:lnTo>
                    <a:pt x="81" y="804"/>
                  </a:lnTo>
                  <a:lnTo>
                    <a:pt x="100" y="808"/>
                  </a:lnTo>
                  <a:lnTo>
                    <a:pt x="121" y="813"/>
                  </a:lnTo>
                  <a:lnTo>
                    <a:pt x="144" y="821"/>
                  </a:lnTo>
                  <a:lnTo>
                    <a:pt x="168" y="833"/>
                  </a:lnTo>
                  <a:lnTo>
                    <a:pt x="193" y="847"/>
                  </a:lnTo>
                  <a:lnTo>
                    <a:pt x="220" y="865"/>
                  </a:lnTo>
                  <a:lnTo>
                    <a:pt x="246" y="887"/>
                  </a:lnTo>
                  <a:lnTo>
                    <a:pt x="272" y="914"/>
                  </a:lnTo>
                  <a:lnTo>
                    <a:pt x="297" y="945"/>
                  </a:lnTo>
                  <a:lnTo>
                    <a:pt x="322" y="982"/>
                  </a:lnTo>
                  <a:lnTo>
                    <a:pt x="345" y="1024"/>
                  </a:lnTo>
                  <a:lnTo>
                    <a:pt x="348" y="1028"/>
                  </a:lnTo>
                  <a:lnTo>
                    <a:pt x="350" y="1030"/>
                  </a:lnTo>
                  <a:lnTo>
                    <a:pt x="352" y="1031"/>
                  </a:lnTo>
                  <a:lnTo>
                    <a:pt x="355" y="1033"/>
                  </a:lnTo>
                  <a:lnTo>
                    <a:pt x="355" y="1211"/>
                  </a:lnTo>
                  <a:lnTo>
                    <a:pt x="0" y="1211"/>
                  </a:lnTo>
                  <a:lnTo>
                    <a:pt x="0" y="1345"/>
                  </a:lnTo>
                  <a:lnTo>
                    <a:pt x="28" y="1341"/>
                  </a:lnTo>
                  <a:lnTo>
                    <a:pt x="31" y="1341"/>
                  </a:lnTo>
                  <a:lnTo>
                    <a:pt x="39" y="1340"/>
                  </a:lnTo>
                  <a:lnTo>
                    <a:pt x="49" y="1341"/>
                  </a:lnTo>
                  <a:lnTo>
                    <a:pt x="63" y="1341"/>
                  </a:lnTo>
                  <a:lnTo>
                    <a:pt x="81" y="1343"/>
                  </a:lnTo>
                  <a:lnTo>
                    <a:pt x="100" y="1348"/>
                  </a:lnTo>
                  <a:lnTo>
                    <a:pt x="121" y="1354"/>
                  </a:lnTo>
                  <a:lnTo>
                    <a:pt x="144" y="1362"/>
                  </a:lnTo>
                  <a:lnTo>
                    <a:pt x="168" y="1373"/>
                  </a:lnTo>
                  <a:lnTo>
                    <a:pt x="193" y="1387"/>
                  </a:lnTo>
                  <a:lnTo>
                    <a:pt x="220" y="1406"/>
                  </a:lnTo>
                  <a:lnTo>
                    <a:pt x="246" y="1427"/>
                  </a:lnTo>
                  <a:lnTo>
                    <a:pt x="272" y="1454"/>
                  </a:lnTo>
                  <a:lnTo>
                    <a:pt x="297" y="1485"/>
                  </a:lnTo>
                  <a:lnTo>
                    <a:pt x="322" y="1522"/>
                  </a:lnTo>
                  <a:lnTo>
                    <a:pt x="345" y="1565"/>
                  </a:lnTo>
                  <a:lnTo>
                    <a:pt x="348" y="1567"/>
                  </a:lnTo>
                  <a:lnTo>
                    <a:pt x="350" y="1569"/>
                  </a:lnTo>
                  <a:lnTo>
                    <a:pt x="352" y="1571"/>
                  </a:lnTo>
                  <a:lnTo>
                    <a:pt x="355" y="1574"/>
                  </a:lnTo>
                  <a:lnTo>
                    <a:pt x="355" y="1772"/>
                  </a:lnTo>
                  <a:lnTo>
                    <a:pt x="1081" y="1772"/>
                  </a:lnTo>
                  <a:lnTo>
                    <a:pt x="1081" y="1560"/>
                  </a:lnTo>
                  <a:lnTo>
                    <a:pt x="1104" y="1518"/>
                  </a:lnTo>
                  <a:lnTo>
                    <a:pt x="1130" y="1483"/>
                  </a:lnTo>
                  <a:lnTo>
                    <a:pt x="1155" y="1452"/>
                  </a:lnTo>
                  <a:lnTo>
                    <a:pt x="1180" y="1425"/>
                  </a:lnTo>
                  <a:lnTo>
                    <a:pt x="1207" y="1403"/>
                  </a:lnTo>
                  <a:lnTo>
                    <a:pt x="1232" y="1386"/>
                  </a:lnTo>
                  <a:lnTo>
                    <a:pt x="1258" y="1372"/>
                  </a:lnTo>
                  <a:lnTo>
                    <a:pt x="1282" y="1361"/>
                  </a:lnTo>
                  <a:lnTo>
                    <a:pt x="1305" y="1353"/>
                  </a:lnTo>
                  <a:lnTo>
                    <a:pt x="1326" y="1347"/>
                  </a:lnTo>
                  <a:lnTo>
                    <a:pt x="1344" y="1343"/>
                  </a:lnTo>
                  <a:lnTo>
                    <a:pt x="1361" y="1341"/>
                  </a:lnTo>
                  <a:lnTo>
                    <a:pt x="1375" y="1341"/>
                  </a:lnTo>
                  <a:lnTo>
                    <a:pt x="1387" y="1340"/>
                  </a:lnTo>
                  <a:lnTo>
                    <a:pt x="1393" y="1341"/>
                  </a:lnTo>
                  <a:lnTo>
                    <a:pt x="1397" y="1341"/>
                  </a:lnTo>
                  <a:lnTo>
                    <a:pt x="1423" y="1343"/>
                  </a:lnTo>
                  <a:lnTo>
                    <a:pt x="1423" y="1211"/>
                  </a:lnTo>
                  <a:lnTo>
                    <a:pt x="1081" y="1211"/>
                  </a:lnTo>
                  <a:lnTo>
                    <a:pt x="1081" y="1020"/>
                  </a:lnTo>
                  <a:lnTo>
                    <a:pt x="1104" y="978"/>
                  </a:lnTo>
                  <a:lnTo>
                    <a:pt x="1130" y="942"/>
                  </a:lnTo>
                  <a:lnTo>
                    <a:pt x="1155" y="911"/>
                  </a:lnTo>
                  <a:lnTo>
                    <a:pt x="1180" y="886"/>
                  </a:lnTo>
                  <a:lnTo>
                    <a:pt x="1207" y="864"/>
                  </a:lnTo>
                  <a:lnTo>
                    <a:pt x="1232" y="847"/>
                  </a:lnTo>
                  <a:lnTo>
                    <a:pt x="1258" y="833"/>
                  </a:lnTo>
                  <a:lnTo>
                    <a:pt x="1282" y="821"/>
                  </a:lnTo>
                  <a:lnTo>
                    <a:pt x="1305" y="813"/>
                  </a:lnTo>
                  <a:lnTo>
                    <a:pt x="1326" y="808"/>
                  </a:lnTo>
                  <a:lnTo>
                    <a:pt x="1344" y="804"/>
                  </a:lnTo>
                  <a:lnTo>
                    <a:pt x="1361" y="802"/>
                  </a:lnTo>
                  <a:lnTo>
                    <a:pt x="1375" y="801"/>
                  </a:lnTo>
                  <a:lnTo>
                    <a:pt x="1387" y="801"/>
                  </a:lnTo>
                  <a:lnTo>
                    <a:pt x="1393" y="801"/>
                  </a:lnTo>
                  <a:lnTo>
                    <a:pt x="1397" y="80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0337" name="Freeform 64"/>
            <p:cNvSpPr>
              <a:spLocks/>
            </p:cNvSpPr>
            <p:nvPr/>
          </p:nvSpPr>
          <p:spPr bwMode="auto">
            <a:xfrm>
              <a:off x="967" y="1563"/>
              <a:ext cx="147" cy="102"/>
            </a:xfrm>
            <a:custGeom>
              <a:avLst/>
              <a:gdLst>
                <a:gd name="T0" fmla="*/ 74 w 294"/>
                <a:gd name="T1" fmla="*/ 0 h 205"/>
                <a:gd name="T2" fmla="*/ 74 w 294"/>
                <a:gd name="T3" fmla="*/ 7 h 205"/>
                <a:gd name="T4" fmla="*/ 71 w 294"/>
                <a:gd name="T5" fmla="*/ 8 h 205"/>
                <a:gd name="T6" fmla="*/ 68 w 294"/>
                <a:gd name="T7" fmla="*/ 8 h 205"/>
                <a:gd name="T8" fmla="*/ 63 w 294"/>
                <a:gd name="T9" fmla="*/ 9 h 205"/>
                <a:gd name="T10" fmla="*/ 59 w 294"/>
                <a:gd name="T11" fmla="*/ 9 h 205"/>
                <a:gd name="T12" fmla="*/ 55 w 294"/>
                <a:gd name="T13" fmla="*/ 10 h 205"/>
                <a:gd name="T14" fmla="*/ 51 w 294"/>
                <a:gd name="T15" fmla="*/ 11 h 205"/>
                <a:gd name="T16" fmla="*/ 46 w 294"/>
                <a:gd name="T17" fmla="*/ 13 h 205"/>
                <a:gd name="T18" fmla="*/ 41 w 294"/>
                <a:gd name="T19" fmla="*/ 15 h 205"/>
                <a:gd name="T20" fmla="*/ 37 w 294"/>
                <a:gd name="T21" fmla="*/ 18 h 205"/>
                <a:gd name="T22" fmla="*/ 31 w 294"/>
                <a:gd name="T23" fmla="*/ 21 h 205"/>
                <a:gd name="T24" fmla="*/ 26 w 294"/>
                <a:gd name="T25" fmla="*/ 24 h 205"/>
                <a:gd name="T26" fmla="*/ 20 w 294"/>
                <a:gd name="T27" fmla="*/ 28 h 205"/>
                <a:gd name="T28" fmla="*/ 15 w 294"/>
                <a:gd name="T29" fmla="*/ 33 h 205"/>
                <a:gd name="T30" fmla="*/ 10 w 294"/>
                <a:gd name="T31" fmla="*/ 38 h 205"/>
                <a:gd name="T32" fmla="*/ 5 w 294"/>
                <a:gd name="T33" fmla="*/ 44 h 205"/>
                <a:gd name="T34" fmla="*/ 0 w 294"/>
                <a:gd name="T35" fmla="*/ 51 h 205"/>
                <a:gd name="T36" fmla="*/ 0 w 294"/>
                <a:gd name="T37" fmla="*/ 0 h 205"/>
                <a:gd name="T38" fmla="*/ 74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1"/>
                  </a:lnTo>
                  <a:lnTo>
                    <a:pt x="283" y="32"/>
                  </a:lnTo>
                  <a:lnTo>
                    <a:pt x="270" y="33"/>
                  </a:lnTo>
                  <a:lnTo>
                    <a:pt x="255" y="36"/>
                  </a:lnTo>
                  <a:lnTo>
                    <a:pt x="239" y="38"/>
                  </a:lnTo>
                  <a:lnTo>
                    <a:pt x="223" y="43"/>
                  </a:lnTo>
                  <a:lnTo>
                    <a:pt x="204" y="47"/>
                  </a:lnTo>
                  <a:lnTo>
                    <a:pt x="186" y="54"/>
                  </a:lnTo>
                  <a:lnTo>
                    <a:pt x="166" y="62"/>
                  </a:lnTo>
                  <a:lnTo>
                    <a:pt x="145" y="73"/>
                  </a:lnTo>
                  <a:lnTo>
                    <a:pt x="125" y="85"/>
                  </a:lnTo>
                  <a:lnTo>
                    <a:pt x="104" y="99"/>
                  </a:lnTo>
                  <a:lnTo>
                    <a:pt x="83" y="115"/>
                  </a:lnTo>
                  <a:lnTo>
                    <a:pt x="61" y="134"/>
                  </a:lnTo>
                  <a:lnTo>
                    <a:pt x="41" y="154"/>
                  </a:lnTo>
                  <a:lnTo>
                    <a:pt x="20" y="179"/>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0338" name="Freeform 65"/>
            <p:cNvSpPr>
              <a:spLocks/>
            </p:cNvSpPr>
            <p:nvPr/>
          </p:nvSpPr>
          <p:spPr bwMode="auto">
            <a:xfrm>
              <a:off x="967" y="1284"/>
              <a:ext cx="147" cy="103"/>
            </a:xfrm>
            <a:custGeom>
              <a:avLst/>
              <a:gdLst>
                <a:gd name="T0" fmla="*/ 74 w 294"/>
                <a:gd name="T1" fmla="*/ 0 h 205"/>
                <a:gd name="T2" fmla="*/ 74 w 294"/>
                <a:gd name="T3" fmla="*/ 8 h 205"/>
                <a:gd name="T4" fmla="*/ 71 w 294"/>
                <a:gd name="T5" fmla="*/ 8 h 205"/>
                <a:gd name="T6" fmla="*/ 68 w 294"/>
                <a:gd name="T7" fmla="*/ 9 h 205"/>
                <a:gd name="T8" fmla="*/ 63 w 294"/>
                <a:gd name="T9" fmla="*/ 9 h 205"/>
                <a:gd name="T10" fmla="*/ 59 w 294"/>
                <a:gd name="T11" fmla="*/ 10 h 205"/>
                <a:gd name="T12" fmla="*/ 55 w 294"/>
                <a:gd name="T13" fmla="*/ 11 h 205"/>
                <a:gd name="T14" fmla="*/ 51 w 294"/>
                <a:gd name="T15" fmla="*/ 12 h 205"/>
                <a:gd name="T16" fmla="*/ 46 w 294"/>
                <a:gd name="T17" fmla="*/ 14 h 205"/>
                <a:gd name="T18" fmla="*/ 41 w 294"/>
                <a:gd name="T19" fmla="*/ 16 h 205"/>
                <a:gd name="T20" fmla="*/ 37 w 294"/>
                <a:gd name="T21" fmla="*/ 18 h 205"/>
                <a:gd name="T22" fmla="*/ 31 w 294"/>
                <a:gd name="T23" fmla="*/ 22 h 205"/>
                <a:gd name="T24" fmla="*/ 26 w 294"/>
                <a:gd name="T25" fmla="*/ 25 h 205"/>
                <a:gd name="T26" fmla="*/ 20 w 294"/>
                <a:gd name="T27" fmla="*/ 29 h 205"/>
                <a:gd name="T28" fmla="*/ 15 w 294"/>
                <a:gd name="T29" fmla="*/ 34 h 205"/>
                <a:gd name="T30" fmla="*/ 10 w 294"/>
                <a:gd name="T31" fmla="*/ 39 h 205"/>
                <a:gd name="T32" fmla="*/ 5 w 294"/>
                <a:gd name="T33" fmla="*/ 45 h 205"/>
                <a:gd name="T34" fmla="*/ 0 w 294"/>
                <a:gd name="T35" fmla="*/ 52 h 205"/>
                <a:gd name="T36" fmla="*/ 0 w 294"/>
                <a:gd name="T37" fmla="*/ 0 h 205"/>
                <a:gd name="T38" fmla="*/ 74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2"/>
                  </a:lnTo>
                  <a:lnTo>
                    <a:pt x="283" y="32"/>
                  </a:lnTo>
                  <a:lnTo>
                    <a:pt x="270" y="33"/>
                  </a:lnTo>
                  <a:lnTo>
                    <a:pt x="255" y="35"/>
                  </a:lnTo>
                  <a:lnTo>
                    <a:pt x="239" y="39"/>
                  </a:lnTo>
                  <a:lnTo>
                    <a:pt x="223" y="42"/>
                  </a:lnTo>
                  <a:lnTo>
                    <a:pt x="204" y="48"/>
                  </a:lnTo>
                  <a:lnTo>
                    <a:pt x="186" y="54"/>
                  </a:lnTo>
                  <a:lnTo>
                    <a:pt x="166" y="63"/>
                  </a:lnTo>
                  <a:lnTo>
                    <a:pt x="145" y="72"/>
                  </a:lnTo>
                  <a:lnTo>
                    <a:pt x="125" y="85"/>
                  </a:lnTo>
                  <a:lnTo>
                    <a:pt x="104" y="99"/>
                  </a:lnTo>
                  <a:lnTo>
                    <a:pt x="83" y="115"/>
                  </a:lnTo>
                  <a:lnTo>
                    <a:pt x="61" y="133"/>
                  </a:lnTo>
                  <a:lnTo>
                    <a:pt x="41" y="154"/>
                  </a:lnTo>
                  <a:lnTo>
                    <a:pt x="20" y="178"/>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0339" name="Freeform 66"/>
            <p:cNvSpPr>
              <a:spLocks/>
            </p:cNvSpPr>
            <p:nvPr/>
          </p:nvSpPr>
          <p:spPr bwMode="auto">
            <a:xfrm>
              <a:off x="451" y="1284"/>
              <a:ext cx="153" cy="111"/>
            </a:xfrm>
            <a:custGeom>
              <a:avLst/>
              <a:gdLst>
                <a:gd name="T0" fmla="*/ 0 w 306"/>
                <a:gd name="T1" fmla="*/ 8 h 221"/>
                <a:gd name="T2" fmla="*/ 0 w 306"/>
                <a:gd name="T3" fmla="*/ 0 h 221"/>
                <a:gd name="T4" fmla="*/ 77 w 306"/>
                <a:gd name="T5" fmla="*/ 0 h 221"/>
                <a:gd name="T6" fmla="*/ 77 w 306"/>
                <a:gd name="T7" fmla="*/ 56 h 221"/>
                <a:gd name="T8" fmla="*/ 72 w 306"/>
                <a:gd name="T9" fmla="*/ 48 h 221"/>
                <a:gd name="T10" fmla="*/ 66 w 306"/>
                <a:gd name="T11" fmla="*/ 42 h 221"/>
                <a:gd name="T12" fmla="*/ 60 w 306"/>
                <a:gd name="T13" fmla="*/ 36 h 221"/>
                <a:gd name="T14" fmla="*/ 55 w 306"/>
                <a:gd name="T15" fmla="*/ 31 h 221"/>
                <a:gd name="T16" fmla="*/ 49 w 306"/>
                <a:gd name="T17" fmla="*/ 26 h 221"/>
                <a:gd name="T18" fmla="*/ 44 w 306"/>
                <a:gd name="T19" fmla="*/ 23 h 221"/>
                <a:gd name="T20" fmla="*/ 39 w 306"/>
                <a:gd name="T21" fmla="*/ 19 h 221"/>
                <a:gd name="T22" fmla="*/ 34 w 306"/>
                <a:gd name="T23" fmla="*/ 17 h 221"/>
                <a:gd name="T24" fmla="*/ 28 w 306"/>
                <a:gd name="T25" fmla="*/ 14 h 221"/>
                <a:gd name="T26" fmla="*/ 23 w 306"/>
                <a:gd name="T27" fmla="*/ 13 h 221"/>
                <a:gd name="T28" fmla="*/ 19 w 306"/>
                <a:gd name="T29" fmla="*/ 11 h 221"/>
                <a:gd name="T30" fmla="*/ 14 w 306"/>
                <a:gd name="T31" fmla="*/ 10 h 221"/>
                <a:gd name="T32" fmla="*/ 10 w 306"/>
                <a:gd name="T33" fmla="*/ 9 h 221"/>
                <a:gd name="T34" fmla="*/ 6 w 306"/>
                <a:gd name="T35" fmla="*/ 9 h 221"/>
                <a:gd name="T36" fmla="*/ 3 w 306"/>
                <a:gd name="T37" fmla="*/ 8 h 221"/>
                <a:gd name="T38" fmla="*/ 0 w 306"/>
                <a:gd name="T39" fmla="*/ 8 h 22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1"/>
                <a:gd name="T62" fmla="*/ 306 w 306"/>
                <a:gd name="T63" fmla="*/ 221 h 22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1">
                  <a:moveTo>
                    <a:pt x="0" y="32"/>
                  </a:moveTo>
                  <a:lnTo>
                    <a:pt x="0" y="0"/>
                  </a:lnTo>
                  <a:lnTo>
                    <a:pt x="306" y="0"/>
                  </a:lnTo>
                  <a:lnTo>
                    <a:pt x="306" y="221"/>
                  </a:lnTo>
                  <a:lnTo>
                    <a:pt x="285" y="192"/>
                  </a:lnTo>
                  <a:lnTo>
                    <a:pt x="264" y="166"/>
                  </a:lnTo>
                  <a:lnTo>
                    <a:pt x="242" y="142"/>
                  </a:lnTo>
                  <a:lnTo>
                    <a:pt x="220" y="122"/>
                  </a:lnTo>
                  <a:lnTo>
                    <a:pt x="199" y="104"/>
                  </a:lnTo>
                  <a:lnTo>
                    <a:pt x="177" y="89"/>
                  </a:lnTo>
                  <a:lnTo>
                    <a:pt x="156" y="76"/>
                  </a:lnTo>
                  <a:lnTo>
                    <a:pt x="134" y="65"/>
                  </a:lnTo>
                  <a:lnTo>
                    <a:pt x="114" y="56"/>
                  </a:lnTo>
                  <a:lnTo>
                    <a:pt x="94" y="49"/>
                  </a:lnTo>
                  <a:lnTo>
                    <a:pt x="75" y="43"/>
                  </a:lnTo>
                  <a:lnTo>
                    <a:pt x="58" y="39"/>
                  </a:lnTo>
                  <a:lnTo>
                    <a:pt x="41" y="35"/>
                  </a:lnTo>
                  <a:lnTo>
                    <a:pt x="26" y="33"/>
                  </a:lnTo>
                  <a:lnTo>
                    <a:pt x="12" y="32"/>
                  </a:lnTo>
                  <a:lnTo>
                    <a:pt x="0" y="32"/>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0340" name="Freeform 67"/>
            <p:cNvSpPr>
              <a:spLocks/>
            </p:cNvSpPr>
            <p:nvPr/>
          </p:nvSpPr>
          <p:spPr bwMode="auto">
            <a:xfrm>
              <a:off x="451" y="1563"/>
              <a:ext cx="153" cy="110"/>
            </a:xfrm>
            <a:custGeom>
              <a:avLst/>
              <a:gdLst>
                <a:gd name="T0" fmla="*/ 0 w 306"/>
                <a:gd name="T1" fmla="*/ 7 h 221"/>
                <a:gd name="T2" fmla="*/ 0 w 306"/>
                <a:gd name="T3" fmla="*/ 0 h 221"/>
                <a:gd name="T4" fmla="*/ 77 w 306"/>
                <a:gd name="T5" fmla="*/ 0 h 221"/>
                <a:gd name="T6" fmla="*/ 77 w 306"/>
                <a:gd name="T7" fmla="*/ 55 h 221"/>
                <a:gd name="T8" fmla="*/ 72 w 306"/>
                <a:gd name="T9" fmla="*/ 48 h 221"/>
                <a:gd name="T10" fmla="*/ 66 w 306"/>
                <a:gd name="T11" fmla="*/ 41 h 221"/>
                <a:gd name="T12" fmla="*/ 60 w 306"/>
                <a:gd name="T13" fmla="*/ 35 h 221"/>
                <a:gd name="T14" fmla="*/ 55 w 306"/>
                <a:gd name="T15" fmla="*/ 30 h 221"/>
                <a:gd name="T16" fmla="*/ 49 w 306"/>
                <a:gd name="T17" fmla="*/ 26 h 221"/>
                <a:gd name="T18" fmla="*/ 44 w 306"/>
                <a:gd name="T19" fmla="*/ 22 h 221"/>
                <a:gd name="T20" fmla="*/ 39 w 306"/>
                <a:gd name="T21" fmla="*/ 19 h 221"/>
                <a:gd name="T22" fmla="*/ 34 w 306"/>
                <a:gd name="T23" fmla="*/ 16 h 221"/>
                <a:gd name="T24" fmla="*/ 28 w 306"/>
                <a:gd name="T25" fmla="*/ 14 h 221"/>
                <a:gd name="T26" fmla="*/ 23 w 306"/>
                <a:gd name="T27" fmla="*/ 12 h 221"/>
                <a:gd name="T28" fmla="*/ 19 w 306"/>
                <a:gd name="T29" fmla="*/ 10 h 221"/>
                <a:gd name="T30" fmla="*/ 14 w 306"/>
                <a:gd name="T31" fmla="*/ 9 h 221"/>
                <a:gd name="T32" fmla="*/ 10 w 306"/>
                <a:gd name="T33" fmla="*/ 9 h 221"/>
                <a:gd name="T34" fmla="*/ 6 w 306"/>
                <a:gd name="T35" fmla="*/ 8 h 221"/>
                <a:gd name="T36" fmla="*/ 3 w 306"/>
                <a:gd name="T37" fmla="*/ 8 h 221"/>
                <a:gd name="T38" fmla="*/ 0 w 306"/>
                <a:gd name="T39" fmla="*/ 7 h 22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1"/>
                <a:gd name="T62" fmla="*/ 306 w 306"/>
                <a:gd name="T63" fmla="*/ 221 h 22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1">
                  <a:moveTo>
                    <a:pt x="0" y="31"/>
                  </a:moveTo>
                  <a:lnTo>
                    <a:pt x="0" y="0"/>
                  </a:lnTo>
                  <a:lnTo>
                    <a:pt x="306" y="0"/>
                  </a:lnTo>
                  <a:lnTo>
                    <a:pt x="306" y="221"/>
                  </a:lnTo>
                  <a:lnTo>
                    <a:pt x="285" y="192"/>
                  </a:lnTo>
                  <a:lnTo>
                    <a:pt x="264" y="166"/>
                  </a:lnTo>
                  <a:lnTo>
                    <a:pt x="242" y="143"/>
                  </a:lnTo>
                  <a:lnTo>
                    <a:pt x="220" y="122"/>
                  </a:lnTo>
                  <a:lnTo>
                    <a:pt x="199" y="105"/>
                  </a:lnTo>
                  <a:lnTo>
                    <a:pt x="177" y="89"/>
                  </a:lnTo>
                  <a:lnTo>
                    <a:pt x="156" y="76"/>
                  </a:lnTo>
                  <a:lnTo>
                    <a:pt x="134" y="66"/>
                  </a:lnTo>
                  <a:lnTo>
                    <a:pt x="114" y="57"/>
                  </a:lnTo>
                  <a:lnTo>
                    <a:pt x="94" y="48"/>
                  </a:lnTo>
                  <a:lnTo>
                    <a:pt x="75" y="43"/>
                  </a:lnTo>
                  <a:lnTo>
                    <a:pt x="58" y="39"/>
                  </a:lnTo>
                  <a:lnTo>
                    <a:pt x="41" y="36"/>
                  </a:lnTo>
                  <a:lnTo>
                    <a:pt x="26" y="33"/>
                  </a:lnTo>
                  <a:lnTo>
                    <a:pt x="12" y="32"/>
                  </a:lnTo>
                  <a:lnTo>
                    <a:pt x="0" y="31"/>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0341" name="Freeform 68"/>
            <p:cNvSpPr>
              <a:spLocks/>
            </p:cNvSpPr>
            <p:nvPr/>
          </p:nvSpPr>
          <p:spPr bwMode="auto">
            <a:xfrm>
              <a:off x="451" y="1832"/>
              <a:ext cx="153" cy="111"/>
            </a:xfrm>
            <a:custGeom>
              <a:avLst/>
              <a:gdLst>
                <a:gd name="T0" fmla="*/ 0 w 306"/>
                <a:gd name="T1" fmla="*/ 8 h 223"/>
                <a:gd name="T2" fmla="*/ 0 w 306"/>
                <a:gd name="T3" fmla="*/ 0 h 223"/>
                <a:gd name="T4" fmla="*/ 77 w 306"/>
                <a:gd name="T5" fmla="*/ 0 h 223"/>
                <a:gd name="T6" fmla="*/ 77 w 306"/>
                <a:gd name="T7" fmla="*/ 55 h 223"/>
                <a:gd name="T8" fmla="*/ 72 w 306"/>
                <a:gd name="T9" fmla="*/ 48 h 223"/>
                <a:gd name="T10" fmla="*/ 66 w 306"/>
                <a:gd name="T11" fmla="*/ 41 h 223"/>
                <a:gd name="T12" fmla="*/ 60 w 306"/>
                <a:gd name="T13" fmla="*/ 36 h 223"/>
                <a:gd name="T14" fmla="*/ 55 w 306"/>
                <a:gd name="T15" fmla="*/ 31 h 223"/>
                <a:gd name="T16" fmla="*/ 49 w 306"/>
                <a:gd name="T17" fmla="*/ 26 h 223"/>
                <a:gd name="T18" fmla="*/ 44 w 306"/>
                <a:gd name="T19" fmla="*/ 22 h 223"/>
                <a:gd name="T20" fmla="*/ 39 w 306"/>
                <a:gd name="T21" fmla="*/ 19 h 223"/>
                <a:gd name="T22" fmla="*/ 34 w 306"/>
                <a:gd name="T23" fmla="*/ 16 h 223"/>
                <a:gd name="T24" fmla="*/ 28 w 306"/>
                <a:gd name="T25" fmla="*/ 14 h 223"/>
                <a:gd name="T26" fmla="*/ 23 w 306"/>
                <a:gd name="T27" fmla="*/ 12 h 223"/>
                <a:gd name="T28" fmla="*/ 19 w 306"/>
                <a:gd name="T29" fmla="*/ 11 h 223"/>
                <a:gd name="T30" fmla="*/ 14 w 306"/>
                <a:gd name="T31" fmla="*/ 10 h 223"/>
                <a:gd name="T32" fmla="*/ 10 w 306"/>
                <a:gd name="T33" fmla="*/ 9 h 223"/>
                <a:gd name="T34" fmla="*/ 6 w 306"/>
                <a:gd name="T35" fmla="*/ 8 h 223"/>
                <a:gd name="T36" fmla="*/ 3 w 306"/>
                <a:gd name="T37" fmla="*/ 8 h 223"/>
                <a:gd name="T38" fmla="*/ 0 w 306"/>
                <a:gd name="T39" fmla="*/ 8 h 22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3"/>
                <a:gd name="T62" fmla="*/ 306 w 306"/>
                <a:gd name="T63" fmla="*/ 223 h 22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3">
                  <a:moveTo>
                    <a:pt x="0" y="33"/>
                  </a:moveTo>
                  <a:lnTo>
                    <a:pt x="0" y="0"/>
                  </a:lnTo>
                  <a:lnTo>
                    <a:pt x="306" y="0"/>
                  </a:lnTo>
                  <a:lnTo>
                    <a:pt x="306" y="223"/>
                  </a:lnTo>
                  <a:lnTo>
                    <a:pt x="285" y="194"/>
                  </a:lnTo>
                  <a:lnTo>
                    <a:pt x="264" y="167"/>
                  </a:lnTo>
                  <a:lnTo>
                    <a:pt x="242" y="144"/>
                  </a:lnTo>
                  <a:lnTo>
                    <a:pt x="220" y="124"/>
                  </a:lnTo>
                  <a:lnTo>
                    <a:pt x="199" y="106"/>
                  </a:lnTo>
                  <a:lnTo>
                    <a:pt x="177" y="90"/>
                  </a:lnTo>
                  <a:lnTo>
                    <a:pt x="156" y="77"/>
                  </a:lnTo>
                  <a:lnTo>
                    <a:pt x="134" y="67"/>
                  </a:lnTo>
                  <a:lnTo>
                    <a:pt x="114" y="58"/>
                  </a:lnTo>
                  <a:lnTo>
                    <a:pt x="94" y="50"/>
                  </a:lnTo>
                  <a:lnTo>
                    <a:pt x="75" y="44"/>
                  </a:lnTo>
                  <a:lnTo>
                    <a:pt x="58" y="41"/>
                  </a:lnTo>
                  <a:lnTo>
                    <a:pt x="41" y="37"/>
                  </a:lnTo>
                  <a:lnTo>
                    <a:pt x="26" y="35"/>
                  </a:lnTo>
                  <a:lnTo>
                    <a:pt x="12" y="34"/>
                  </a:lnTo>
                  <a:lnTo>
                    <a:pt x="0" y="33"/>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0342" name="Freeform 69"/>
            <p:cNvSpPr>
              <a:spLocks/>
            </p:cNvSpPr>
            <p:nvPr/>
          </p:nvSpPr>
          <p:spPr bwMode="auto">
            <a:xfrm>
              <a:off x="967" y="1832"/>
              <a:ext cx="147" cy="103"/>
            </a:xfrm>
            <a:custGeom>
              <a:avLst/>
              <a:gdLst>
                <a:gd name="T0" fmla="*/ 74 w 294"/>
                <a:gd name="T1" fmla="*/ 0 h 205"/>
                <a:gd name="T2" fmla="*/ 74 w 294"/>
                <a:gd name="T3" fmla="*/ 9 h 205"/>
                <a:gd name="T4" fmla="*/ 71 w 294"/>
                <a:gd name="T5" fmla="*/ 9 h 205"/>
                <a:gd name="T6" fmla="*/ 68 w 294"/>
                <a:gd name="T7" fmla="*/ 9 h 205"/>
                <a:gd name="T8" fmla="*/ 63 w 294"/>
                <a:gd name="T9" fmla="*/ 9 h 205"/>
                <a:gd name="T10" fmla="*/ 59 w 294"/>
                <a:gd name="T11" fmla="*/ 10 h 205"/>
                <a:gd name="T12" fmla="*/ 55 w 294"/>
                <a:gd name="T13" fmla="*/ 11 h 205"/>
                <a:gd name="T14" fmla="*/ 51 w 294"/>
                <a:gd name="T15" fmla="*/ 13 h 205"/>
                <a:gd name="T16" fmla="*/ 46 w 294"/>
                <a:gd name="T17" fmla="*/ 14 h 205"/>
                <a:gd name="T18" fmla="*/ 41 w 294"/>
                <a:gd name="T19" fmla="*/ 16 h 205"/>
                <a:gd name="T20" fmla="*/ 37 w 294"/>
                <a:gd name="T21" fmla="*/ 19 h 205"/>
                <a:gd name="T22" fmla="*/ 31 w 294"/>
                <a:gd name="T23" fmla="*/ 22 h 205"/>
                <a:gd name="T24" fmla="*/ 26 w 294"/>
                <a:gd name="T25" fmla="*/ 25 h 205"/>
                <a:gd name="T26" fmla="*/ 20 w 294"/>
                <a:gd name="T27" fmla="*/ 29 h 205"/>
                <a:gd name="T28" fmla="*/ 15 w 294"/>
                <a:gd name="T29" fmla="*/ 34 h 205"/>
                <a:gd name="T30" fmla="*/ 10 w 294"/>
                <a:gd name="T31" fmla="*/ 39 h 205"/>
                <a:gd name="T32" fmla="*/ 5 w 294"/>
                <a:gd name="T33" fmla="*/ 45 h 205"/>
                <a:gd name="T34" fmla="*/ 0 w 294"/>
                <a:gd name="T35" fmla="*/ 52 h 205"/>
                <a:gd name="T36" fmla="*/ 0 w 294"/>
                <a:gd name="T37" fmla="*/ 0 h 205"/>
                <a:gd name="T38" fmla="*/ 74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3"/>
                  </a:lnTo>
                  <a:lnTo>
                    <a:pt x="283" y="34"/>
                  </a:lnTo>
                  <a:lnTo>
                    <a:pt x="270" y="35"/>
                  </a:lnTo>
                  <a:lnTo>
                    <a:pt x="255" y="36"/>
                  </a:lnTo>
                  <a:lnTo>
                    <a:pt x="239" y="39"/>
                  </a:lnTo>
                  <a:lnTo>
                    <a:pt x="223" y="43"/>
                  </a:lnTo>
                  <a:lnTo>
                    <a:pt x="204" y="49"/>
                  </a:lnTo>
                  <a:lnTo>
                    <a:pt x="186" y="56"/>
                  </a:lnTo>
                  <a:lnTo>
                    <a:pt x="166" y="64"/>
                  </a:lnTo>
                  <a:lnTo>
                    <a:pt x="145" y="74"/>
                  </a:lnTo>
                  <a:lnTo>
                    <a:pt x="125" y="86"/>
                  </a:lnTo>
                  <a:lnTo>
                    <a:pt x="104" y="99"/>
                  </a:lnTo>
                  <a:lnTo>
                    <a:pt x="83" y="115"/>
                  </a:lnTo>
                  <a:lnTo>
                    <a:pt x="61" y="134"/>
                  </a:lnTo>
                  <a:lnTo>
                    <a:pt x="41" y="155"/>
                  </a:lnTo>
                  <a:lnTo>
                    <a:pt x="20" y="179"/>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0343" name="Rectangle 70"/>
            <p:cNvSpPr>
              <a:spLocks noChangeArrowheads="1"/>
            </p:cNvSpPr>
            <p:nvPr/>
          </p:nvSpPr>
          <p:spPr bwMode="auto">
            <a:xfrm>
              <a:off x="628" y="1227"/>
              <a:ext cx="314" cy="837"/>
            </a:xfrm>
            <a:prstGeom prst="rect">
              <a:avLst/>
            </a:prstGeom>
            <a:solidFill>
              <a:srgbClr val="E09E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0344" name="Freeform 71"/>
            <p:cNvSpPr>
              <a:spLocks/>
            </p:cNvSpPr>
            <p:nvPr/>
          </p:nvSpPr>
          <p:spPr bwMode="auto">
            <a:xfrm>
              <a:off x="661" y="1243"/>
              <a:ext cx="249" cy="250"/>
            </a:xfrm>
            <a:custGeom>
              <a:avLst/>
              <a:gdLst>
                <a:gd name="T0" fmla="*/ 69 w 498"/>
                <a:gd name="T1" fmla="*/ 125 h 500"/>
                <a:gd name="T2" fmla="*/ 81 w 498"/>
                <a:gd name="T3" fmla="*/ 123 h 500"/>
                <a:gd name="T4" fmla="*/ 92 w 498"/>
                <a:gd name="T5" fmla="*/ 118 h 500"/>
                <a:gd name="T6" fmla="*/ 102 w 498"/>
                <a:gd name="T7" fmla="*/ 111 h 500"/>
                <a:gd name="T8" fmla="*/ 111 w 498"/>
                <a:gd name="T9" fmla="*/ 102 h 500"/>
                <a:gd name="T10" fmla="*/ 117 w 498"/>
                <a:gd name="T11" fmla="*/ 92 h 500"/>
                <a:gd name="T12" fmla="*/ 122 w 498"/>
                <a:gd name="T13" fmla="*/ 81 h 500"/>
                <a:gd name="T14" fmla="*/ 125 w 498"/>
                <a:gd name="T15" fmla="*/ 69 h 500"/>
                <a:gd name="T16" fmla="*/ 125 w 498"/>
                <a:gd name="T17" fmla="*/ 56 h 500"/>
                <a:gd name="T18" fmla="*/ 122 w 498"/>
                <a:gd name="T19" fmla="*/ 45 h 500"/>
                <a:gd name="T20" fmla="*/ 117 w 498"/>
                <a:gd name="T21" fmla="*/ 33 h 500"/>
                <a:gd name="T22" fmla="*/ 111 w 498"/>
                <a:gd name="T23" fmla="*/ 23 h 500"/>
                <a:gd name="T24" fmla="*/ 102 w 498"/>
                <a:gd name="T25" fmla="*/ 14 h 500"/>
                <a:gd name="T26" fmla="*/ 92 w 498"/>
                <a:gd name="T27" fmla="*/ 8 h 500"/>
                <a:gd name="T28" fmla="*/ 81 w 498"/>
                <a:gd name="T29" fmla="*/ 3 h 500"/>
                <a:gd name="T30" fmla="*/ 69 w 498"/>
                <a:gd name="T31" fmla="*/ 1 h 500"/>
                <a:gd name="T32" fmla="*/ 56 w 498"/>
                <a:gd name="T33" fmla="*/ 1 h 500"/>
                <a:gd name="T34" fmla="*/ 44 w 498"/>
                <a:gd name="T35" fmla="*/ 3 h 500"/>
                <a:gd name="T36" fmla="*/ 33 w 498"/>
                <a:gd name="T37" fmla="*/ 8 h 500"/>
                <a:gd name="T38" fmla="*/ 23 w 498"/>
                <a:gd name="T39" fmla="*/ 15 h 500"/>
                <a:gd name="T40" fmla="*/ 14 w 498"/>
                <a:gd name="T41" fmla="*/ 23 h 500"/>
                <a:gd name="T42" fmla="*/ 8 w 498"/>
                <a:gd name="T43" fmla="*/ 33 h 500"/>
                <a:gd name="T44" fmla="*/ 3 w 498"/>
                <a:gd name="T45" fmla="*/ 44 h 500"/>
                <a:gd name="T46" fmla="*/ 1 w 498"/>
                <a:gd name="T47" fmla="*/ 56 h 500"/>
                <a:gd name="T48" fmla="*/ 1 w 498"/>
                <a:gd name="T49" fmla="*/ 69 h 500"/>
                <a:gd name="T50" fmla="*/ 3 w 498"/>
                <a:gd name="T51" fmla="*/ 81 h 500"/>
                <a:gd name="T52" fmla="*/ 7 w 498"/>
                <a:gd name="T53" fmla="*/ 92 h 500"/>
                <a:gd name="T54" fmla="*/ 14 w 498"/>
                <a:gd name="T55" fmla="*/ 102 h 500"/>
                <a:gd name="T56" fmla="*/ 23 w 498"/>
                <a:gd name="T57" fmla="*/ 111 h 500"/>
                <a:gd name="T58" fmla="*/ 33 w 498"/>
                <a:gd name="T59" fmla="*/ 118 h 500"/>
                <a:gd name="T60" fmla="*/ 44 w 498"/>
                <a:gd name="T61" fmla="*/ 123 h 500"/>
                <a:gd name="T62" fmla="*/ 56 w 498"/>
                <a:gd name="T63" fmla="*/ 125 h 5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500"/>
                <a:gd name="T98" fmla="*/ 498 w 498"/>
                <a:gd name="T99" fmla="*/ 500 h 5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500">
                  <a:moveTo>
                    <a:pt x="248" y="500"/>
                  </a:moveTo>
                  <a:lnTo>
                    <a:pt x="274" y="499"/>
                  </a:lnTo>
                  <a:lnTo>
                    <a:pt x="298" y="495"/>
                  </a:lnTo>
                  <a:lnTo>
                    <a:pt x="321" y="489"/>
                  </a:lnTo>
                  <a:lnTo>
                    <a:pt x="344" y="480"/>
                  </a:lnTo>
                  <a:lnTo>
                    <a:pt x="366" y="470"/>
                  </a:lnTo>
                  <a:lnTo>
                    <a:pt x="387" y="457"/>
                  </a:lnTo>
                  <a:lnTo>
                    <a:pt x="406" y="443"/>
                  </a:lnTo>
                  <a:lnTo>
                    <a:pt x="425" y="426"/>
                  </a:lnTo>
                  <a:lnTo>
                    <a:pt x="442" y="408"/>
                  </a:lnTo>
                  <a:lnTo>
                    <a:pt x="456" y="388"/>
                  </a:lnTo>
                  <a:lnTo>
                    <a:pt x="468" y="367"/>
                  </a:lnTo>
                  <a:lnTo>
                    <a:pt x="479" y="345"/>
                  </a:lnTo>
                  <a:lnTo>
                    <a:pt x="488" y="322"/>
                  </a:lnTo>
                  <a:lnTo>
                    <a:pt x="494" y="299"/>
                  </a:lnTo>
                  <a:lnTo>
                    <a:pt x="497" y="275"/>
                  </a:lnTo>
                  <a:lnTo>
                    <a:pt x="498" y="250"/>
                  </a:lnTo>
                  <a:lnTo>
                    <a:pt x="497" y="224"/>
                  </a:lnTo>
                  <a:lnTo>
                    <a:pt x="494" y="200"/>
                  </a:lnTo>
                  <a:lnTo>
                    <a:pt x="488" y="177"/>
                  </a:lnTo>
                  <a:lnTo>
                    <a:pt x="479" y="154"/>
                  </a:lnTo>
                  <a:lnTo>
                    <a:pt x="468" y="132"/>
                  </a:lnTo>
                  <a:lnTo>
                    <a:pt x="456" y="111"/>
                  </a:lnTo>
                  <a:lnTo>
                    <a:pt x="442" y="92"/>
                  </a:lnTo>
                  <a:lnTo>
                    <a:pt x="425" y="73"/>
                  </a:lnTo>
                  <a:lnTo>
                    <a:pt x="406" y="56"/>
                  </a:lnTo>
                  <a:lnTo>
                    <a:pt x="387" y="42"/>
                  </a:lnTo>
                  <a:lnTo>
                    <a:pt x="366" y="30"/>
                  </a:lnTo>
                  <a:lnTo>
                    <a:pt x="344" y="19"/>
                  </a:lnTo>
                  <a:lnTo>
                    <a:pt x="321" y="10"/>
                  </a:lnTo>
                  <a:lnTo>
                    <a:pt x="298" y="4"/>
                  </a:lnTo>
                  <a:lnTo>
                    <a:pt x="274" y="1"/>
                  </a:lnTo>
                  <a:lnTo>
                    <a:pt x="248" y="0"/>
                  </a:lnTo>
                  <a:lnTo>
                    <a:pt x="223" y="1"/>
                  </a:lnTo>
                  <a:lnTo>
                    <a:pt x="199" y="4"/>
                  </a:lnTo>
                  <a:lnTo>
                    <a:pt x="175" y="11"/>
                  </a:lnTo>
                  <a:lnTo>
                    <a:pt x="152" y="19"/>
                  </a:lnTo>
                  <a:lnTo>
                    <a:pt x="130" y="30"/>
                  </a:lnTo>
                  <a:lnTo>
                    <a:pt x="109" y="42"/>
                  </a:lnTo>
                  <a:lnTo>
                    <a:pt x="91" y="57"/>
                  </a:lnTo>
                  <a:lnTo>
                    <a:pt x="72" y="72"/>
                  </a:lnTo>
                  <a:lnTo>
                    <a:pt x="56" y="91"/>
                  </a:lnTo>
                  <a:lnTo>
                    <a:pt x="42" y="110"/>
                  </a:lnTo>
                  <a:lnTo>
                    <a:pt x="30" y="130"/>
                  </a:lnTo>
                  <a:lnTo>
                    <a:pt x="19" y="152"/>
                  </a:lnTo>
                  <a:lnTo>
                    <a:pt x="11" y="175"/>
                  </a:lnTo>
                  <a:lnTo>
                    <a:pt x="4" y="199"/>
                  </a:lnTo>
                  <a:lnTo>
                    <a:pt x="1" y="224"/>
                  </a:lnTo>
                  <a:lnTo>
                    <a:pt x="0" y="250"/>
                  </a:lnTo>
                  <a:lnTo>
                    <a:pt x="1" y="275"/>
                  </a:lnTo>
                  <a:lnTo>
                    <a:pt x="4" y="299"/>
                  </a:lnTo>
                  <a:lnTo>
                    <a:pt x="10" y="322"/>
                  </a:lnTo>
                  <a:lnTo>
                    <a:pt x="18" y="345"/>
                  </a:lnTo>
                  <a:lnTo>
                    <a:pt x="28" y="367"/>
                  </a:lnTo>
                  <a:lnTo>
                    <a:pt x="41" y="388"/>
                  </a:lnTo>
                  <a:lnTo>
                    <a:pt x="56" y="408"/>
                  </a:lnTo>
                  <a:lnTo>
                    <a:pt x="72" y="426"/>
                  </a:lnTo>
                  <a:lnTo>
                    <a:pt x="91" y="443"/>
                  </a:lnTo>
                  <a:lnTo>
                    <a:pt x="110" y="457"/>
                  </a:lnTo>
                  <a:lnTo>
                    <a:pt x="131" y="470"/>
                  </a:lnTo>
                  <a:lnTo>
                    <a:pt x="153" y="480"/>
                  </a:lnTo>
                  <a:lnTo>
                    <a:pt x="176" y="489"/>
                  </a:lnTo>
                  <a:lnTo>
                    <a:pt x="199" y="495"/>
                  </a:lnTo>
                  <a:lnTo>
                    <a:pt x="223" y="499"/>
                  </a:lnTo>
                  <a:lnTo>
                    <a:pt x="248" y="50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0345" name="Freeform 72"/>
            <p:cNvSpPr>
              <a:spLocks/>
            </p:cNvSpPr>
            <p:nvPr/>
          </p:nvSpPr>
          <p:spPr bwMode="auto">
            <a:xfrm>
              <a:off x="685" y="1268"/>
              <a:ext cx="200" cy="200"/>
            </a:xfrm>
            <a:custGeom>
              <a:avLst/>
              <a:gdLst>
                <a:gd name="T0" fmla="*/ 0 w 401"/>
                <a:gd name="T1" fmla="*/ 45 h 401"/>
                <a:gd name="T2" fmla="*/ 2 w 401"/>
                <a:gd name="T3" fmla="*/ 35 h 401"/>
                <a:gd name="T4" fmla="*/ 5 w 401"/>
                <a:gd name="T5" fmla="*/ 26 h 401"/>
                <a:gd name="T6" fmla="*/ 11 w 401"/>
                <a:gd name="T7" fmla="*/ 18 h 401"/>
                <a:gd name="T8" fmla="*/ 18 w 401"/>
                <a:gd name="T9" fmla="*/ 11 h 401"/>
                <a:gd name="T10" fmla="*/ 26 w 401"/>
                <a:gd name="T11" fmla="*/ 5 h 401"/>
                <a:gd name="T12" fmla="*/ 35 w 401"/>
                <a:gd name="T13" fmla="*/ 2 h 401"/>
                <a:gd name="T14" fmla="*/ 45 w 401"/>
                <a:gd name="T15" fmla="*/ 0 h 401"/>
                <a:gd name="T16" fmla="*/ 55 w 401"/>
                <a:gd name="T17" fmla="*/ 0 h 401"/>
                <a:gd name="T18" fmla="*/ 64 w 401"/>
                <a:gd name="T19" fmla="*/ 2 h 401"/>
                <a:gd name="T20" fmla="*/ 73 w 401"/>
                <a:gd name="T21" fmla="*/ 5 h 401"/>
                <a:gd name="T22" fmla="*/ 81 w 401"/>
                <a:gd name="T23" fmla="*/ 11 h 401"/>
                <a:gd name="T24" fmla="*/ 89 w 401"/>
                <a:gd name="T25" fmla="*/ 18 h 401"/>
                <a:gd name="T26" fmla="*/ 94 w 401"/>
                <a:gd name="T27" fmla="*/ 26 h 401"/>
                <a:gd name="T28" fmla="*/ 98 w 401"/>
                <a:gd name="T29" fmla="*/ 35 h 401"/>
                <a:gd name="T30" fmla="*/ 100 w 401"/>
                <a:gd name="T31" fmla="*/ 45 h 401"/>
                <a:gd name="T32" fmla="*/ 100 w 401"/>
                <a:gd name="T33" fmla="*/ 55 h 401"/>
                <a:gd name="T34" fmla="*/ 98 w 401"/>
                <a:gd name="T35" fmla="*/ 65 h 401"/>
                <a:gd name="T36" fmla="*/ 94 w 401"/>
                <a:gd name="T37" fmla="*/ 74 h 401"/>
                <a:gd name="T38" fmla="*/ 88 w 401"/>
                <a:gd name="T39" fmla="*/ 82 h 401"/>
                <a:gd name="T40" fmla="*/ 82 w 401"/>
                <a:gd name="T41" fmla="*/ 88 h 401"/>
                <a:gd name="T42" fmla="*/ 74 w 401"/>
                <a:gd name="T43" fmla="*/ 94 h 401"/>
                <a:gd name="T44" fmla="*/ 65 w 401"/>
                <a:gd name="T45" fmla="*/ 98 h 401"/>
                <a:gd name="T46" fmla="*/ 55 w 401"/>
                <a:gd name="T47" fmla="*/ 100 h 401"/>
                <a:gd name="T48" fmla="*/ 45 w 401"/>
                <a:gd name="T49" fmla="*/ 100 h 401"/>
                <a:gd name="T50" fmla="*/ 35 w 401"/>
                <a:gd name="T51" fmla="*/ 98 h 401"/>
                <a:gd name="T52" fmla="*/ 26 w 401"/>
                <a:gd name="T53" fmla="*/ 94 h 401"/>
                <a:gd name="T54" fmla="*/ 18 w 401"/>
                <a:gd name="T55" fmla="*/ 89 h 401"/>
                <a:gd name="T56" fmla="*/ 11 w 401"/>
                <a:gd name="T57" fmla="*/ 81 h 401"/>
                <a:gd name="T58" fmla="*/ 5 w 401"/>
                <a:gd name="T59" fmla="*/ 73 h 401"/>
                <a:gd name="T60" fmla="*/ 2 w 401"/>
                <a:gd name="T61" fmla="*/ 64 h 401"/>
                <a:gd name="T62" fmla="*/ 0 w 401"/>
                <a:gd name="T63" fmla="*/ 55 h 40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1"/>
                <a:gd name="T98" fmla="*/ 401 w 401"/>
                <a:gd name="T99" fmla="*/ 401 h 40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1">
                  <a:moveTo>
                    <a:pt x="0" y="201"/>
                  </a:moveTo>
                  <a:lnTo>
                    <a:pt x="1" y="181"/>
                  </a:lnTo>
                  <a:lnTo>
                    <a:pt x="3" y="161"/>
                  </a:lnTo>
                  <a:lnTo>
                    <a:pt x="8" y="142"/>
                  </a:lnTo>
                  <a:lnTo>
                    <a:pt x="15" y="123"/>
                  </a:lnTo>
                  <a:lnTo>
                    <a:pt x="23" y="106"/>
                  </a:lnTo>
                  <a:lnTo>
                    <a:pt x="33" y="90"/>
                  </a:lnTo>
                  <a:lnTo>
                    <a:pt x="45" y="74"/>
                  </a:lnTo>
                  <a:lnTo>
                    <a:pt x="59" y="59"/>
                  </a:lnTo>
                  <a:lnTo>
                    <a:pt x="74" y="45"/>
                  </a:lnTo>
                  <a:lnTo>
                    <a:pt x="90" y="34"/>
                  </a:lnTo>
                  <a:lnTo>
                    <a:pt x="106" y="23"/>
                  </a:lnTo>
                  <a:lnTo>
                    <a:pt x="124" y="15"/>
                  </a:lnTo>
                  <a:lnTo>
                    <a:pt x="143" y="8"/>
                  </a:lnTo>
                  <a:lnTo>
                    <a:pt x="161" y="4"/>
                  </a:lnTo>
                  <a:lnTo>
                    <a:pt x="181" y="1"/>
                  </a:lnTo>
                  <a:lnTo>
                    <a:pt x="200" y="0"/>
                  </a:lnTo>
                  <a:lnTo>
                    <a:pt x="220" y="1"/>
                  </a:lnTo>
                  <a:lnTo>
                    <a:pt x="241" y="4"/>
                  </a:lnTo>
                  <a:lnTo>
                    <a:pt x="259" y="8"/>
                  </a:lnTo>
                  <a:lnTo>
                    <a:pt x="278" y="15"/>
                  </a:lnTo>
                  <a:lnTo>
                    <a:pt x="295" y="23"/>
                  </a:lnTo>
                  <a:lnTo>
                    <a:pt x="312" y="34"/>
                  </a:lnTo>
                  <a:lnTo>
                    <a:pt x="327" y="45"/>
                  </a:lnTo>
                  <a:lnTo>
                    <a:pt x="342" y="59"/>
                  </a:lnTo>
                  <a:lnTo>
                    <a:pt x="356" y="74"/>
                  </a:lnTo>
                  <a:lnTo>
                    <a:pt x="367" y="90"/>
                  </a:lnTo>
                  <a:lnTo>
                    <a:pt x="378" y="106"/>
                  </a:lnTo>
                  <a:lnTo>
                    <a:pt x="386" y="123"/>
                  </a:lnTo>
                  <a:lnTo>
                    <a:pt x="393" y="142"/>
                  </a:lnTo>
                  <a:lnTo>
                    <a:pt x="397" y="161"/>
                  </a:lnTo>
                  <a:lnTo>
                    <a:pt x="400" y="181"/>
                  </a:lnTo>
                  <a:lnTo>
                    <a:pt x="401" y="201"/>
                  </a:lnTo>
                  <a:lnTo>
                    <a:pt x="400" y="221"/>
                  </a:lnTo>
                  <a:lnTo>
                    <a:pt x="396" y="241"/>
                  </a:lnTo>
                  <a:lnTo>
                    <a:pt x="392" y="261"/>
                  </a:lnTo>
                  <a:lnTo>
                    <a:pt x="385" y="279"/>
                  </a:lnTo>
                  <a:lnTo>
                    <a:pt x="377" y="296"/>
                  </a:lnTo>
                  <a:lnTo>
                    <a:pt x="366" y="312"/>
                  </a:lnTo>
                  <a:lnTo>
                    <a:pt x="355" y="329"/>
                  </a:lnTo>
                  <a:lnTo>
                    <a:pt x="342" y="342"/>
                  </a:lnTo>
                  <a:lnTo>
                    <a:pt x="328" y="355"/>
                  </a:lnTo>
                  <a:lnTo>
                    <a:pt x="312" y="367"/>
                  </a:lnTo>
                  <a:lnTo>
                    <a:pt x="296" y="377"/>
                  </a:lnTo>
                  <a:lnTo>
                    <a:pt x="279" y="385"/>
                  </a:lnTo>
                  <a:lnTo>
                    <a:pt x="260" y="392"/>
                  </a:lnTo>
                  <a:lnTo>
                    <a:pt x="241" y="397"/>
                  </a:lnTo>
                  <a:lnTo>
                    <a:pt x="221" y="400"/>
                  </a:lnTo>
                  <a:lnTo>
                    <a:pt x="200" y="401"/>
                  </a:lnTo>
                  <a:lnTo>
                    <a:pt x="181" y="400"/>
                  </a:lnTo>
                  <a:lnTo>
                    <a:pt x="161" y="398"/>
                  </a:lnTo>
                  <a:lnTo>
                    <a:pt x="143" y="393"/>
                  </a:lnTo>
                  <a:lnTo>
                    <a:pt x="124" y="386"/>
                  </a:lnTo>
                  <a:lnTo>
                    <a:pt x="106" y="378"/>
                  </a:lnTo>
                  <a:lnTo>
                    <a:pt x="90" y="368"/>
                  </a:lnTo>
                  <a:lnTo>
                    <a:pt x="74" y="356"/>
                  </a:lnTo>
                  <a:lnTo>
                    <a:pt x="59" y="342"/>
                  </a:lnTo>
                  <a:lnTo>
                    <a:pt x="45" y="327"/>
                  </a:lnTo>
                  <a:lnTo>
                    <a:pt x="33" y="311"/>
                  </a:lnTo>
                  <a:lnTo>
                    <a:pt x="23" y="295"/>
                  </a:lnTo>
                  <a:lnTo>
                    <a:pt x="15" y="278"/>
                  </a:lnTo>
                  <a:lnTo>
                    <a:pt x="8" y="259"/>
                  </a:lnTo>
                  <a:lnTo>
                    <a:pt x="3" y="240"/>
                  </a:lnTo>
                  <a:lnTo>
                    <a:pt x="1" y="220"/>
                  </a:lnTo>
                  <a:lnTo>
                    <a:pt x="0" y="201"/>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0346" name="Freeform 73"/>
            <p:cNvSpPr>
              <a:spLocks/>
            </p:cNvSpPr>
            <p:nvPr/>
          </p:nvSpPr>
          <p:spPr bwMode="auto">
            <a:xfrm>
              <a:off x="705" y="1268"/>
              <a:ext cx="180" cy="180"/>
            </a:xfrm>
            <a:custGeom>
              <a:avLst/>
              <a:gdLst>
                <a:gd name="T0" fmla="*/ 71 w 361"/>
                <a:gd name="T1" fmla="*/ 11 h 361"/>
                <a:gd name="T2" fmla="*/ 63 w 361"/>
                <a:gd name="T3" fmla="*/ 5 h 361"/>
                <a:gd name="T4" fmla="*/ 54 w 361"/>
                <a:gd name="T5" fmla="*/ 2 h 361"/>
                <a:gd name="T6" fmla="*/ 45 w 361"/>
                <a:gd name="T7" fmla="*/ 0 h 361"/>
                <a:gd name="T8" fmla="*/ 35 w 361"/>
                <a:gd name="T9" fmla="*/ 0 h 361"/>
                <a:gd name="T10" fmla="*/ 25 w 361"/>
                <a:gd name="T11" fmla="*/ 2 h 361"/>
                <a:gd name="T12" fmla="*/ 16 w 361"/>
                <a:gd name="T13" fmla="*/ 5 h 361"/>
                <a:gd name="T14" fmla="*/ 8 w 361"/>
                <a:gd name="T15" fmla="*/ 11 h 361"/>
                <a:gd name="T16" fmla="*/ 3 w 361"/>
                <a:gd name="T17" fmla="*/ 16 h 361"/>
                <a:gd name="T18" fmla="*/ 1 w 361"/>
                <a:gd name="T19" fmla="*/ 18 h 361"/>
                <a:gd name="T20" fmla="*/ 3 w 361"/>
                <a:gd name="T21" fmla="*/ 18 h 361"/>
                <a:gd name="T22" fmla="*/ 10 w 361"/>
                <a:gd name="T23" fmla="*/ 14 h 361"/>
                <a:gd name="T24" fmla="*/ 18 w 361"/>
                <a:gd name="T25" fmla="*/ 11 h 361"/>
                <a:gd name="T26" fmla="*/ 26 w 361"/>
                <a:gd name="T27" fmla="*/ 10 h 361"/>
                <a:gd name="T28" fmla="*/ 35 w 361"/>
                <a:gd name="T29" fmla="*/ 10 h 361"/>
                <a:gd name="T30" fmla="*/ 44 w 361"/>
                <a:gd name="T31" fmla="*/ 12 h 361"/>
                <a:gd name="T32" fmla="*/ 53 w 361"/>
                <a:gd name="T33" fmla="*/ 16 h 361"/>
                <a:gd name="T34" fmla="*/ 61 w 361"/>
                <a:gd name="T35" fmla="*/ 21 h 361"/>
                <a:gd name="T36" fmla="*/ 69 w 361"/>
                <a:gd name="T37" fmla="*/ 28 h 361"/>
                <a:gd name="T38" fmla="*/ 74 w 361"/>
                <a:gd name="T39" fmla="*/ 36 h 361"/>
                <a:gd name="T40" fmla="*/ 78 w 361"/>
                <a:gd name="T41" fmla="*/ 45 h 361"/>
                <a:gd name="T42" fmla="*/ 79 w 361"/>
                <a:gd name="T43" fmla="*/ 55 h 361"/>
                <a:gd name="T44" fmla="*/ 79 w 361"/>
                <a:gd name="T45" fmla="*/ 64 h 361"/>
                <a:gd name="T46" fmla="*/ 78 w 361"/>
                <a:gd name="T47" fmla="*/ 72 h 361"/>
                <a:gd name="T48" fmla="*/ 76 w 361"/>
                <a:gd name="T49" fmla="*/ 80 h 361"/>
                <a:gd name="T50" fmla="*/ 72 w 361"/>
                <a:gd name="T51" fmla="*/ 87 h 361"/>
                <a:gd name="T52" fmla="*/ 74 w 361"/>
                <a:gd name="T53" fmla="*/ 86 h 361"/>
                <a:gd name="T54" fmla="*/ 81 w 361"/>
                <a:gd name="T55" fmla="*/ 77 h 361"/>
                <a:gd name="T56" fmla="*/ 87 w 361"/>
                <a:gd name="T57" fmla="*/ 67 h 361"/>
                <a:gd name="T58" fmla="*/ 90 w 361"/>
                <a:gd name="T59" fmla="*/ 56 h 361"/>
                <a:gd name="T60" fmla="*/ 90 w 361"/>
                <a:gd name="T61" fmla="*/ 45 h 361"/>
                <a:gd name="T62" fmla="*/ 88 w 361"/>
                <a:gd name="T63" fmla="*/ 35 h 361"/>
                <a:gd name="T64" fmla="*/ 84 w 361"/>
                <a:gd name="T65" fmla="*/ 26 h 361"/>
                <a:gd name="T66" fmla="*/ 79 w 361"/>
                <a:gd name="T67" fmla="*/ 18 h 36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61"/>
                <a:gd name="T103" fmla="*/ 0 h 361"/>
                <a:gd name="T104" fmla="*/ 361 w 361"/>
                <a:gd name="T105" fmla="*/ 361 h 36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61" h="361">
                  <a:moveTo>
                    <a:pt x="302" y="59"/>
                  </a:moveTo>
                  <a:lnTo>
                    <a:pt x="287" y="45"/>
                  </a:lnTo>
                  <a:lnTo>
                    <a:pt x="272" y="34"/>
                  </a:lnTo>
                  <a:lnTo>
                    <a:pt x="255" y="23"/>
                  </a:lnTo>
                  <a:lnTo>
                    <a:pt x="238" y="15"/>
                  </a:lnTo>
                  <a:lnTo>
                    <a:pt x="219" y="8"/>
                  </a:lnTo>
                  <a:lnTo>
                    <a:pt x="201" y="4"/>
                  </a:lnTo>
                  <a:lnTo>
                    <a:pt x="180" y="1"/>
                  </a:lnTo>
                  <a:lnTo>
                    <a:pt x="160" y="0"/>
                  </a:lnTo>
                  <a:lnTo>
                    <a:pt x="141" y="1"/>
                  </a:lnTo>
                  <a:lnTo>
                    <a:pt x="121" y="4"/>
                  </a:lnTo>
                  <a:lnTo>
                    <a:pt x="103" y="8"/>
                  </a:lnTo>
                  <a:lnTo>
                    <a:pt x="84" y="15"/>
                  </a:lnTo>
                  <a:lnTo>
                    <a:pt x="66" y="23"/>
                  </a:lnTo>
                  <a:lnTo>
                    <a:pt x="50" y="34"/>
                  </a:lnTo>
                  <a:lnTo>
                    <a:pt x="34" y="45"/>
                  </a:lnTo>
                  <a:lnTo>
                    <a:pt x="19" y="59"/>
                  </a:lnTo>
                  <a:lnTo>
                    <a:pt x="14" y="65"/>
                  </a:lnTo>
                  <a:lnTo>
                    <a:pt x="10" y="69"/>
                  </a:lnTo>
                  <a:lnTo>
                    <a:pt x="5" y="75"/>
                  </a:lnTo>
                  <a:lnTo>
                    <a:pt x="0" y="81"/>
                  </a:lnTo>
                  <a:lnTo>
                    <a:pt x="14" y="72"/>
                  </a:lnTo>
                  <a:lnTo>
                    <a:pt x="28" y="64"/>
                  </a:lnTo>
                  <a:lnTo>
                    <a:pt x="42" y="57"/>
                  </a:lnTo>
                  <a:lnTo>
                    <a:pt x="57" y="51"/>
                  </a:lnTo>
                  <a:lnTo>
                    <a:pt x="72" y="46"/>
                  </a:lnTo>
                  <a:lnTo>
                    <a:pt x="88" y="43"/>
                  </a:lnTo>
                  <a:lnTo>
                    <a:pt x="104" y="42"/>
                  </a:lnTo>
                  <a:lnTo>
                    <a:pt x="120" y="41"/>
                  </a:lnTo>
                  <a:lnTo>
                    <a:pt x="140" y="42"/>
                  </a:lnTo>
                  <a:lnTo>
                    <a:pt x="159" y="44"/>
                  </a:lnTo>
                  <a:lnTo>
                    <a:pt x="178" y="49"/>
                  </a:lnTo>
                  <a:lnTo>
                    <a:pt x="196" y="55"/>
                  </a:lnTo>
                  <a:lnTo>
                    <a:pt x="215" y="64"/>
                  </a:lnTo>
                  <a:lnTo>
                    <a:pt x="231" y="74"/>
                  </a:lnTo>
                  <a:lnTo>
                    <a:pt x="247" y="85"/>
                  </a:lnTo>
                  <a:lnTo>
                    <a:pt x="262" y="99"/>
                  </a:lnTo>
                  <a:lnTo>
                    <a:pt x="276" y="114"/>
                  </a:lnTo>
                  <a:lnTo>
                    <a:pt x="287" y="130"/>
                  </a:lnTo>
                  <a:lnTo>
                    <a:pt x="297" y="147"/>
                  </a:lnTo>
                  <a:lnTo>
                    <a:pt x="306" y="165"/>
                  </a:lnTo>
                  <a:lnTo>
                    <a:pt x="312" y="183"/>
                  </a:lnTo>
                  <a:lnTo>
                    <a:pt x="317" y="202"/>
                  </a:lnTo>
                  <a:lnTo>
                    <a:pt x="319" y="221"/>
                  </a:lnTo>
                  <a:lnTo>
                    <a:pt x="321" y="241"/>
                  </a:lnTo>
                  <a:lnTo>
                    <a:pt x="319" y="257"/>
                  </a:lnTo>
                  <a:lnTo>
                    <a:pt x="318" y="274"/>
                  </a:lnTo>
                  <a:lnTo>
                    <a:pt x="315" y="289"/>
                  </a:lnTo>
                  <a:lnTo>
                    <a:pt x="310" y="306"/>
                  </a:lnTo>
                  <a:lnTo>
                    <a:pt x="304" y="320"/>
                  </a:lnTo>
                  <a:lnTo>
                    <a:pt x="297" y="334"/>
                  </a:lnTo>
                  <a:lnTo>
                    <a:pt x="289" y="348"/>
                  </a:lnTo>
                  <a:lnTo>
                    <a:pt x="280" y="361"/>
                  </a:lnTo>
                  <a:lnTo>
                    <a:pt x="297" y="346"/>
                  </a:lnTo>
                  <a:lnTo>
                    <a:pt x="314" y="330"/>
                  </a:lnTo>
                  <a:lnTo>
                    <a:pt x="327" y="311"/>
                  </a:lnTo>
                  <a:lnTo>
                    <a:pt x="339" y="292"/>
                  </a:lnTo>
                  <a:lnTo>
                    <a:pt x="348" y="271"/>
                  </a:lnTo>
                  <a:lnTo>
                    <a:pt x="355" y="248"/>
                  </a:lnTo>
                  <a:lnTo>
                    <a:pt x="360" y="225"/>
                  </a:lnTo>
                  <a:lnTo>
                    <a:pt x="361" y="201"/>
                  </a:lnTo>
                  <a:lnTo>
                    <a:pt x="360" y="181"/>
                  </a:lnTo>
                  <a:lnTo>
                    <a:pt x="357" y="161"/>
                  </a:lnTo>
                  <a:lnTo>
                    <a:pt x="353" y="142"/>
                  </a:lnTo>
                  <a:lnTo>
                    <a:pt x="346" y="123"/>
                  </a:lnTo>
                  <a:lnTo>
                    <a:pt x="338" y="106"/>
                  </a:lnTo>
                  <a:lnTo>
                    <a:pt x="327" y="90"/>
                  </a:lnTo>
                  <a:lnTo>
                    <a:pt x="316" y="74"/>
                  </a:lnTo>
                  <a:lnTo>
                    <a:pt x="302" y="59"/>
                  </a:lnTo>
                  <a:close/>
                </a:path>
              </a:pathLst>
            </a:custGeom>
            <a:solidFill>
              <a:srgbClr val="FF5E5E"/>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0347" name="Freeform 74"/>
            <p:cNvSpPr>
              <a:spLocks/>
            </p:cNvSpPr>
            <p:nvPr/>
          </p:nvSpPr>
          <p:spPr bwMode="auto">
            <a:xfrm>
              <a:off x="661" y="1525"/>
              <a:ext cx="249" cy="249"/>
            </a:xfrm>
            <a:custGeom>
              <a:avLst/>
              <a:gdLst>
                <a:gd name="T0" fmla="*/ 69 w 498"/>
                <a:gd name="T1" fmla="*/ 124 h 499"/>
                <a:gd name="T2" fmla="*/ 81 w 498"/>
                <a:gd name="T3" fmla="*/ 122 h 499"/>
                <a:gd name="T4" fmla="*/ 92 w 498"/>
                <a:gd name="T5" fmla="*/ 117 h 499"/>
                <a:gd name="T6" fmla="*/ 102 w 498"/>
                <a:gd name="T7" fmla="*/ 110 h 499"/>
                <a:gd name="T8" fmla="*/ 111 w 498"/>
                <a:gd name="T9" fmla="*/ 102 h 499"/>
                <a:gd name="T10" fmla="*/ 117 w 498"/>
                <a:gd name="T11" fmla="*/ 92 h 499"/>
                <a:gd name="T12" fmla="*/ 122 w 498"/>
                <a:gd name="T13" fmla="*/ 80 h 499"/>
                <a:gd name="T14" fmla="*/ 125 w 498"/>
                <a:gd name="T15" fmla="*/ 68 h 499"/>
                <a:gd name="T16" fmla="*/ 125 w 498"/>
                <a:gd name="T17" fmla="*/ 56 h 499"/>
                <a:gd name="T18" fmla="*/ 122 w 498"/>
                <a:gd name="T19" fmla="*/ 44 h 499"/>
                <a:gd name="T20" fmla="*/ 117 w 498"/>
                <a:gd name="T21" fmla="*/ 32 h 499"/>
                <a:gd name="T22" fmla="*/ 111 w 498"/>
                <a:gd name="T23" fmla="*/ 22 h 499"/>
                <a:gd name="T24" fmla="*/ 102 w 498"/>
                <a:gd name="T25" fmla="*/ 14 h 499"/>
                <a:gd name="T26" fmla="*/ 92 w 498"/>
                <a:gd name="T27" fmla="*/ 7 h 499"/>
                <a:gd name="T28" fmla="*/ 81 w 498"/>
                <a:gd name="T29" fmla="*/ 2 h 499"/>
                <a:gd name="T30" fmla="*/ 69 w 498"/>
                <a:gd name="T31" fmla="*/ 0 h 499"/>
                <a:gd name="T32" fmla="*/ 56 w 498"/>
                <a:gd name="T33" fmla="*/ 0 h 499"/>
                <a:gd name="T34" fmla="*/ 44 w 498"/>
                <a:gd name="T35" fmla="*/ 3 h 499"/>
                <a:gd name="T36" fmla="*/ 33 w 498"/>
                <a:gd name="T37" fmla="*/ 7 h 499"/>
                <a:gd name="T38" fmla="*/ 23 w 498"/>
                <a:gd name="T39" fmla="*/ 14 h 499"/>
                <a:gd name="T40" fmla="*/ 14 w 498"/>
                <a:gd name="T41" fmla="*/ 22 h 499"/>
                <a:gd name="T42" fmla="*/ 8 w 498"/>
                <a:gd name="T43" fmla="*/ 32 h 499"/>
                <a:gd name="T44" fmla="*/ 3 w 498"/>
                <a:gd name="T45" fmla="*/ 43 h 499"/>
                <a:gd name="T46" fmla="*/ 1 w 498"/>
                <a:gd name="T47" fmla="*/ 56 h 499"/>
                <a:gd name="T48" fmla="*/ 1 w 498"/>
                <a:gd name="T49" fmla="*/ 68 h 499"/>
                <a:gd name="T50" fmla="*/ 3 w 498"/>
                <a:gd name="T51" fmla="*/ 80 h 499"/>
                <a:gd name="T52" fmla="*/ 7 w 498"/>
                <a:gd name="T53" fmla="*/ 92 h 499"/>
                <a:gd name="T54" fmla="*/ 14 w 498"/>
                <a:gd name="T55" fmla="*/ 102 h 499"/>
                <a:gd name="T56" fmla="*/ 23 w 498"/>
                <a:gd name="T57" fmla="*/ 110 h 499"/>
                <a:gd name="T58" fmla="*/ 33 w 498"/>
                <a:gd name="T59" fmla="*/ 117 h 499"/>
                <a:gd name="T60" fmla="*/ 44 w 498"/>
                <a:gd name="T61" fmla="*/ 122 h 499"/>
                <a:gd name="T62" fmla="*/ 56 w 498"/>
                <a:gd name="T63" fmla="*/ 124 h 49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499"/>
                <a:gd name="T98" fmla="*/ 498 w 498"/>
                <a:gd name="T99" fmla="*/ 499 h 499"/>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499">
                  <a:moveTo>
                    <a:pt x="248" y="499"/>
                  </a:moveTo>
                  <a:lnTo>
                    <a:pt x="274" y="498"/>
                  </a:lnTo>
                  <a:lnTo>
                    <a:pt x="298" y="494"/>
                  </a:lnTo>
                  <a:lnTo>
                    <a:pt x="321" y="489"/>
                  </a:lnTo>
                  <a:lnTo>
                    <a:pt x="344" y="480"/>
                  </a:lnTo>
                  <a:lnTo>
                    <a:pt x="366" y="470"/>
                  </a:lnTo>
                  <a:lnTo>
                    <a:pt x="387" y="457"/>
                  </a:lnTo>
                  <a:lnTo>
                    <a:pt x="406" y="442"/>
                  </a:lnTo>
                  <a:lnTo>
                    <a:pt x="425" y="426"/>
                  </a:lnTo>
                  <a:lnTo>
                    <a:pt x="442" y="408"/>
                  </a:lnTo>
                  <a:lnTo>
                    <a:pt x="456" y="388"/>
                  </a:lnTo>
                  <a:lnTo>
                    <a:pt x="468" y="368"/>
                  </a:lnTo>
                  <a:lnTo>
                    <a:pt x="479" y="345"/>
                  </a:lnTo>
                  <a:lnTo>
                    <a:pt x="488" y="321"/>
                  </a:lnTo>
                  <a:lnTo>
                    <a:pt x="494" y="298"/>
                  </a:lnTo>
                  <a:lnTo>
                    <a:pt x="497" y="274"/>
                  </a:lnTo>
                  <a:lnTo>
                    <a:pt x="498" y="249"/>
                  </a:lnTo>
                  <a:lnTo>
                    <a:pt x="497" y="225"/>
                  </a:lnTo>
                  <a:lnTo>
                    <a:pt x="494" y="201"/>
                  </a:lnTo>
                  <a:lnTo>
                    <a:pt x="488" y="176"/>
                  </a:lnTo>
                  <a:lnTo>
                    <a:pt x="479" y="153"/>
                  </a:lnTo>
                  <a:lnTo>
                    <a:pt x="468" y="131"/>
                  </a:lnTo>
                  <a:lnTo>
                    <a:pt x="456" y="111"/>
                  </a:lnTo>
                  <a:lnTo>
                    <a:pt x="442" y="91"/>
                  </a:lnTo>
                  <a:lnTo>
                    <a:pt x="425" y="73"/>
                  </a:lnTo>
                  <a:lnTo>
                    <a:pt x="406" y="56"/>
                  </a:lnTo>
                  <a:lnTo>
                    <a:pt x="387" y="42"/>
                  </a:lnTo>
                  <a:lnTo>
                    <a:pt x="366" y="29"/>
                  </a:lnTo>
                  <a:lnTo>
                    <a:pt x="344" y="18"/>
                  </a:lnTo>
                  <a:lnTo>
                    <a:pt x="321" y="10"/>
                  </a:lnTo>
                  <a:lnTo>
                    <a:pt x="298" y="5"/>
                  </a:lnTo>
                  <a:lnTo>
                    <a:pt x="274" y="1"/>
                  </a:lnTo>
                  <a:lnTo>
                    <a:pt x="248" y="0"/>
                  </a:lnTo>
                  <a:lnTo>
                    <a:pt x="223" y="1"/>
                  </a:lnTo>
                  <a:lnTo>
                    <a:pt x="199" y="5"/>
                  </a:lnTo>
                  <a:lnTo>
                    <a:pt x="175" y="12"/>
                  </a:lnTo>
                  <a:lnTo>
                    <a:pt x="152" y="20"/>
                  </a:lnTo>
                  <a:lnTo>
                    <a:pt x="130" y="30"/>
                  </a:lnTo>
                  <a:lnTo>
                    <a:pt x="109" y="43"/>
                  </a:lnTo>
                  <a:lnTo>
                    <a:pt x="91" y="56"/>
                  </a:lnTo>
                  <a:lnTo>
                    <a:pt x="72" y="73"/>
                  </a:lnTo>
                  <a:lnTo>
                    <a:pt x="56" y="91"/>
                  </a:lnTo>
                  <a:lnTo>
                    <a:pt x="42" y="109"/>
                  </a:lnTo>
                  <a:lnTo>
                    <a:pt x="30" y="130"/>
                  </a:lnTo>
                  <a:lnTo>
                    <a:pt x="19" y="152"/>
                  </a:lnTo>
                  <a:lnTo>
                    <a:pt x="11" y="175"/>
                  </a:lnTo>
                  <a:lnTo>
                    <a:pt x="4" y="199"/>
                  </a:lnTo>
                  <a:lnTo>
                    <a:pt x="1" y="224"/>
                  </a:lnTo>
                  <a:lnTo>
                    <a:pt x="0" y="249"/>
                  </a:lnTo>
                  <a:lnTo>
                    <a:pt x="1" y="274"/>
                  </a:lnTo>
                  <a:lnTo>
                    <a:pt x="4" y="298"/>
                  </a:lnTo>
                  <a:lnTo>
                    <a:pt x="10" y="321"/>
                  </a:lnTo>
                  <a:lnTo>
                    <a:pt x="18" y="345"/>
                  </a:lnTo>
                  <a:lnTo>
                    <a:pt x="28" y="368"/>
                  </a:lnTo>
                  <a:lnTo>
                    <a:pt x="41" y="388"/>
                  </a:lnTo>
                  <a:lnTo>
                    <a:pt x="56" y="408"/>
                  </a:lnTo>
                  <a:lnTo>
                    <a:pt x="72" y="426"/>
                  </a:lnTo>
                  <a:lnTo>
                    <a:pt x="91" y="442"/>
                  </a:lnTo>
                  <a:lnTo>
                    <a:pt x="110" y="457"/>
                  </a:lnTo>
                  <a:lnTo>
                    <a:pt x="131" y="470"/>
                  </a:lnTo>
                  <a:lnTo>
                    <a:pt x="153" y="480"/>
                  </a:lnTo>
                  <a:lnTo>
                    <a:pt x="176" y="489"/>
                  </a:lnTo>
                  <a:lnTo>
                    <a:pt x="199" y="494"/>
                  </a:lnTo>
                  <a:lnTo>
                    <a:pt x="223" y="498"/>
                  </a:lnTo>
                  <a:lnTo>
                    <a:pt x="248" y="49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0348" name="Freeform 75"/>
            <p:cNvSpPr>
              <a:spLocks/>
            </p:cNvSpPr>
            <p:nvPr/>
          </p:nvSpPr>
          <p:spPr bwMode="auto">
            <a:xfrm>
              <a:off x="685" y="1549"/>
              <a:ext cx="200" cy="201"/>
            </a:xfrm>
            <a:custGeom>
              <a:avLst/>
              <a:gdLst>
                <a:gd name="T0" fmla="*/ 0 w 401"/>
                <a:gd name="T1" fmla="*/ 45 h 403"/>
                <a:gd name="T2" fmla="*/ 2 w 401"/>
                <a:gd name="T3" fmla="*/ 35 h 403"/>
                <a:gd name="T4" fmla="*/ 5 w 401"/>
                <a:gd name="T5" fmla="*/ 26 h 403"/>
                <a:gd name="T6" fmla="*/ 11 w 401"/>
                <a:gd name="T7" fmla="*/ 18 h 403"/>
                <a:gd name="T8" fmla="*/ 18 w 401"/>
                <a:gd name="T9" fmla="*/ 11 h 403"/>
                <a:gd name="T10" fmla="*/ 26 w 401"/>
                <a:gd name="T11" fmla="*/ 5 h 403"/>
                <a:gd name="T12" fmla="*/ 35 w 401"/>
                <a:gd name="T13" fmla="*/ 2 h 403"/>
                <a:gd name="T14" fmla="*/ 45 w 401"/>
                <a:gd name="T15" fmla="*/ 0 h 403"/>
                <a:gd name="T16" fmla="*/ 55 w 401"/>
                <a:gd name="T17" fmla="*/ 0 h 403"/>
                <a:gd name="T18" fmla="*/ 64 w 401"/>
                <a:gd name="T19" fmla="*/ 2 h 403"/>
                <a:gd name="T20" fmla="*/ 73 w 401"/>
                <a:gd name="T21" fmla="*/ 5 h 403"/>
                <a:gd name="T22" fmla="*/ 81 w 401"/>
                <a:gd name="T23" fmla="*/ 11 h 403"/>
                <a:gd name="T24" fmla="*/ 89 w 401"/>
                <a:gd name="T25" fmla="*/ 18 h 403"/>
                <a:gd name="T26" fmla="*/ 94 w 401"/>
                <a:gd name="T27" fmla="*/ 26 h 403"/>
                <a:gd name="T28" fmla="*/ 98 w 401"/>
                <a:gd name="T29" fmla="*/ 35 h 403"/>
                <a:gd name="T30" fmla="*/ 100 w 401"/>
                <a:gd name="T31" fmla="*/ 45 h 403"/>
                <a:gd name="T32" fmla="*/ 100 w 401"/>
                <a:gd name="T33" fmla="*/ 55 h 403"/>
                <a:gd name="T34" fmla="*/ 98 w 401"/>
                <a:gd name="T35" fmla="*/ 65 h 403"/>
                <a:gd name="T36" fmla="*/ 94 w 401"/>
                <a:gd name="T37" fmla="*/ 74 h 403"/>
                <a:gd name="T38" fmla="*/ 88 w 401"/>
                <a:gd name="T39" fmla="*/ 82 h 403"/>
                <a:gd name="T40" fmla="*/ 82 w 401"/>
                <a:gd name="T41" fmla="*/ 89 h 403"/>
                <a:gd name="T42" fmla="*/ 74 w 401"/>
                <a:gd name="T43" fmla="*/ 94 h 403"/>
                <a:gd name="T44" fmla="*/ 65 w 401"/>
                <a:gd name="T45" fmla="*/ 98 h 403"/>
                <a:gd name="T46" fmla="*/ 55 w 401"/>
                <a:gd name="T47" fmla="*/ 100 h 403"/>
                <a:gd name="T48" fmla="*/ 45 w 401"/>
                <a:gd name="T49" fmla="*/ 100 h 403"/>
                <a:gd name="T50" fmla="*/ 35 w 401"/>
                <a:gd name="T51" fmla="*/ 98 h 403"/>
                <a:gd name="T52" fmla="*/ 26 w 401"/>
                <a:gd name="T53" fmla="*/ 94 h 403"/>
                <a:gd name="T54" fmla="*/ 18 w 401"/>
                <a:gd name="T55" fmla="*/ 89 h 403"/>
                <a:gd name="T56" fmla="*/ 11 w 401"/>
                <a:gd name="T57" fmla="*/ 82 h 403"/>
                <a:gd name="T58" fmla="*/ 5 w 401"/>
                <a:gd name="T59" fmla="*/ 74 h 403"/>
                <a:gd name="T60" fmla="*/ 2 w 401"/>
                <a:gd name="T61" fmla="*/ 65 h 403"/>
                <a:gd name="T62" fmla="*/ 0 w 401"/>
                <a:gd name="T63" fmla="*/ 55 h 40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3"/>
                <a:gd name="T98" fmla="*/ 401 w 401"/>
                <a:gd name="T99" fmla="*/ 403 h 40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3">
                  <a:moveTo>
                    <a:pt x="0" y="201"/>
                  </a:moveTo>
                  <a:lnTo>
                    <a:pt x="1" y="181"/>
                  </a:lnTo>
                  <a:lnTo>
                    <a:pt x="3" y="162"/>
                  </a:lnTo>
                  <a:lnTo>
                    <a:pt x="8" y="143"/>
                  </a:lnTo>
                  <a:lnTo>
                    <a:pt x="15" y="125"/>
                  </a:lnTo>
                  <a:lnTo>
                    <a:pt x="23" y="106"/>
                  </a:lnTo>
                  <a:lnTo>
                    <a:pt x="33" y="90"/>
                  </a:lnTo>
                  <a:lnTo>
                    <a:pt x="45" y="74"/>
                  </a:lnTo>
                  <a:lnTo>
                    <a:pt x="59" y="59"/>
                  </a:lnTo>
                  <a:lnTo>
                    <a:pt x="74" y="45"/>
                  </a:lnTo>
                  <a:lnTo>
                    <a:pt x="90" y="34"/>
                  </a:lnTo>
                  <a:lnTo>
                    <a:pt x="106" y="23"/>
                  </a:lnTo>
                  <a:lnTo>
                    <a:pt x="124" y="15"/>
                  </a:lnTo>
                  <a:lnTo>
                    <a:pt x="143" y="8"/>
                  </a:lnTo>
                  <a:lnTo>
                    <a:pt x="161" y="4"/>
                  </a:lnTo>
                  <a:lnTo>
                    <a:pt x="181" y="2"/>
                  </a:lnTo>
                  <a:lnTo>
                    <a:pt x="200" y="0"/>
                  </a:lnTo>
                  <a:lnTo>
                    <a:pt x="220" y="2"/>
                  </a:lnTo>
                  <a:lnTo>
                    <a:pt x="241" y="4"/>
                  </a:lnTo>
                  <a:lnTo>
                    <a:pt x="259" y="8"/>
                  </a:lnTo>
                  <a:lnTo>
                    <a:pt x="278" y="15"/>
                  </a:lnTo>
                  <a:lnTo>
                    <a:pt x="295" y="23"/>
                  </a:lnTo>
                  <a:lnTo>
                    <a:pt x="312" y="34"/>
                  </a:lnTo>
                  <a:lnTo>
                    <a:pt x="327" y="45"/>
                  </a:lnTo>
                  <a:lnTo>
                    <a:pt x="342" y="59"/>
                  </a:lnTo>
                  <a:lnTo>
                    <a:pt x="356" y="74"/>
                  </a:lnTo>
                  <a:lnTo>
                    <a:pt x="367" y="90"/>
                  </a:lnTo>
                  <a:lnTo>
                    <a:pt x="378" y="106"/>
                  </a:lnTo>
                  <a:lnTo>
                    <a:pt x="386" y="125"/>
                  </a:lnTo>
                  <a:lnTo>
                    <a:pt x="393" y="143"/>
                  </a:lnTo>
                  <a:lnTo>
                    <a:pt x="397" y="162"/>
                  </a:lnTo>
                  <a:lnTo>
                    <a:pt x="400" y="181"/>
                  </a:lnTo>
                  <a:lnTo>
                    <a:pt x="401" y="201"/>
                  </a:lnTo>
                  <a:lnTo>
                    <a:pt x="400" y="222"/>
                  </a:lnTo>
                  <a:lnTo>
                    <a:pt x="396" y="241"/>
                  </a:lnTo>
                  <a:lnTo>
                    <a:pt x="392" y="261"/>
                  </a:lnTo>
                  <a:lnTo>
                    <a:pt x="385" y="279"/>
                  </a:lnTo>
                  <a:lnTo>
                    <a:pt x="377" y="298"/>
                  </a:lnTo>
                  <a:lnTo>
                    <a:pt x="366" y="314"/>
                  </a:lnTo>
                  <a:lnTo>
                    <a:pt x="355" y="329"/>
                  </a:lnTo>
                  <a:lnTo>
                    <a:pt x="342" y="344"/>
                  </a:lnTo>
                  <a:lnTo>
                    <a:pt x="328" y="356"/>
                  </a:lnTo>
                  <a:lnTo>
                    <a:pt x="312" y="368"/>
                  </a:lnTo>
                  <a:lnTo>
                    <a:pt x="296" y="378"/>
                  </a:lnTo>
                  <a:lnTo>
                    <a:pt x="279" y="386"/>
                  </a:lnTo>
                  <a:lnTo>
                    <a:pt x="260" y="393"/>
                  </a:lnTo>
                  <a:lnTo>
                    <a:pt x="241" y="398"/>
                  </a:lnTo>
                  <a:lnTo>
                    <a:pt x="221" y="401"/>
                  </a:lnTo>
                  <a:lnTo>
                    <a:pt x="200" y="403"/>
                  </a:lnTo>
                  <a:lnTo>
                    <a:pt x="181" y="401"/>
                  </a:lnTo>
                  <a:lnTo>
                    <a:pt x="161" y="399"/>
                  </a:lnTo>
                  <a:lnTo>
                    <a:pt x="143" y="394"/>
                  </a:lnTo>
                  <a:lnTo>
                    <a:pt x="124" y="388"/>
                  </a:lnTo>
                  <a:lnTo>
                    <a:pt x="106" y="379"/>
                  </a:lnTo>
                  <a:lnTo>
                    <a:pt x="90" y="369"/>
                  </a:lnTo>
                  <a:lnTo>
                    <a:pt x="74" y="358"/>
                  </a:lnTo>
                  <a:lnTo>
                    <a:pt x="59" y="344"/>
                  </a:lnTo>
                  <a:lnTo>
                    <a:pt x="45" y="329"/>
                  </a:lnTo>
                  <a:lnTo>
                    <a:pt x="33" y="313"/>
                  </a:lnTo>
                  <a:lnTo>
                    <a:pt x="23" y="297"/>
                  </a:lnTo>
                  <a:lnTo>
                    <a:pt x="15" y="278"/>
                  </a:lnTo>
                  <a:lnTo>
                    <a:pt x="8" y="260"/>
                  </a:lnTo>
                  <a:lnTo>
                    <a:pt x="3" y="241"/>
                  </a:lnTo>
                  <a:lnTo>
                    <a:pt x="1" y="220"/>
                  </a:lnTo>
                  <a:lnTo>
                    <a:pt x="0" y="201"/>
                  </a:lnTo>
                  <a:close/>
                </a:path>
              </a:pathLst>
            </a:custGeom>
            <a:solidFill>
              <a:srgbClr val="FFD1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0349" name="Freeform 76"/>
            <p:cNvSpPr>
              <a:spLocks/>
            </p:cNvSpPr>
            <p:nvPr/>
          </p:nvSpPr>
          <p:spPr bwMode="auto">
            <a:xfrm>
              <a:off x="716" y="1549"/>
              <a:ext cx="169" cy="189"/>
            </a:xfrm>
            <a:custGeom>
              <a:avLst/>
              <a:gdLst>
                <a:gd name="T0" fmla="*/ 66 w 339"/>
                <a:gd name="T1" fmla="*/ 12 h 378"/>
                <a:gd name="T2" fmla="*/ 58 w 339"/>
                <a:gd name="T3" fmla="*/ 6 h 378"/>
                <a:gd name="T4" fmla="*/ 49 w 339"/>
                <a:gd name="T5" fmla="*/ 2 h 378"/>
                <a:gd name="T6" fmla="*/ 39 w 339"/>
                <a:gd name="T7" fmla="*/ 1 h 378"/>
                <a:gd name="T8" fmla="*/ 29 w 339"/>
                <a:gd name="T9" fmla="*/ 1 h 378"/>
                <a:gd name="T10" fmla="*/ 20 w 339"/>
                <a:gd name="T11" fmla="*/ 2 h 378"/>
                <a:gd name="T12" fmla="*/ 11 w 339"/>
                <a:gd name="T13" fmla="*/ 6 h 378"/>
                <a:gd name="T14" fmla="*/ 3 w 339"/>
                <a:gd name="T15" fmla="*/ 11 h 378"/>
                <a:gd name="T16" fmla="*/ 3 w 339"/>
                <a:gd name="T17" fmla="*/ 12 h 378"/>
                <a:gd name="T18" fmla="*/ 8 w 339"/>
                <a:gd name="T19" fmla="*/ 11 h 378"/>
                <a:gd name="T20" fmla="*/ 14 w 339"/>
                <a:gd name="T21" fmla="*/ 9 h 378"/>
                <a:gd name="T22" fmla="*/ 20 w 339"/>
                <a:gd name="T23" fmla="*/ 9 h 378"/>
                <a:gd name="T24" fmla="*/ 28 w 339"/>
                <a:gd name="T25" fmla="*/ 9 h 378"/>
                <a:gd name="T26" fmla="*/ 38 w 339"/>
                <a:gd name="T27" fmla="*/ 11 h 378"/>
                <a:gd name="T28" fmla="*/ 47 w 339"/>
                <a:gd name="T29" fmla="*/ 14 h 378"/>
                <a:gd name="T30" fmla="*/ 55 w 339"/>
                <a:gd name="T31" fmla="*/ 20 h 378"/>
                <a:gd name="T32" fmla="*/ 62 w 339"/>
                <a:gd name="T33" fmla="*/ 26 h 378"/>
                <a:gd name="T34" fmla="*/ 68 w 339"/>
                <a:gd name="T35" fmla="*/ 35 h 378"/>
                <a:gd name="T36" fmla="*/ 71 w 339"/>
                <a:gd name="T37" fmla="*/ 44 h 378"/>
                <a:gd name="T38" fmla="*/ 73 w 339"/>
                <a:gd name="T39" fmla="*/ 53 h 378"/>
                <a:gd name="T40" fmla="*/ 73 w 339"/>
                <a:gd name="T41" fmla="*/ 63 h 378"/>
                <a:gd name="T42" fmla="*/ 71 w 339"/>
                <a:gd name="T43" fmla="*/ 74 h 378"/>
                <a:gd name="T44" fmla="*/ 67 w 339"/>
                <a:gd name="T45" fmla="*/ 83 h 378"/>
                <a:gd name="T46" fmla="*/ 61 w 339"/>
                <a:gd name="T47" fmla="*/ 91 h 378"/>
                <a:gd name="T48" fmla="*/ 64 w 339"/>
                <a:gd name="T49" fmla="*/ 91 h 378"/>
                <a:gd name="T50" fmla="*/ 73 w 339"/>
                <a:gd name="T51" fmla="*/ 82 h 378"/>
                <a:gd name="T52" fmla="*/ 80 w 339"/>
                <a:gd name="T53" fmla="*/ 71 h 378"/>
                <a:gd name="T54" fmla="*/ 84 w 339"/>
                <a:gd name="T55" fmla="*/ 57 h 378"/>
                <a:gd name="T56" fmla="*/ 84 w 339"/>
                <a:gd name="T57" fmla="*/ 46 h 378"/>
                <a:gd name="T58" fmla="*/ 82 w 339"/>
                <a:gd name="T59" fmla="*/ 36 h 378"/>
                <a:gd name="T60" fmla="*/ 79 w 339"/>
                <a:gd name="T61" fmla="*/ 26 h 378"/>
                <a:gd name="T62" fmla="*/ 73 w 339"/>
                <a:gd name="T63" fmla="*/ 19 h 37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39"/>
                <a:gd name="T97" fmla="*/ 0 h 378"/>
                <a:gd name="T98" fmla="*/ 339 w 339"/>
                <a:gd name="T99" fmla="*/ 378 h 37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39" h="378">
                  <a:moveTo>
                    <a:pt x="280" y="59"/>
                  </a:moveTo>
                  <a:lnTo>
                    <a:pt x="265" y="45"/>
                  </a:lnTo>
                  <a:lnTo>
                    <a:pt x="250" y="34"/>
                  </a:lnTo>
                  <a:lnTo>
                    <a:pt x="233" y="23"/>
                  </a:lnTo>
                  <a:lnTo>
                    <a:pt x="216" y="15"/>
                  </a:lnTo>
                  <a:lnTo>
                    <a:pt x="197" y="8"/>
                  </a:lnTo>
                  <a:lnTo>
                    <a:pt x="179" y="4"/>
                  </a:lnTo>
                  <a:lnTo>
                    <a:pt x="158" y="2"/>
                  </a:lnTo>
                  <a:lnTo>
                    <a:pt x="138" y="0"/>
                  </a:lnTo>
                  <a:lnTo>
                    <a:pt x="119" y="2"/>
                  </a:lnTo>
                  <a:lnTo>
                    <a:pt x="100" y="4"/>
                  </a:lnTo>
                  <a:lnTo>
                    <a:pt x="82" y="8"/>
                  </a:lnTo>
                  <a:lnTo>
                    <a:pt x="65" y="14"/>
                  </a:lnTo>
                  <a:lnTo>
                    <a:pt x="47" y="22"/>
                  </a:lnTo>
                  <a:lnTo>
                    <a:pt x="30" y="33"/>
                  </a:lnTo>
                  <a:lnTo>
                    <a:pt x="15" y="44"/>
                  </a:lnTo>
                  <a:lnTo>
                    <a:pt x="0" y="57"/>
                  </a:lnTo>
                  <a:lnTo>
                    <a:pt x="12" y="51"/>
                  </a:lnTo>
                  <a:lnTo>
                    <a:pt x="22" y="47"/>
                  </a:lnTo>
                  <a:lnTo>
                    <a:pt x="34" y="42"/>
                  </a:lnTo>
                  <a:lnTo>
                    <a:pt x="46" y="38"/>
                  </a:lnTo>
                  <a:lnTo>
                    <a:pt x="58" y="36"/>
                  </a:lnTo>
                  <a:lnTo>
                    <a:pt x="69" y="34"/>
                  </a:lnTo>
                  <a:lnTo>
                    <a:pt x="82" y="33"/>
                  </a:lnTo>
                  <a:lnTo>
                    <a:pt x="95" y="33"/>
                  </a:lnTo>
                  <a:lnTo>
                    <a:pt x="114" y="34"/>
                  </a:lnTo>
                  <a:lnTo>
                    <a:pt x="134" y="36"/>
                  </a:lnTo>
                  <a:lnTo>
                    <a:pt x="152" y="41"/>
                  </a:lnTo>
                  <a:lnTo>
                    <a:pt x="171" y="48"/>
                  </a:lnTo>
                  <a:lnTo>
                    <a:pt x="189" y="56"/>
                  </a:lnTo>
                  <a:lnTo>
                    <a:pt x="205" y="66"/>
                  </a:lnTo>
                  <a:lnTo>
                    <a:pt x="221" y="78"/>
                  </a:lnTo>
                  <a:lnTo>
                    <a:pt x="236" y="91"/>
                  </a:lnTo>
                  <a:lnTo>
                    <a:pt x="250" y="106"/>
                  </a:lnTo>
                  <a:lnTo>
                    <a:pt x="262" y="123"/>
                  </a:lnTo>
                  <a:lnTo>
                    <a:pt x="272" y="139"/>
                  </a:lnTo>
                  <a:lnTo>
                    <a:pt x="280" y="157"/>
                  </a:lnTo>
                  <a:lnTo>
                    <a:pt x="287" y="176"/>
                  </a:lnTo>
                  <a:lnTo>
                    <a:pt x="292" y="194"/>
                  </a:lnTo>
                  <a:lnTo>
                    <a:pt x="294" y="215"/>
                  </a:lnTo>
                  <a:lnTo>
                    <a:pt x="295" y="234"/>
                  </a:lnTo>
                  <a:lnTo>
                    <a:pt x="294" y="255"/>
                  </a:lnTo>
                  <a:lnTo>
                    <a:pt x="290" y="276"/>
                  </a:lnTo>
                  <a:lnTo>
                    <a:pt x="286" y="295"/>
                  </a:lnTo>
                  <a:lnTo>
                    <a:pt x="278" y="314"/>
                  </a:lnTo>
                  <a:lnTo>
                    <a:pt x="270" y="331"/>
                  </a:lnTo>
                  <a:lnTo>
                    <a:pt x="258" y="348"/>
                  </a:lnTo>
                  <a:lnTo>
                    <a:pt x="247" y="363"/>
                  </a:lnTo>
                  <a:lnTo>
                    <a:pt x="233" y="378"/>
                  </a:lnTo>
                  <a:lnTo>
                    <a:pt x="256" y="364"/>
                  </a:lnTo>
                  <a:lnTo>
                    <a:pt x="277" y="347"/>
                  </a:lnTo>
                  <a:lnTo>
                    <a:pt x="294" y="328"/>
                  </a:lnTo>
                  <a:lnTo>
                    <a:pt x="310" y="306"/>
                  </a:lnTo>
                  <a:lnTo>
                    <a:pt x="322" y="283"/>
                  </a:lnTo>
                  <a:lnTo>
                    <a:pt x="331" y="256"/>
                  </a:lnTo>
                  <a:lnTo>
                    <a:pt x="337" y="230"/>
                  </a:lnTo>
                  <a:lnTo>
                    <a:pt x="339" y="201"/>
                  </a:lnTo>
                  <a:lnTo>
                    <a:pt x="338" y="181"/>
                  </a:lnTo>
                  <a:lnTo>
                    <a:pt x="335" y="162"/>
                  </a:lnTo>
                  <a:lnTo>
                    <a:pt x="331" y="143"/>
                  </a:lnTo>
                  <a:lnTo>
                    <a:pt x="324" y="125"/>
                  </a:lnTo>
                  <a:lnTo>
                    <a:pt x="316" y="106"/>
                  </a:lnTo>
                  <a:lnTo>
                    <a:pt x="305" y="90"/>
                  </a:lnTo>
                  <a:lnTo>
                    <a:pt x="294" y="74"/>
                  </a:lnTo>
                  <a:lnTo>
                    <a:pt x="280" y="5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0350" name="Freeform 77"/>
            <p:cNvSpPr>
              <a:spLocks/>
            </p:cNvSpPr>
            <p:nvPr/>
          </p:nvSpPr>
          <p:spPr bwMode="auto">
            <a:xfrm>
              <a:off x="661" y="1790"/>
              <a:ext cx="249" cy="250"/>
            </a:xfrm>
            <a:custGeom>
              <a:avLst/>
              <a:gdLst>
                <a:gd name="T0" fmla="*/ 69 w 498"/>
                <a:gd name="T1" fmla="*/ 125 h 500"/>
                <a:gd name="T2" fmla="*/ 81 w 498"/>
                <a:gd name="T3" fmla="*/ 123 h 500"/>
                <a:gd name="T4" fmla="*/ 92 w 498"/>
                <a:gd name="T5" fmla="*/ 118 h 500"/>
                <a:gd name="T6" fmla="*/ 102 w 498"/>
                <a:gd name="T7" fmla="*/ 111 h 500"/>
                <a:gd name="T8" fmla="*/ 111 w 498"/>
                <a:gd name="T9" fmla="*/ 102 h 500"/>
                <a:gd name="T10" fmla="*/ 117 w 498"/>
                <a:gd name="T11" fmla="*/ 92 h 500"/>
                <a:gd name="T12" fmla="*/ 122 w 498"/>
                <a:gd name="T13" fmla="*/ 81 h 500"/>
                <a:gd name="T14" fmla="*/ 125 w 498"/>
                <a:gd name="T15" fmla="*/ 69 h 500"/>
                <a:gd name="T16" fmla="*/ 125 w 498"/>
                <a:gd name="T17" fmla="*/ 57 h 500"/>
                <a:gd name="T18" fmla="*/ 122 w 498"/>
                <a:gd name="T19" fmla="*/ 45 h 500"/>
                <a:gd name="T20" fmla="*/ 117 w 498"/>
                <a:gd name="T21" fmla="*/ 33 h 500"/>
                <a:gd name="T22" fmla="*/ 111 w 498"/>
                <a:gd name="T23" fmla="*/ 23 h 500"/>
                <a:gd name="T24" fmla="*/ 102 w 498"/>
                <a:gd name="T25" fmla="*/ 14 h 500"/>
                <a:gd name="T26" fmla="*/ 92 w 498"/>
                <a:gd name="T27" fmla="*/ 8 h 500"/>
                <a:gd name="T28" fmla="*/ 81 w 498"/>
                <a:gd name="T29" fmla="*/ 3 h 500"/>
                <a:gd name="T30" fmla="*/ 69 w 498"/>
                <a:gd name="T31" fmla="*/ 1 h 500"/>
                <a:gd name="T32" fmla="*/ 56 w 498"/>
                <a:gd name="T33" fmla="*/ 1 h 500"/>
                <a:gd name="T34" fmla="*/ 44 w 498"/>
                <a:gd name="T35" fmla="*/ 3 h 500"/>
                <a:gd name="T36" fmla="*/ 33 w 498"/>
                <a:gd name="T37" fmla="*/ 8 h 500"/>
                <a:gd name="T38" fmla="*/ 23 w 498"/>
                <a:gd name="T39" fmla="*/ 15 h 500"/>
                <a:gd name="T40" fmla="*/ 14 w 498"/>
                <a:gd name="T41" fmla="*/ 23 h 500"/>
                <a:gd name="T42" fmla="*/ 8 w 498"/>
                <a:gd name="T43" fmla="*/ 33 h 500"/>
                <a:gd name="T44" fmla="*/ 3 w 498"/>
                <a:gd name="T45" fmla="*/ 44 h 500"/>
                <a:gd name="T46" fmla="*/ 1 w 498"/>
                <a:gd name="T47" fmla="*/ 57 h 500"/>
                <a:gd name="T48" fmla="*/ 1 w 498"/>
                <a:gd name="T49" fmla="*/ 69 h 500"/>
                <a:gd name="T50" fmla="*/ 3 w 498"/>
                <a:gd name="T51" fmla="*/ 81 h 500"/>
                <a:gd name="T52" fmla="*/ 7 w 498"/>
                <a:gd name="T53" fmla="*/ 92 h 500"/>
                <a:gd name="T54" fmla="*/ 14 w 498"/>
                <a:gd name="T55" fmla="*/ 102 h 500"/>
                <a:gd name="T56" fmla="*/ 23 w 498"/>
                <a:gd name="T57" fmla="*/ 111 h 500"/>
                <a:gd name="T58" fmla="*/ 33 w 498"/>
                <a:gd name="T59" fmla="*/ 118 h 500"/>
                <a:gd name="T60" fmla="*/ 44 w 498"/>
                <a:gd name="T61" fmla="*/ 123 h 500"/>
                <a:gd name="T62" fmla="*/ 56 w 498"/>
                <a:gd name="T63" fmla="*/ 125 h 5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500"/>
                <a:gd name="T98" fmla="*/ 498 w 498"/>
                <a:gd name="T99" fmla="*/ 500 h 5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500">
                  <a:moveTo>
                    <a:pt x="248" y="500"/>
                  </a:moveTo>
                  <a:lnTo>
                    <a:pt x="274" y="499"/>
                  </a:lnTo>
                  <a:lnTo>
                    <a:pt x="298" y="495"/>
                  </a:lnTo>
                  <a:lnTo>
                    <a:pt x="321" y="490"/>
                  </a:lnTo>
                  <a:lnTo>
                    <a:pt x="344" y="480"/>
                  </a:lnTo>
                  <a:lnTo>
                    <a:pt x="366" y="470"/>
                  </a:lnTo>
                  <a:lnTo>
                    <a:pt x="387" y="457"/>
                  </a:lnTo>
                  <a:lnTo>
                    <a:pt x="406" y="444"/>
                  </a:lnTo>
                  <a:lnTo>
                    <a:pt x="425" y="426"/>
                  </a:lnTo>
                  <a:lnTo>
                    <a:pt x="442" y="408"/>
                  </a:lnTo>
                  <a:lnTo>
                    <a:pt x="456" y="388"/>
                  </a:lnTo>
                  <a:lnTo>
                    <a:pt x="468" y="368"/>
                  </a:lnTo>
                  <a:lnTo>
                    <a:pt x="479" y="346"/>
                  </a:lnTo>
                  <a:lnTo>
                    <a:pt x="488" y="323"/>
                  </a:lnTo>
                  <a:lnTo>
                    <a:pt x="494" y="300"/>
                  </a:lnTo>
                  <a:lnTo>
                    <a:pt x="497" y="275"/>
                  </a:lnTo>
                  <a:lnTo>
                    <a:pt x="498" y="250"/>
                  </a:lnTo>
                  <a:lnTo>
                    <a:pt x="497" y="225"/>
                  </a:lnTo>
                  <a:lnTo>
                    <a:pt x="494" y="200"/>
                  </a:lnTo>
                  <a:lnTo>
                    <a:pt x="488" y="177"/>
                  </a:lnTo>
                  <a:lnTo>
                    <a:pt x="479" y="154"/>
                  </a:lnTo>
                  <a:lnTo>
                    <a:pt x="468" y="132"/>
                  </a:lnTo>
                  <a:lnTo>
                    <a:pt x="456" y="112"/>
                  </a:lnTo>
                  <a:lnTo>
                    <a:pt x="442" y="92"/>
                  </a:lnTo>
                  <a:lnTo>
                    <a:pt x="425" y="74"/>
                  </a:lnTo>
                  <a:lnTo>
                    <a:pt x="406" y="56"/>
                  </a:lnTo>
                  <a:lnTo>
                    <a:pt x="387" y="43"/>
                  </a:lnTo>
                  <a:lnTo>
                    <a:pt x="366" y="30"/>
                  </a:lnTo>
                  <a:lnTo>
                    <a:pt x="344" y="20"/>
                  </a:lnTo>
                  <a:lnTo>
                    <a:pt x="321" y="10"/>
                  </a:lnTo>
                  <a:lnTo>
                    <a:pt x="298" y="5"/>
                  </a:lnTo>
                  <a:lnTo>
                    <a:pt x="274" y="1"/>
                  </a:lnTo>
                  <a:lnTo>
                    <a:pt x="248" y="0"/>
                  </a:lnTo>
                  <a:lnTo>
                    <a:pt x="223" y="1"/>
                  </a:lnTo>
                  <a:lnTo>
                    <a:pt x="199" y="5"/>
                  </a:lnTo>
                  <a:lnTo>
                    <a:pt x="175" y="12"/>
                  </a:lnTo>
                  <a:lnTo>
                    <a:pt x="152" y="20"/>
                  </a:lnTo>
                  <a:lnTo>
                    <a:pt x="130" y="30"/>
                  </a:lnTo>
                  <a:lnTo>
                    <a:pt x="109" y="43"/>
                  </a:lnTo>
                  <a:lnTo>
                    <a:pt x="91" y="58"/>
                  </a:lnTo>
                  <a:lnTo>
                    <a:pt x="72" y="74"/>
                  </a:lnTo>
                  <a:lnTo>
                    <a:pt x="56" y="91"/>
                  </a:lnTo>
                  <a:lnTo>
                    <a:pt x="42" y="111"/>
                  </a:lnTo>
                  <a:lnTo>
                    <a:pt x="30" y="131"/>
                  </a:lnTo>
                  <a:lnTo>
                    <a:pt x="19" y="153"/>
                  </a:lnTo>
                  <a:lnTo>
                    <a:pt x="11" y="176"/>
                  </a:lnTo>
                  <a:lnTo>
                    <a:pt x="4" y="200"/>
                  </a:lnTo>
                  <a:lnTo>
                    <a:pt x="1" y="225"/>
                  </a:lnTo>
                  <a:lnTo>
                    <a:pt x="0" y="250"/>
                  </a:lnTo>
                  <a:lnTo>
                    <a:pt x="1" y="275"/>
                  </a:lnTo>
                  <a:lnTo>
                    <a:pt x="4" y="300"/>
                  </a:lnTo>
                  <a:lnTo>
                    <a:pt x="10" y="323"/>
                  </a:lnTo>
                  <a:lnTo>
                    <a:pt x="18" y="346"/>
                  </a:lnTo>
                  <a:lnTo>
                    <a:pt x="28" y="368"/>
                  </a:lnTo>
                  <a:lnTo>
                    <a:pt x="41" y="388"/>
                  </a:lnTo>
                  <a:lnTo>
                    <a:pt x="56" y="408"/>
                  </a:lnTo>
                  <a:lnTo>
                    <a:pt x="72" y="426"/>
                  </a:lnTo>
                  <a:lnTo>
                    <a:pt x="91" y="444"/>
                  </a:lnTo>
                  <a:lnTo>
                    <a:pt x="110" y="457"/>
                  </a:lnTo>
                  <a:lnTo>
                    <a:pt x="131" y="470"/>
                  </a:lnTo>
                  <a:lnTo>
                    <a:pt x="153" y="480"/>
                  </a:lnTo>
                  <a:lnTo>
                    <a:pt x="176" y="490"/>
                  </a:lnTo>
                  <a:lnTo>
                    <a:pt x="199" y="495"/>
                  </a:lnTo>
                  <a:lnTo>
                    <a:pt x="223" y="499"/>
                  </a:lnTo>
                  <a:lnTo>
                    <a:pt x="248" y="50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0351" name="Freeform 78"/>
            <p:cNvSpPr>
              <a:spLocks/>
            </p:cNvSpPr>
            <p:nvPr/>
          </p:nvSpPr>
          <p:spPr bwMode="auto">
            <a:xfrm>
              <a:off x="685" y="1814"/>
              <a:ext cx="200" cy="201"/>
            </a:xfrm>
            <a:custGeom>
              <a:avLst/>
              <a:gdLst>
                <a:gd name="T0" fmla="*/ 0 w 401"/>
                <a:gd name="T1" fmla="*/ 45 h 400"/>
                <a:gd name="T2" fmla="*/ 2 w 401"/>
                <a:gd name="T3" fmla="*/ 36 h 400"/>
                <a:gd name="T4" fmla="*/ 5 w 401"/>
                <a:gd name="T5" fmla="*/ 27 h 400"/>
                <a:gd name="T6" fmla="*/ 11 w 401"/>
                <a:gd name="T7" fmla="*/ 19 h 400"/>
                <a:gd name="T8" fmla="*/ 18 w 401"/>
                <a:gd name="T9" fmla="*/ 11 h 400"/>
                <a:gd name="T10" fmla="*/ 26 w 401"/>
                <a:gd name="T11" fmla="*/ 6 h 400"/>
                <a:gd name="T12" fmla="*/ 35 w 401"/>
                <a:gd name="T13" fmla="*/ 2 h 400"/>
                <a:gd name="T14" fmla="*/ 45 w 401"/>
                <a:gd name="T15" fmla="*/ 1 h 400"/>
                <a:gd name="T16" fmla="*/ 55 w 401"/>
                <a:gd name="T17" fmla="*/ 1 h 400"/>
                <a:gd name="T18" fmla="*/ 64 w 401"/>
                <a:gd name="T19" fmla="*/ 2 h 400"/>
                <a:gd name="T20" fmla="*/ 73 w 401"/>
                <a:gd name="T21" fmla="*/ 6 h 400"/>
                <a:gd name="T22" fmla="*/ 81 w 401"/>
                <a:gd name="T23" fmla="*/ 11 h 400"/>
                <a:gd name="T24" fmla="*/ 89 w 401"/>
                <a:gd name="T25" fmla="*/ 19 h 400"/>
                <a:gd name="T26" fmla="*/ 94 w 401"/>
                <a:gd name="T27" fmla="*/ 27 h 400"/>
                <a:gd name="T28" fmla="*/ 98 w 401"/>
                <a:gd name="T29" fmla="*/ 36 h 400"/>
                <a:gd name="T30" fmla="*/ 100 w 401"/>
                <a:gd name="T31" fmla="*/ 45 h 400"/>
                <a:gd name="T32" fmla="*/ 100 w 401"/>
                <a:gd name="T33" fmla="*/ 56 h 400"/>
                <a:gd name="T34" fmla="*/ 98 w 401"/>
                <a:gd name="T35" fmla="*/ 66 h 400"/>
                <a:gd name="T36" fmla="*/ 94 w 401"/>
                <a:gd name="T37" fmla="*/ 75 h 400"/>
                <a:gd name="T38" fmla="*/ 88 w 401"/>
                <a:gd name="T39" fmla="*/ 83 h 400"/>
                <a:gd name="T40" fmla="*/ 82 w 401"/>
                <a:gd name="T41" fmla="*/ 89 h 400"/>
                <a:gd name="T42" fmla="*/ 74 w 401"/>
                <a:gd name="T43" fmla="*/ 95 h 400"/>
                <a:gd name="T44" fmla="*/ 65 w 401"/>
                <a:gd name="T45" fmla="*/ 98 h 400"/>
                <a:gd name="T46" fmla="*/ 55 w 401"/>
                <a:gd name="T47" fmla="*/ 101 h 400"/>
                <a:gd name="T48" fmla="*/ 45 w 401"/>
                <a:gd name="T49" fmla="*/ 101 h 400"/>
                <a:gd name="T50" fmla="*/ 35 w 401"/>
                <a:gd name="T51" fmla="*/ 99 h 400"/>
                <a:gd name="T52" fmla="*/ 26 w 401"/>
                <a:gd name="T53" fmla="*/ 95 h 400"/>
                <a:gd name="T54" fmla="*/ 18 w 401"/>
                <a:gd name="T55" fmla="*/ 90 h 400"/>
                <a:gd name="T56" fmla="*/ 11 w 401"/>
                <a:gd name="T57" fmla="*/ 82 h 400"/>
                <a:gd name="T58" fmla="*/ 5 w 401"/>
                <a:gd name="T59" fmla="*/ 74 h 400"/>
                <a:gd name="T60" fmla="*/ 2 w 401"/>
                <a:gd name="T61" fmla="*/ 65 h 400"/>
                <a:gd name="T62" fmla="*/ 0 w 401"/>
                <a:gd name="T63" fmla="*/ 56 h 4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0"/>
                <a:gd name="T98" fmla="*/ 401 w 401"/>
                <a:gd name="T99" fmla="*/ 400 h 4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0">
                  <a:moveTo>
                    <a:pt x="0" y="200"/>
                  </a:moveTo>
                  <a:lnTo>
                    <a:pt x="1" y="180"/>
                  </a:lnTo>
                  <a:lnTo>
                    <a:pt x="3" y="161"/>
                  </a:lnTo>
                  <a:lnTo>
                    <a:pt x="8" y="142"/>
                  </a:lnTo>
                  <a:lnTo>
                    <a:pt x="15" y="124"/>
                  </a:lnTo>
                  <a:lnTo>
                    <a:pt x="23" y="106"/>
                  </a:lnTo>
                  <a:lnTo>
                    <a:pt x="33" y="89"/>
                  </a:lnTo>
                  <a:lnTo>
                    <a:pt x="45" y="73"/>
                  </a:lnTo>
                  <a:lnTo>
                    <a:pt x="59" y="58"/>
                  </a:lnTo>
                  <a:lnTo>
                    <a:pt x="74" y="44"/>
                  </a:lnTo>
                  <a:lnTo>
                    <a:pt x="90" y="33"/>
                  </a:lnTo>
                  <a:lnTo>
                    <a:pt x="106" y="23"/>
                  </a:lnTo>
                  <a:lnTo>
                    <a:pt x="124" y="15"/>
                  </a:lnTo>
                  <a:lnTo>
                    <a:pt x="143" y="8"/>
                  </a:lnTo>
                  <a:lnTo>
                    <a:pt x="161" y="3"/>
                  </a:lnTo>
                  <a:lnTo>
                    <a:pt x="181" y="1"/>
                  </a:lnTo>
                  <a:lnTo>
                    <a:pt x="200" y="0"/>
                  </a:lnTo>
                  <a:lnTo>
                    <a:pt x="220" y="1"/>
                  </a:lnTo>
                  <a:lnTo>
                    <a:pt x="241" y="3"/>
                  </a:lnTo>
                  <a:lnTo>
                    <a:pt x="259" y="8"/>
                  </a:lnTo>
                  <a:lnTo>
                    <a:pt x="278" y="15"/>
                  </a:lnTo>
                  <a:lnTo>
                    <a:pt x="295" y="23"/>
                  </a:lnTo>
                  <a:lnTo>
                    <a:pt x="312" y="33"/>
                  </a:lnTo>
                  <a:lnTo>
                    <a:pt x="327" y="44"/>
                  </a:lnTo>
                  <a:lnTo>
                    <a:pt x="342" y="58"/>
                  </a:lnTo>
                  <a:lnTo>
                    <a:pt x="356" y="73"/>
                  </a:lnTo>
                  <a:lnTo>
                    <a:pt x="367" y="89"/>
                  </a:lnTo>
                  <a:lnTo>
                    <a:pt x="378" y="106"/>
                  </a:lnTo>
                  <a:lnTo>
                    <a:pt x="386" y="124"/>
                  </a:lnTo>
                  <a:lnTo>
                    <a:pt x="393" y="142"/>
                  </a:lnTo>
                  <a:lnTo>
                    <a:pt x="397" y="161"/>
                  </a:lnTo>
                  <a:lnTo>
                    <a:pt x="400" y="180"/>
                  </a:lnTo>
                  <a:lnTo>
                    <a:pt x="401" y="200"/>
                  </a:lnTo>
                  <a:lnTo>
                    <a:pt x="400" y="221"/>
                  </a:lnTo>
                  <a:lnTo>
                    <a:pt x="396" y="240"/>
                  </a:lnTo>
                  <a:lnTo>
                    <a:pt x="392" y="260"/>
                  </a:lnTo>
                  <a:lnTo>
                    <a:pt x="385" y="278"/>
                  </a:lnTo>
                  <a:lnTo>
                    <a:pt x="377" y="296"/>
                  </a:lnTo>
                  <a:lnTo>
                    <a:pt x="366" y="312"/>
                  </a:lnTo>
                  <a:lnTo>
                    <a:pt x="355" y="328"/>
                  </a:lnTo>
                  <a:lnTo>
                    <a:pt x="342" y="342"/>
                  </a:lnTo>
                  <a:lnTo>
                    <a:pt x="328" y="354"/>
                  </a:lnTo>
                  <a:lnTo>
                    <a:pt x="312" y="366"/>
                  </a:lnTo>
                  <a:lnTo>
                    <a:pt x="296" y="376"/>
                  </a:lnTo>
                  <a:lnTo>
                    <a:pt x="279" y="384"/>
                  </a:lnTo>
                  <a:lnTo>
                    <a:pt x="260" y="391"/>
                  </a:lnTo>
                  <a:lnTo>
                    <a:pt x="241" y="396"/>
                  </a:lnTo>
                  <a:lnTo>
                    <a:pt x="221" y="399"/>
                  </a:lnTo>
                  <a:lnTo>
                    <a:pt x="200" y="400"/>
                  </a:lnTo>
                  <a:lnTo>
                    <a:pt x="181" y="399"/>
                  </a:lnTo>
                  <a:lnTo>
                    <a:pt x="161" y="397"/>
                  </a:lnTo>
                  <a:lnTo>
                    <a:pt x="143" y="392"/>
                  </a:lnTo>
                  <a:lnTo>
                    <a:pt x="124" y="385"/>
                  </a:lnTo>
                  <a:lnTo>
                    <a:pt x="106" y="377"/>
                  </a:lnTo>
                  <a:lnTo>
                    <a:pt x="90" y="367"/>
                  </a:lnTo>
                  <a:lnTo>
                    <a:pt x="74" y="356"/>
                  </a:lnTo>
                  <a:lnTo>
                    <a:pt x="59" y="342"/>
                  </a:lnTo>
                  <a:lnTo>
                    <a:pt x="45" y="327"/>
                  </a:lnTo>
                  <a:lnTo>
                    <a:pt x="33" y="311"/>
                  </a:lnTo>
                  <a:lnTo>
                    <a:pt x="23" y="294"/>
                  </a:lnTo>
                  <a:lnTo>
                    <a:pt x="15" y="277"/>
                  </a:lnTo>
                  <a:lnTo>
                    <a:pt x="8" y="259"/>
                  </a:lnTo>
                  <a:lnTo>
                    <a:pt x="3" y="239"/>
                  </a:lnTo>
                  <a:lnTo>
                    <a:pt x="1" y="220"/>
                  </a:lnTo>
                  <a:lnTo>
                    <a:pt x="0" y="200"/>
                  </a:lnTo>
                  <a:close/>
                </a:path>
              </a:pathLst>
            </a:cu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0352" name="Freeform 79"/>
            <p:cNvSpPr>
              <a:spLocks/>
            </p:cNvSpPr>
            <p:nvPr/>
          </p:nvSpPr>
          <p:spPr bwMode="auto">
            <a:xfrm>
              <a:off x="705" y="1814"/>
              <a:ext cx="180" cy="181"/>
            </a:xfrm>
            <a:custGeom>
              <a:avLst/>
              <a:gdLst>
                <a:gd name="T0" fmla="*/ 71 w 361"/>
                <a:gd name="T1" fmla="*/ 11 h 361"/>
                <a:gd name="T2" fmla="*/ 63 w 361"/>
                <a:gd name="T3" fmla="*/ 6 h 361"/>
                <a:gd name="T4" fmla="*/ 54 w 361"/>
                <a:gd name="T5" fmla="*/ 2 h 361"/>
                <a:gd name="T6" fmla="*/ 45 w 361"/>
                <a:gd name="T7" fmla="*/ 1 h 361"/>
                <a:gd name="T8" fmla="*/ 35 w 361"/>
                <a:gd name="T9" fmla="*/ 1 h 361"/>
                <a:gd name="T10" fmla="*/ 25 w 361"/>
                <a:gd name="T11" fmla="*/ 2 h 361"/>
                <a:gd name="T12" fmla="*/ 16 w 361"/>
                <a:gd name="T13" fmla="*/ 6 h 361"/>
                <a:gd name="T14" fmla="*/ 8 w 361"/>
                <a:gd name="T15" fmla="*/ 11 h 361"/>
                <a:gd name="T16" fmla="*/ 3 w 361"/>
                <a:gd name="T17" fmla="*/ 16 h 361"/>
                <a:gd name="T18" fmla="*/ 1 w 361"/>
                <a:gd name="T19" fmla="*/ 19 h 361"/>
                <a:gd name="T20" fmla="*/ 3 w 361"/>
                <a:gd name="T21" fmla="*/ 18 h 361"/>
                <a:gd name="T22" fmla="*/ 10 w 361"/>
                <a:gd name="T23" fmla="*/ 14 h 361"/>
                <a:gd name="T24" fmla="*/ 18 w 361"/>
                <a:gd name="T25" fmla="*/ 12 h 361"/>
                <a:gd name="T26" fmla="*/ 26 w 361"/>
                <a:gd name="T27" fmla="*/ 11 h 361"/>
                <a:gd name="T28" fmla="*/ 35 w 361"/>
                <a:gd name="T29" fmla="*/ 11 h 361"/>
                <a:gd name="T30" fmla="*/ 44 w 361"/>
                <a:gd name="T31" fmla="*/ 13 h 361"/>
                <a:gd name="T32" fmla="*/ 53 w 361"/>
                <a:gd name="T33" fmla="*/ 16 h 361"/>
                <a:gd name="T34" fmla="*/ 61 w 361"/>
                <a:gd name="T35" fmla="*/ 22 h 361"/>
                <a:gd name="T36" fmla="*/ 69 w 361"/>
                <a:gd name="T37" fmla="*/ 29 h 361"/>
                <a:gd name="T38" fmla="*/ 74 w 361"/>
                <a:gd name="T39" fmla="*/ 37 h 361"/>
                <a:gd name="T40" fmla="*/ 78 w 361"/>
                <a:gd name="T41" fmla="*/ 46 h 361"/>
                <a:gd name="T42" fmla="*/ 79 w 361"/>
                <a:gd name="T43" fmla="*/ 56 h 361"/>
                <a:gd name="T44" fmla="*/ 79 w 361"/>
                <a:gd name="T45" fmla="*/ 65 h 361"/>
                <a:gd name="T46" fmla="*/ 78 w 361"/>
                <a:gd name="T47" fmla="*/ 73 h 361"/>
                <a:gd name="T48" fmla="*/ 76 w 361"/>
                <a:gd name="T49" fmla="*/ 81 h 361"/>
                <a:gd name="T50" fmla="*/ 72 w 361"/>
                <a:gd name="T51" fmla="*/ 88 h 361"/>
                <a:gd name="T52" fmla="*/ 74 w 361"/>
                <a:gd name="T53" fmla="*/ 87 h 361"/>
                <a:gd name="T54" fmla="*/ 81 w 361"/>
                <a:gd name="T55" fmla="*/ 78 h 361"/>
                <a:gd name="T56" fmla="*/ 87 w 361"/>
                <a:gd name="T57" fmla="*/ 68 h 361"/>
                <a:gd name="T58" fmla="*/ 90 w 361"/>
                <a:gd name="T59" fmla="*/ 56 h 361"/>
                <a:gd name="T60" fmla="*/ 90 w 361"/>
                <a:gd name="T61" fmla="*/ 45 h 361"/>
                <a:gd name="T62" fmla="*/ 88 w 361"/>
                <a:gd name="T63" fmla="*/ 36 h 361"/>
                <a:gd name="T64" fmla="*/ 84 w 361"/>
                <a:gd name="T65" fmla="*/ 27 h 361"/>
                <a:gd name="T66" fmla="*/ 79 w 361"/>
                <a:gd name="T67" fmla="*/ 19 h 36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61"/>
                <a:gd name="T103" fmla="*/ 0 h 361"/>
                <a:gd name="T104" fmla="*/ 361 w 361"/>
                <a:gd name="T105" fmla="*/ 361 h 36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61" h="361">
                  <a:moveTo>
                    <a:pt x="302" y="58"/>
                  </a:moveTo>
                  <a:lnTo>
                    <a:pt x="287" y="44"/>
                  </a:lnTo>
                  <a:lnTo>
                    <a:pt x="272" y="33"/>
                  </a:lnTo>
                  <a:lnTo>
                    <a:pt x="255" y="23"/>
                  </a:lnTo>
                  <a:lnTo>
                    <a:pt x="238" y="15"/>
                  </a:lnTo>
                  <a:lnTo>
                    <a:pt x="219" y="8"/>
                  </a:lnTo>
                  <a:lnTo>
                    <a:pt x="201" y="3"/>
                  </a:lnTo>
                  <a:lnTo>
                    <a:pt x="180" y="1"/>
                  </a:lnTo>
                  <a:lnTo>
                    <a:pt x="160" y="0"/>
                  </a:lnTo>
                  <a:lnTo>
                    <a:pt x="141" y="1"/>
                  </a:lnTo>
                  <a:lnTo>
                    <a:pt x="121" y="3"/>
                  </a:lnTo>
                  <a:lnTo>
                    <a:pt x="103" y="8"/>
                  </a:lnTo>
                  <a:lnTo>
                    <a:pt x="84" y="15"/>
                  </a:lnTo>
                  <a:lnTo>
                    <a:pt x="66" y="23"/>
                  </a:lnTo>
                  <a:lnTo>
                    <a:pt x="50" y="33"/>
                  </a:lnTo>
                  <a:lnTo>
                    <a:pt x="34" y="44"/>
                  </a:lnTo>
                  <a:lnTo>
                    <a:pt x="19" y="58"/>
                  </a:lnTo>
                  <a:lnTo>
                    <a:pt x="14" y="64"/>
                  </a:lnTo>
                  <a:lnTo>
                    <a:pt x="10" y="69"/>
                  </a:lnTo>
                  <a:lnTo>
                    <a:pt x="5" y="74"/>
                  </a:lnTo>
                  <a:lnTo>
                    <a:pt x="0" y="80"/>
                  </a:lnTo>
                  <a:lnTo>
                    <a:pt x="14" y="71"/>
                  </a:lnTo>
                  <a:lnTo>
                    <a:pt x="28" y="63"/>
                  </a:lnTo>
                  <a:lnTo>
                    <a:pt x="42" y="56"/>
                  </a:lnTo>
                  <a:lnTo>
                    <a:pt x="57" y="50"/>
                  </a:lnTo>
                  <a:lnTo>
                    <a:pt x="72" y="46"/>
                  </a:lnTo>
                  <a:lnTo>
                    <a:pt x="88" y="42"/>
                  </a:lnTo>
                  <a:lnTo>
                    <a:pt x="104" y="41"/>
                  </a:lnTo>
                  <a:lnTo>
                    <a:pt x="120" y="40"/>
                  </a:lnTo>
                  <a:lnTo>
                    <a:pt x="140" y="41"/>
                  </a:lnTo>
                  <a:lnTo>
                    <a:pt x="159" y="43"/>
                  </a:lnTo>
                  <a:lnTo>
                    <a:pt x="178" y="49"/>
                  </a:lnTo>
                  <a:lnTo>
                    <a:pt x="196" y="55"/>
                  </a:lnTo>
                  <a:lnTo>
                    <a:pt x="215" y="64"/>
                  </a:lnTo>
                  <a:lnTo>
                    <a:pt x="231" y="74"/>
                  </a:lnTo>
                  <a:lnTo>
                    <a:pt x="247" y="86"/>
                  </a:lnTo>
                  <a:lnTo>
                    <a:pt x="262" y="99"/>
                  </a:lnTo>
                  <a:lnTo>
                    <a:pt x="276" y="114"/>
                  </a:lnTo>
                  <a:lnTo>
                    <a:pt x="287" y="130"/>
                  </a:lnTo>
                  <a:lnTo>
                    <a:pt x="297" y="146"/>
                  </a:lnTo>
                  <a:lnTo>
                    <a:pt x="306" y="164"/>
                  </a:lnTo>
                  <a:lnTo>
                    <a:pt x="312" y="183"/>
                  </a:lnTo>
                  <a:lnTo>
                    <a:pt x="317" y="201"/>
                  </a:lnTo>
                  <a:lnTo>
                    <a:pt x="319" y="222"/>
                  </a:lnTo>
                  <a:lnTo>
                    <a:pt x="321" y="241"/>
                  </a:lnTo>
                  <a:lnTo>
                    <a:pt x="319" y="258"/>
                  </a:lnTo>
                  <a:lnTo>
                    <a:pt x="318" y="275"/>
                  </a:lnTo>
                  <a:lnTo>
                    <a:pt x="315" y="290"/>
                  </a:lnTo>
                  <a:lnTo>
                    <a:pt x="310" y="306"/>
                  </a:lnTo>
                  <a:lnTo>
                    <a:pt x="304" y="321"/>
                  </a:lnTo>
                  <a:lnTo>
                    <a:pt x="297" y="335"/>
                  </a:lnTo>
                  <a:lnTo>
                    <a:pt x="289" y="349"/>
                  </a:lnTo>
                  <a:lnTo>
                    <a:pt x="280" y="361"/>
                  </a:lnTo>
                  <a:lnTo>
                    <a:pt x="297" y="346"/>
                  </a:lnTo>
                  <a:lnTo>
                    <a:pt x="314" y="330"/>
                  </a:lnTo>
                  <a:lnTo>
                    <a:pt x="327" y="312"/>
                  </a:lnTo>
                  <a:lnTo>
                    <a:pt x="339" y="291"/>
                  </a:lnTo>
                  <a:lnTo>
                    <a:pt x="348" y="270"/>
                  </a:lnTo>
                  <a:lnTo>
                    <a:pt x="355" y="247"/>
                  </a:lnTo>
                  <a:lnTo>
                    <a:pt x="360" y="224"/>
                  </a:lnTo>
                  <a:lnTo>
                    <a:pt x="361" y="200"/>
                  </a:lnTo>
                  <a:lnTo>
                    <a:pt x="360" y="180"/>
                  </a:lnTo>
                  <a:lnTo>
                    <a:pt x="357" y="161"/>
                  </a:lnTo>
                  <a:lnTo>
                    <a:pt x="353" y="142"/>
                  </a:lnTo>
                  <a:lnTo>
                    <a:pt x="346" y="124"/>
                  </a:lnTo>
                  <a:lnTo>
                    <a:pt x="338" y="106"/>
                  </a:lnTo>
                  <a:lnTo>
                    <a:pt x="327" y="89"/>
                  </a:lnTo>
                  <a:lnTo>
                    <a:pt x="316" y="73"/>
                  </a:lnTo>
                  <a:lnTo>
                    <a:pt x="302" y="58"/>
                  </a:lnTo>
                  <a:close/>
                </a:path>
              </a:pathLst>
            </a:custGeom>
            <a:solidFill>
              <a:srgbClr val="7FFF7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grpSp>
      <p:sp>
        <p:nvSpPr>
          <p:cNvPr id="10246" name="Line 78"/>
          <p:cNvSpPr>
            <a:spLocks noChangeShapeType="1"/>
          </p:cNvSpPr>
          <p:nvPr/>
        </p:nvSpPr>
        <p:spPr bwMode="auto">
          <a:xfrm>
            <a:off x="1914525" y="1443038"/>
            <a:ext cx="373063"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lIns="128016" tIns="46154" rIns="45720" bIns="46154"/>
          <a:lstStyle/>
          <a:p>
            <a:endParaRPr lang="en-US"/>
          </a:p>
        </p:txBody>
      </p:sp>
      <p:sp>
        <p:nvSpPr>
          <p:cNvPr id="10247" name="Line 79"/>
          <p:cNvSpPr>
            <a:spLocks noChangeShapeType="1"/>
          </p:cNvSpPr>
          <p:nvPr/>
        </p:nvSpPr>
        <p:spPr bwMode="auto">
          <a:xfrm>
            <a:off x="3546475" y="1439863"/>
            <a:ext cx="373063"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lIns="128016" tIns="46154" rIns="45720" bIns="46154"/>
          <a:lstStyle/>
          <a:p>
            <a:endParaRPr lang="en-US"/>
          </a:p>
        </p:txBody>
      </p:sp>
      <p:sp>
        <p:nvSpPr>
          <p:cNvPr id="10248" name="Line 80"/>
          <p:cNvSpPr>
            <a:spLocks noChangeShapeType="1"/>
          </p:cNvSpPr>
          <p:nvPr/>
        </p:nvSpPr>
        <p:spPr bwMode="auto">
          <a:xfrm>
            <a:off x="5219700" y="1428750"/>
            <a:ext cx="373063"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lIns="128016" tIns="46154" rIns="45720" bIns="46154"/>
          <a:lstStyle/>
          <a:p>
            <a:endParaRPr lang="en-US"/>
          </a:p>
        </p:txBody>
      </p:sp>
      <p:sp>
        <p:nvSpPr>
          <p:cNvPr id="10249" name="Line 81"/>
          <p:cNvSpPr>
            <a:spLocks noChangeShapeType="1"/>
          </p:cNvSpPr>
          <p:nvPr/>
        </p:nvSpPr>
        <p:spPr bwMode="auto">
          <a:xfrm>
            <a:off x="6915150" y="1450975"/>
            <a:ext cx="373063"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lIns="128016" tIns="46154" rIns="45720" bIns="46154"/>
          <a:lstStyle/>
          <a:p>
            <a:endParaRPr lang="en-US"/>
          </a:p>
        </p:txBody>
      </p:sp>
      <p:sp>
        <p:nvSpPr>
          <p:cNvPr id="10250" name="Rectangle 82"/>
          <p:cNvSpPr>
            <a:spLocks noChangeArrowheads="1"/>
          </p:cNvSpPr>
          <p:nvPr/>
        </p:nvSpPr>
        <p:spPr bwMode="auto">
          <a:xfrm>
            <a:off x="7259638" y="1155700"/>
            <a:ext cx="1257300" cy="614363"/>
          </a:xfrm>
          <a:prstGeom prst="rec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0251" name="Rectangle 83"/>
          <p:cNvSpPr>
            <a:spLocks noChangeArrowheads="1"/>
          </p:cNvSpPr>
          <p:nvPr/>
        </p:nvSpPr>
        <p:spPr bwMode="auto">
          <a:xfrm>
            <a:off x="5581650" y="1155700"/>
            <a:ext cx="1341438" cy="614363"/>
          </a:xfrm>
          <a:prstGeom prst="rec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0252" name="Rectangle 84"/>
          <p:cNvSpPr>
            <a:spLocks noChangeArrowheads="1"/>
          </p:cNvSpPr>
          <p:nvPr/>
        </p:nvSpPr>
        <p:spPr bwMode="auto">
          <a:xfrm>
            <a:off x="3929063" y="1155700"/>
            <a:ext cx="1257300" cy="614363"/>
          </a:xfrm>
          <a:prstGeom prst="rec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0253" name="Rectangle 85"/>
          <p:cNvSpPr>
            <a:spLocks noChangeArrowheads="1"/>
          </p:cNvSpPr>
          <p:nvPr/>
        </p:nvSpPr>
        <p:spPr bwMode="auto">
          <a:xfrm>
            <a:off x="2276475" y="1155700"/>
            <a:ext cx="1257300" cy="614363"/>
          </a:xfrm>
          <a:prstGeom prst="rec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0254" name="Rectangle 86"/>
          <p:cNvSpPr>
            <a:spLocks noChangeArrowheads="1"/>
          </p:cNvSpPr>
          <p:nvPr/>
        </p:nvSpPr>
        <p:spPr bwMode="auto">
          <a:xfrm>
            <a:off x="654050" y="1155700"/>
            <a:ext cx="1257300" cy="614363"/>
          </a:xfrm>
          <a:prstGeom prst="rec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0255" name="Text Box 87"/>
          <p:cNvSpPr txBox="1">
            <a:spLocks noChangeArrowheads="1"/>
          </p:cNvSpPr>
          <p:nvPr/>
        </p:nvSpPr>
        <p:spPr bwMode="auto">
          <a:xfrm>
            <a:off x="654050" y="1231900"/>
            <a:ext cx="1230313"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309" tIns="46154" rIns="92309"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eaLnBrk="1" hangingPunct="1">
              <a:spcBef>
                <a:spcPct val="30000"/>
              </a:spcBef>
            </a:pPr>
            <a:r>
              <a:rPr lang="en-US" altLang="en-US" sz="2200" b="0" u="sng">
                <a:solidFill>
                  <a:srgbClr val="660000"/>
                </a:solidFill>
              </a:rPr>
              <a:t>D</a:t>
            </a:r>
            <a:r>
              <a:rPr lang="en-US" altLang="en-US" sz="2200" b="0">
                <a:solidFill>
                  <a:schemeClr val="tx1"/>
                </a:solidFill>
              </a:rPr>
              <a:t>efine</a:t>
            </a:r>
          </a:p>
        </p:txBody>
      </p:sp>
      <p:sp>
        <p:nvSpPr>
          <p:cNvPr id="10256" name="Text Box 88"/>
          <p:cNvSpPr txBox="1">
            <a:spLocks noChangeArrowheads="1"/>
          </p:cNvSpPr>
          <p:nvPr/>
        </p:nvSpPr>
        <p:spPr bwMode="auto">
          <a:xfrm>
            <a:off x="2276475" y="1231900"/>
            <a:ext cx="1335088"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6576" tIns="46154" rIns="92309"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eaLnBrk="1" hangingPunct="1">
              <a:spcBef>
                <a:spcPct val="30000"/>
              </a:spcBef>
            </a:pPr>
            <a:r>
              <a:rPr lang="en-US" altLang="en-US" sz="2200" b="0" u="sng">
                <a:solidFill>
                  <a:srgbClr val="660000"/>
                </a:solidFill>
              </a:rPr>
              <a:t>M</a:t>
            </a:r>
            <a:r>
              <a:rPr lang="en-US" altLang="en-US" sz="2200" b="0">
                <a:solidFill>
                  <a:schemeClr val="tx1"/>
                </a:solidFill>
              </a:rPr>
              <a:t>easure</a:t>
            </a:r>
          </a:p>
        </p:txBody>
      </p:sp>
      <p:sp>
        <p:nvSpPr>
          <p:cNvPr id="10257" name="Text Box 89"/>
          <p:cNvSpPr txBox="1">
            <a:spLocks noChangeArrowheads="1"/>
          </p:cNvSpPr>
          <p:nvPr/>
        </p:nvSpPr>
        <p:spPr bwMode="auto">
          <a:xfrm>
            <a:off x="3956050" y="1231900"/>
            <a:ext cx="1230313"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309" tIns="46154" rIns="92309"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eaLnBrk="1" hangingPunct="1">
              <a:spcBef>
                <a:spcPct val="30000"/>
              </a:spcBef>
            </a:pPr>
            <a:r>
              <a:rPr lang="en-US" altLang="en-US" sz="2200" b="0" u="sng">
                <a:solidFill>
                  <a:srgbClr val="660000"/>
                </a:solidFill>
              </a:rPr>
              <a:t>A</a:t>
            </a:r>
            <a:r>
              <a:rPr lang="en-US" altLang="en-US" sz="2200" b="0">
                <a:solidFill>
                  <a:schemeClr val="tx1"/>
                </a:solidFill>
              </a:rPr>
              <a:t>nalyze</a:t>
            </a:r>
          </a:p>
        </p:txBody>
      </p:sp>
      <p:sp>
        <p:nvSpPr>
          <p:cNvPr id="10258" name="Text Box 90"/>
          <p:cNvSpPr txBox="1">
            <a:spLocks noChangeArrowheads="1"/>
          </p:cNvSpPr>
          <p:nvPr/>
        </p:nvSpPr>
        <p:spPr bwMode="auto">
          <a:xfrm>
            <a:off x="5645150" y="1220788"/>
            <a:ext cx="1230313" cy="427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309" tIns="46154" rIns="92309"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eaLnBrk="1" hangingPunct="1">
              <a:spcBef>
                <a:spcPct val="30000"/>
              </a:spcBef>
            </a:pPr>
            <a:r>
              <a:rPr lang="en-US" altLang="en-US" sz="2200" b="0" u="sng">
                <a:solidFill>
                  <a:srgbClr val="660000"/>
                </a:solidFill>
              </a:rPr>
              <a:t>D</a:t>
            </a:r>
            <a:r>
              <a:rPr lang="en-US" altLang="en-US" sz="2200" b="0">
                <a:solidFill>
                  <a:schemeClr val="tx1"/>
                </a:solidFill>
              </a:rPr>
              <a:t>esign</a:t>
            </a:r>
          </a:p>
        </p:txBody>
      </p:sp>
      <p:sp>
        <p:nvSpPr>
          <p:cNvPr id="10259" name="Text Box 91"/>
          <p:cNvSpPr txBox="1">
            <a:spLocks noChangeArrowheads="1"/>
          </p:cNvSpPr>
          <p:nvPr/>
        </p:nvSpPr>
        <p:spPr bwMode="auto">
          <a:xfrm>
            <a:off x="7259638" y="1231900"/>
            <a:ext cx="1230312"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309" tIns="46154" rIns="92309"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eaLnBrk="1" hangingPunct="1">
              <a:spcBef>
                <a:spcPct val="30000"/>
              </a:spcBef>
            </a:pPr>
            <a:r>
              <a:rPr lang="en-US" altLang="en-US" sz="2200" b="0" u="sng">
                <a:solidFill>
                  <a:srgbClr val="660000"/>
                </a:solidFill>
              </a:rPr>
              <a:t>V</a:t>
            </a:r>
            <a:r>
              <a:rPr lang="en-US" altLang="en-US" sz="2200" b="0">
                <a:solidFill>
                  <a:schemeClr val="tx1"/>
                </a:solidFill>
              </a:rPr>
              <a:t>erify</a:t>
            </a:r>
          </a:p>
        </p:txBody>
      </p:sp>
      <p:sp>
        <p:nvSpPr>
          <p:cNvPr id="10260" name="AutoShape 92"/>
          <p:cNvSpPr>
            <a:spLocks noChangeArrowheads="1"/>
          </p:cNvSpPr>
          <p:nvPr/>
        </p:nvSpPr>
        <p:spPr bwMode="auto">
          <a:xfrm>
            <a:off x="654050" y="1770063"/>
            <a:ext cx="1230313" cy="806450"/>
          </a:xfrm>
          <a:prstGeom prst="flowChartDocumen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309" tIns="46154" rIns="92309" bIns="46154" anchor="ct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0261" name="AutoShape 93"/>
          <p:cNvSpPr>
            <a:spLocks noChangeArrowheads="1"/>
          </p:cNvSpPr>
          <p:nvPr/>
        </p:nvSpPr>
        <p:spPr bwMode="auto">
          <a:xfrm>
            <a:off x="2289175" y="4310063"/>
            <a:ext cx="1257300" cy="855662"/>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grpSp>
        <p:nvGrpSpPr>
          <p:cNvPr id="10262" name="Group 94"/>
          <p:cNvGrpSpPr>
            <a:grpSpLocks/>
          </p:cNvGrpSpPr>
          <p:nvPr/>
        </p:nvGrpSpPr>
        <p:grpSpPr bwMode="auto">
          <a:xfrm>
            <a:off x="641350" y="1892300"/>
            <a:ext cx="1257300" cy="806450"/>
            <a:chOff x="412" y="1192"/>
            <a:chExt cx="792" cy="508"/>
          </a:xfrm>
        </p:grpSpPr>
        <p:sp>
          <p:nvSpPr>
            <p:cNvPr id="10333" name="AutoShape 95"/>
            <p:cNvSpPr>
              <a:spLocks noChangeArrowheads="1"/>
            </p:cNvSpPr>
            <p:nvPr/>
          </p:nvSpPr>
          <p:spPr bwMode="auto">
            <a:xfrm>
              <a:off x="412" y="1192"/>
              <a:ext cx="792" cy="508"/>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0334" name="Text Box 96"/>
            <p:cNvSpPr txBox="1">
              <a:spLocks noChangeArrowheads="1"/>
            </p:cNvSpPr>
            <p:nvPr/>
          </p:nvSpPr>
          <p:spPr bwMode="auto">
            <a:xfrm>
              <a:off x="429" y="1192"/>
              <a:ext cx="775" cy="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lnSpc>
                  <a:spcPct val="85000"/>
                </a:lnSpc>
                <a:spcBef>
                  <a:spcPct val="0"/>
                </a:spcBef>
              </a:pPr>
              <a:r>
                <a:rPr lang="en-US" altLang="en-US" b="0">
                  <a:solidFill>
                    <a:schemeClr val="tx2"/>
                  </a:solidFill>
                  <a:latin typeface="Arial Narrow" panose="020B0606020202030204" pitchFamily="34" charset="0"/>
                </a:rPr>
                <a:t>Define project scope</a:t>
              </a:r>
            </a:p>
          </p:txBody>
        </p:sp>
      </p:grpSp>
      <p:grpSp>
        <p:nvGrpSpPr>
          <p:cNvPr id="10263" name="Group 97"/>
          <p:cNvGrpSpPr>
            <a:grpSpLocks/>
          </p:cNvGrpSpPr>
          <p:nvPr/>
        </p:nvGrpSpPr>
        <p:grpSpPr bwMode="auto">
          <a:xfrm>
            <a:off x="654050" y="2901950"/>
            <a:ext cx="1257300" cy="1130300"/>
            <a:chOff x="412" y="1797"/>
            <a:chExt cx="792" cy="705"/>
          </a:xfrm>
        </p:grpSpPr>
        <p:sp>
          <p:nvSpPr>
            <p:cNvPr id="10331" name="AutoShape 98"/>
            <p:cNvSpPr>
              <a:spLocks noChangeArrowheads="1"/>
            </p:cNvSpPr>
            <p:nvPr/>
          </p:nvSpPr>
          <p:spPr bwMode="auto">
            <a:xfrm>
              <a:off x="412" y="1797"/>
              <a:ext cx="792" cy="705"/>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0332" name="Text Box 99"/>
            <p:cNvSpPr txBox="1">
              <a:spLocks noChangeArrowheads="1"/>
            </p:cNvSpPr>
            <p:nvPr/>
          </p:nvSpPr>
          <p:spPr bwMode="auto">
            <a:xfrm>
              <a:off x="417" y="1804"/>
              <a:ext cx="780" cy="6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lnSpc>
                  <a:spcPct val="85000"/>
                </a:lnSpc>
                <a:spcBef>
                  <a:spcPct val="0"/>
                </a:spcBef>
              </a:pPr>
              <a:r>
                <a:rPr lang="en-US" altLang="en-US" b="0">
                  <a:solidFill>
                    <a:schemeClr val="tx2"/>
                  </a:solidFill>
                  <a:latin typeface="Arial Narrow" panose="020B0606020202030204" pitchFamily="34" charset="0"/>
                </a:rPr>
                <a:t>Establish CCRs, CTQs, &amp;  design goals</a:t>
              </a:r>
            </a:p>
          </p:txBody>
        </p:sp>
      </p:grpSp>
      <p:grpSp>
        <p:nvGrpSpPr>
          <p:cNvPr id="10264" name="Group 100"/>
          <p:cNvGrpSpPr>
            <a:grpSpLocks/>
          </p:cNvGrpSpPr>
          <p:nvPr/>
        </p:nvGrpSpPr>
        <p:grpSpPr bwMode="auto">
          <a:xfrm>
            <a:off x="617538" y="4198938"/>
            <a:ext cx="1257300" cy="949325"/>
            <a:chOff x="389" y="2577"/>
            <a:chExt cx="792" cy="669"/>
          </a:xfrm>
        </p:grpSpPr>
        <p:sp>
          <p:nvSpPr>
            <p:cNvPr id="10329" name="AutoShape 101"/>
            <p:cNvSpPr>
              <a:spLocks noChangeArrowheads="1"/>
            </p:cNvSpPr>
            <p:nvPr/>
          </p:nvSpPr>
          <p:spPr bwMode="auto">
            <a:xfrm>
              <a:off x="389" y="2584"/>
              <a:ext cx="792" cy="508"/>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0330" name="Text Box 102"/>
            <p:cNvSpPr txBox="1">
              <a:spLocks noChangeArrowheads="1"/>
            </p:cNvSpPr>
            <p:nvPr/>
          </p:nvSpPr>
          <p:spPr bwMode="auto">
            <a:xfrm>
              <a:off x="394" y="2577"/>
              <a:ext cx="781" cy="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lnSpc>
                  <a:spcPct val="85000"/>
                </a:lnSpc>
                <a:spcBef>
                  <a:spcPct val="0"/>
                </a:spcBef>
              </a:pPr>
              <a:r>
                <a:rPr lang="en-US" altLang="en-US" b="0">
                  <a:solidFill>
                    <a:schemeClr val="tx2"/>
                  </a:solidFill>
                  <a:latin typeface="Arial Narrow" panose="020B0606020202030204" pitchFamily="34" charset="0"/>
                </a:rPr>
                <a:t>Establish formal project</a:t>
              </a:r>
              <a:endParaRPr lang="en-US" altLang="en-US" b="0">
                <a:solidFill>
                  <a:srgbClr val="9C2108"/>
                </a:solidFill>
                <a:latin typeface="Arial Narrow" panose="020B0606020202030204" pitchFamily="34" charset="0"/>
              </a:endParaRPr>
            </a:p>
            <a:p>
              <a:pPr algn="l" eaLnBrk="1" hangingPunct="1">
                <a:lnSpc>
                  <a:spcPct val="75000"/>
                </a:lnSpc>
              </a:pPr>
              <a:endParaRPr lang="en-US" altLang="en-US" b="0">
                <a:solidFill>
                  <a:schemeClr val="tx2"/>
                </a:solidFill>
                <a:latin typeface="Arial Narrow" panose="020B0606020202030204" pitchFamily="34" charset="0"/>
              </a:endParaRPr>
            </a:p>
          </p:txBody>
        </p:sp>
      </p:grpSp>
      <p:grpSp>
        <p:nvGrpSpPr>
          <p:cNvPr id="10265" name="Group 103"/>
          <p:cNvGrpSpPr>
            <a:grpSpLocks/>
          </p:cNvGrpSpPr>
          <p:nvPr/>
        </p:nvGrpSpPr>
        <p:grpSpPr bwMode="auto">
          <a:xfrm>
            <a:off x="2289175" y="1878013"/>
            <a:ext cx="1257300" cy="1333500"/>
            <a:chOff x="1434" y="1192"/>
            <a:chExt cx="792" cy="825"/>
          </a:xfrm>
        </p:grpSpPr>
        <p:sp>
          <p:nvSpPr>
            <p:cNvPr id="10327" name="AutoShape 104"/>
            <p:cNvSpPr>
              <a:spLocks noChangeArrowheads="1"/>
            </p:cNvSpPr>
            <p:nvPr/>
          </p:nvSpPr>
          <p:spPr bwMode="auto">
            <a:xfrm>
              <a:off x="1434" y="1192"/>
              <a:ext cx="792" cy="825"/>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0328" name="Text Box 105"/>
            <p:cNvSpPr txBox="1">
              <a:spLocks noChangeArrowheads="1"/>
            </p:cNvSpPr>
            <p:nvPr/>
          </p:nvSpPr>
          <p:spPr bwMode="auto">
            <a:xfrm>
              <a:off x="1440" y="1198"/>
              <a:ext cx="781" cy="7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46154" rIns="45720"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lnSpc>
                  <a:spcPct val="85000"/>
                </a:lnSpc>
                <a:spcBef>
                  <a:spcPct val="0"/>
                </a:spcBef>
              </a:pPr>
              <a:r>
                <a:rPr lang="en-US" altLang="en-US" b="0">
                  <a:solidFill>
                    <a:schemeClr val="tx2"/>
                  </a:solidFill>
                  <a:latin typeface="Arial Narrow" panose="020B0606020202030204" pitchFamily="34" charset="0"/>
                </a:rPr>
                <a:t>CTQ flowdown: </a:t>
              </a:r>
              <a:br>
                <a:rPr lang="en-US" altLang="en-US" b="0">
                  <a:solidFill>
                    <a:schemeClr val="tx2"/>
                  </a:solidFill>
                  <a:latin typeface="Arial Narrow" panose="020B0606020202030204" pitchFamily="34" charset="0"/>
                </a:rPr>
              </a:br>
              <a:r>
                <a:rPr lang="en-US" altLang="en-US" b="0">
                  <a:solidFill>
                    <a:schemeClr val="tx2"/>
                  </a:solidFill>
                  <a:latin typeface="Arial Narrow" panose="020B0606020202030204" pitchFamily="34" charset="0"/>
                </a:rPr>
                <a:t>ID potential</a:t>
              </a:r>
              <a:br>
                <a:rPr lang="en-US" altLang="en-US" b="0">
                  <a:solidFill>
                    <a:schemeClr val="tx2"/>
                  </a:solidFill>
                  <a:latin typeface="Arial Narrow" panose="020B0606020202030204" pitchFamily="34" charset="0"/>
                </a:rPr>
              </a:br>
              <a:r>
                <a:rPr lang="en-US" altLang="en-US" b="0">
                  <a:solidFill>
                    <a:schemeClr val="tx2"/>
                  </a:solidFill>
                  <a:latin typeface="Arial Narrow" panose="020B0606020202030204" pitchFamily="34" charset="0"/>
                </a:rPr>
                <a:t>design drivers</a:t>
              </a:r>
            </a:p>
          </p:txBody>
        </p:sp>
      </p:grpSp>
      <p:grpSp>
        <p:nvGrpSpPr>
          <p:cNvPr id="10266" name="Group 106"/>
          <p:cNvGrpSpPr>
            <a:grpSpLocks/>
          </p:cNvGrpSpPr>
          <p:nvPr/>
        </p:nvGrpSpPr>
        <p:grpSpPr bwMode="auto">
          <a:xfrm>
            <a:off x="2273300" y="3427413"/>
            <a:ext cx="1260475" cy="649287"/>
            <a:chOff x="1432" y="2123"/>
            <a:chExt cx="794" cy="394"/>
          </a:xfrm>
        </p:grpSpPr>
        <p:sp>
          <p:nvSpPr>
            <p:cNvPr id="10325" name="AutoShape 107"/>
            <p:cNvSpPr>
              <a:spLocks noChangeArrowheads="1"/>
            </p:cNvSpPr>
            <p:nvPr/>
          </p:nvSpPr>
          <p:spPr bwMode="auto">
            <a:xfrm>
              <a:off x="1434" y="2123"/>
              <a:ext cx="792" cy="394"/>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0326" name="Text Box 108"/>
            <p:cNvSpPr txBox="1">
              <a:spLocks noChangeArrowheads="1"/>
            </p:cNvSpPr>
            <p:nvPr/>
          </p:nvSpPr>
          <p:spPr bwMode="auto">
            <a:xfrm>
              <a:off x="1432" y="2130"/>
              <a:ext cx="789" cy="3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lnSpc>
                  <a:spcPct val="75000"/>
                </a:lnSpc>
              </a:pPr>
              <a:r>
                <a:rPr lang="en-US" altLang="en-US" b="0">
                  <a:solidFill>
                    <a:schemeClr val="tx2"/>
                  </a:solidFill>
                  <a:latin typeface="Arial Narrow" panose="020B0606020202030204" pitchFamily="34" charset="0"/>
                </a:rPr>
                <a:t>Gather &amp; qualify data</a:t>
              </a:r>
            </a:p>
          </p:txBody>
        </p:sp>
      </p:grpSp>
      <p:sp>
        <p:nvSpPr>
          <p:cNvPr id="10267" name="Text Box 109"/>
          <p:cNvSpPr txBox="1">
            <a:spLocks noChangeArrowheads="1"/>
          </p:cNvSpPr>
          <p:nvPr/>
        </p:nvSpPr>
        <p:spPr bwMode="auto">
          <a:xfrm>
            <a:off x="2286000" y="4284663"/>
            <a:ext cx="1239838"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lnSpc>
                <a:spcPct val="85000"/>
              </a:lnSpc>
              <a:spcBef>
                <a:spcPct val="30000"/>
              </a:spcBef>
            </a:pPr>
            <a:r>
              <a:rPr lang="en-US" altLang="en-US" b="0">
                <a:solidFill>
                  <a:schemeClr val="tx2"/>
                </a:solidFill>
                <a:latin typeface="Arial Narrow" panose="020B0606020202030204" pitchFamily="34" charset="0"/>
              </a:rPr>
              <a:t>Specify </a:t>
            </a:r>
            <a:br>
              <a:rPr lang="en-US" altLang="en-US" b="0">
                <a:solidFill>
                  <a:schemeClr val="tx2"/>
                </a:solidFill>
                <a:latin typeface="Arial Narrow" panose="020B0606020202030204" pitchFamily="34" charset="0"/>
              </a:rPr>
            </a:br>
            <a:r>
              <a:rPr lang="en-US" altLang="en-US" b="0">
                <a:solidFill>
                  <a:schemeClr val="tx2"/>
                </a:solidFill>
                <a:latin typeface="Arial Narrow" panose="020B0606020202030204" pitchFamily="34" charset="0"/>
              </a:rPr>
              <a:t>performance  </a:t>
            </a:r>
            <a:br>
              <a:rPr lang="en-US" altLang="en-US" b="0">
                <a:solidFill>
                  <a:schemeClr val="tx2"/>
                </a:solidFill>
                <a:latin typeface="Arial Narrow" panose="020B0606020202030204" pitchFamily="34" charset="0"/>
              </a:rPr>
            </a:br>
            <a:r>
              <a:rPr lang="en-US" altLang="en-US" b="0">
                <a:solidFill>
                  <a:schemeClr val="tx2"/>
                </a:solidFill>
                <a:latin typeface="Arial Narrow" panose="020B0606020202030204" pitchFamily="34" charset="0"/>
              </a:rPr>
              <a:t>bounds</a:t>
            </a:r>
          </a:p>
        </p:txBody>
      </p:sp>
      <p:grpSp>
        <p:nvGrpSpPr>
          <p:cNvPr id="10268" name="Group 110"/>
          <p:cNvGrpSpPr>
            <a:grpSpLocks/>
          </p:cNvGrpSpPr>
          <p:nvPr/>
        </p:nvGrpSpPr>
        <p:grpSpPr bwMode="auto">
          <a:xfrm>
            <a:off x="2265363" y="5383213"/>
            <a:ext cx="1260475" cy="711200"/>
            <a:chOff x="1432" y="3175"/>
            <a:chExt cx="794" cy="448"/>
          </a:xfrm>
        </p:grpSpPr>
        <p:sp>
          <p:nvSpPr>
            <p:cNvPr id="10323" name="AutoShape 111"/>
            <p:cNvSpPr>
              <a:spLocks noChangeArrowheads="1"/>
            </p:cNvSpPr>
            <p:nvPr/>
          </p:nvSpPr>
          <p:spPr bwMode="auto">
            <a:xfrm>
              <a:off x="1434" y="3175"/>
              <a:ext cx="792" cy="448"/>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0324" name="Text Box 112"/>
            <p:cNvSpPr txBox="1">
              <a:spLocks noChangeArrowheads="1"/>
            </p:cNvSpPr>
            <p:nvPr/>
          </p:nvSpPr>
          <p:spPr bwMode="auto">
            <a:xfrm>
              <a:off x="1432" y="3176"/>
              <a:ext cx="789" cy="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lnSpc>
                  <a:spcPct val="85000"/>
                </a:lnSpc>
                <a:spcBef>
                  <a:spcPct val="0"/>
                </a:spcBef>
              </a:pPr>
              <a:r>
                <a:rPr lang="en-US" altLang="en-US" b="0">
                  <a:solidFill>
                    <a:schemeClr val="tx2"/>
                  </a:solidFill>
                  <a:latin typeface="Arial Narrow" panose="020B0606020202030204" pitchFamily="34" charset="0"/>
                </a:rPr>
                <a:t>Summarize &amp; baseline data</a:t>
              </a:r>
            </a:p>
          </p:txBody>
        </p:sp>
      </p:grpSp>
      <p:grpSp>
        <p:nvGrpSpPr>
          <p:cNvPr id="10269" name="Group 113"/>
          <p:cNvGrpSpPr>
            <a:grpSpLocks/>
          </p:cNvGrpSpPr>
          <p:nvPr/>
        </p:nvGrpSpPr>
        <p:grpSpPr bwMode="auto">
          <a:xfrm>
            <a:off x="3929063" y="1892300"/>
            <a:ext cx="1266825" cy="938213"/>
            <a:chOff x="2486" y="1192"/>
            <a:chExt cx="798" cy="561"/>
          </a:xfrm>
        </p:grpSpPr>
        <p:sp>
          <p:nvSpPr>
            <p:cNvPr id="10321" name="AutoShape 114"/>
            <p:cNvSpPr>
              <a:spLocks noChangeArrowheads="1"/>
            </p:cNvSpPr>
            <p:nvPr/>
          </p:nvSpPr>
          <p:spPr bwMode="auto">
            <a:xfrm>
              <a:off x="2492" y="1192"/>
              <a:ext cx="792" cy="561"/>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0322" name="Text Box 115"/>
            <p:cNvSpPr txBox="1">
              <a:spLocks noChangeArrowheads="1"/>
            </p:cNvSpPr>
            <p:nvPr/>
          </p:nvSpPr>
          <p:spPr bwMode="auto">
            <a:xfrm>
              <a:off x="2486" y="1197"/>
              <a:ext cx="796" cy="5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lnSpc>
                  <a:spcPct val="85000"/>
                </a:lnSpc>
              </a:pPr>
              <a:r>
                <a:rPr lang="en-US" altLang="en-US" b="0">
                  <a:solidFill>
                    <a:schemeClr val="tx2"/>
                  </a:solidFill>
                  <a:latin typeface="Arial Narrow" panose="020B0606020202030204" pitchFamily="34" charset="0"/>
                </a:rPr>
                <a:t>Explore data; model design dynamics</a:t>
              </a:r>
            </a:p>
          </p:txBody>
        </p:sp>
      </p:grpSp>
      <p:grpSp>
        <p:nvGrpSpPr>
          <p:cNvPr id="10270" name="Group 116"/>
          <p:cNvGrpSpPr>
            <a:grpSpLocks/>
          </p:cNvGrpSpPr>
          <p:nvPr/>
        </p:nvGrpSpPr>
        <p:grpSpPr bwMode="auto">
          <a:xfrm>
            <a:off x="3922713" y="2998788"/>
            <a:ext cx="1263650" cy="939800"/>
            <a:chOff x="2471" y="1789"/>
            <a:chExt cx="796" cy="592"/>
          </a:xfrm>
        </p:grpSpPr>
        <p:sp>
          <p:nvSpPr>
            <p:cNvPr id="10319" name="AutoShape 117"/>
            <p:cNvSpPr>
              <a:spLocks noChangeArrowheads="1"/>
            </p:cNvSpPr>
            <p:nvPr/>
          </p:nvSpPr>
          <p:spPr bwMode="auto">
            <a:xfrm>
              <a:off x="2475" y="1797"/>
              <a:ext cx="792" cy="584"/>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0320" name="Text Box 118"/>
            <p:cNvSpPr txBox="1">
              <a:spLocks noChangeArrowheads="1"/>
            </p:cNvSpPr>
            <p:nvPr/>
          </p:nvSpPr>
          <p:spPr bwMode="auto">
            <a:xfrm>
              <a:off x="2471" y="1789"/>
              <a:ext cx="796" cy="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lnSpc>
                  <a:spcPct val="85000"/>
                </a:lnSpc>
                <a:spcBef>
                  <a:spcPct val="0"/>
                </a:spcBef>
              </a:pPr>
              <a:r>
                <a:rPr lang="en-US" altLang="en-US" b="0">
                  <a:solidFill>
                    <a:schemeClr val="tx2"/>
                  </a:solidFill>
                  <a:latin typeface="Arial Narrow" panose="020B0606020202030204" pitchFamily="34" charset="0"/>
                </a:rPr>
                <a:t>Focus on significant design drivers</a:t>
              </a:r>
            </a:p>
          </p:txBody>
        </p:sp>
      </p:grpSp>
      <p:grpSp>
        <p:nvGrpSpPr>
          <p:cNvPr id="10271" name="Group 119"/>
          <p:cNvGrpSpPr>
            <a:grpSpLocks/>
          </p:cNvGrpSpPr>
          <p:nvPr/>
        </p:nvGrpSpPr>
        <p:grpSpPr bwMode="auto">
          <a:xfrm>
            <a:off x="3956050" y="4114800"/>
            <a:ext cx="1257300" cy="962025"/>
            <a:chOff x="2492" y="2402"/>
            <a:chExt cx="792" cy="584"/>
          </a:xfrm>
        </p:grpSpPr>
        <p:sp>
          <p:nvSpPr>
            <p:cNvPr id="10317" name="AutoShape 120"/>
            <p:cNvSpPr>
              <a:spLocks noChangeArrowheads="1"/>
            </p:cNvSpPr>
            <p:nvPr/>
          </p:nvSpPr>
          <p:spPr bwMode="auto">
            <a:xfrm>
              <a:off x="2492" y="2402"/>
              <a:ext cx="792" cy="584"/>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0318" name="Text Box 121"/>
            <p:cNvSpPr txBox="1">
              <a:spLocks noChangeArrowheads="1"/>
            </p:cNvSpPr>
            <p:nvPr/>
          </p:nvSpPr>
          <p:spPr bwMode="auto">
            <a:xfrm>
              <a:off x="2493" y="2402"/>
              <a:ext cx="789" cy="5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lnSpc>
                  <a:spcPct val="85000"/>
                </a:lnSpc>
              </a:pPr>
              <a:r>
                <a:rPr lang="en-US" altLang="en-US" b="0">
                  <a:solidFill>
                    <a:schemeClr val="tx2"/>
                  </a:solidFill>
                  <a:latin typeface="Arial Narrow" panose="020B0606020202030204" pitchFamily="34" charset="0"/>
                </a:rPr>
                <a:t>Innovate </a:t>
              </a:r>
              <a:br>
                <a:rPr lang="en-US" altLang="en-US" b="0">
                  <a:solidFill>
                    <a:schemeClr val="tx2"/>
                  </a:solidFill>
                  <a:latin typeface="Arial Narrow" panose="020B0606020202030204" pitchFamily="34" charset="0"/>
                </a:rPr>
              </a:br>
              <a:r>
                <a:rPr lang="en-US" altLang="en-US" b="0">
                  <a:solidFill>
                    <a:schemeClr val="tx2"/>
                  </a:solidFill>
                  <a:latin typeface="Arial Narrow" panose="020B0606020202030204" pitchFamily="34" charset="0"/>
                </a:rPr>
                <a:t>design </a:t>
              </a:r>
              <a:br>
                <a:rPr lang="en-US" altLang="en-US" b="0">
                  <a:solidFill>
                    <a:schemeClr val="tx2"/>
                  </a:solidFill>
                  <a:latin typeface="Arial Narrow" panose="020B0606020202030204" pitchFamily="34" charset="0"/>
                </a:rPr>
              </a:br>
              <a:r>
                <a:rPr lang="en-US" altLang="en-US" b="0">
                  <a:solidFill>
                    <a:schemeClr val="tx2"/>
                  </a:solidFill>
                  <a:latin typeface="Arial Narrow" panose="020B0606020202030204" pitchFamily="34" charset="0"/>
                </a:rPr>
                <a:t>alternatives</a:t>
              </a:r>
            </a:p>
          </p:txBody>
        </p:sp>
      </p:grpSp>
      <p:grpSp>
        <p:nvGrpSpPr>
          <p:cNvPr id="10272" name="Group 122"/>
          <p:cNvGrpSpPr>
            <a:grpSpLocks/>
          </p:cNvGrpSpPr>
          <p:nvPr/>
        </p:nvGrpSpPr>
        <p:grpSpPr bwMode="auto">
          <a:xfrm>
            <a:off x="3956050" y="5259388"/>
            <a:ext cx="1265238" cy="1225550"/>
            <a:chOff x="2492" y="3031"/>
            <a:chExt cx="797" cy="727"/>
          </a:xfrm>
        </p:grpSpPr>
        <p:sp>
          <p:nvSpPr>
            <p:cNvPr id="10315" name="AutoShape 123"/>
            <p:cNvSpPr>
              <a:spLocks noChangeArrowheads="1"/>
            </p:cNvSpPr>
            <p:nvPr/>
          </p:nvSpPr>
          <p:spPr bwMode="auto">
            <a:xfrm>
              <a:off x="2492" y="3031"/>
              <a:ext cx="792" cy="727"/>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0316" name="Text Box 124"/>
            <p:cNvSpPr txBox="1">
              <a:spLocks noChangeArrowheads="1"/>
            </p:cNvSpPr>
            <p:nvPr/>
          </p:nvSpPr>
          <p:spPr bwMode="auto">
            <a:xfrm>
              <a:off x="2493" y="3032"/>
              <a:ext cx="796" cy="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lnSpc>
                  <a:spcPct val="85000"/>
                </a:lnSpc>
              </a:pPr>
              <a:r>
                <a:rPr lang="en-US" altLang="en-US" b="0">
                  <a:solidFill>
                    <a:schemeClr val="tx2"/>
                  </a:solidFill>
                  <a:latin typeface="Arial Narrow" panose="020B0606020202030204" pitchFamily="34" charset="0"/>
                </a:rPr>
                <a:t>Select best</a:t>
              </a:r>
              <a:br>
                <a:rPr lang="en-US" altLang="en-US" b="0">
                  <a:solidFill>
                    <a:schemeClr val="tx2"/>
                  </a:solidFill>
                  <a:latin typeface="Arial Narrow" panose="020B0606020202030204" pitchFamily="34" charset="0"/>
                </a:rPr>
              </a:br>
              <a:r>
                <a:rPr lang="en-US" altLang="en-US" b="0">
                  <a:solidFill>
                    <a:schemeClr val="tx2"/>
                  </a:solidFill>
                  <a:latin typeface="Arial Narrow" panose="020B0606020202030204" pitchFamily="34" charset="0"/>
                </a:rPr>
                <a:t>architecture,</a:t>
              </a:r>
              <a:br>
                <a:rPr lang="en-US" altLang="en-US" b="0">
                  <a:solidFill>
                    <a:schemeClr val="tx2"/>
                  </a:solidFill>
                  <a:latin typeface="Arial Narrow" panose="020B0606020202030204" pitchFamily="34" charset="0"/>
                </a:rPr>
              </a:br>
              <a:r>
                <a:rPr lang="en-US" altLang="en-US" b="0">
                  <a:solidFill>
                    <a:schemeClr val="tx2"/>
                  </a:solidFill>
                  <a:latin typeface="Arial Narrow" panose="020B0606020202030204" pitchFamily="34" charset="0"/>
                </a:rPr>
                <a:t>design, &amp;</a:t>
              </a:r>
              <a:br>
                <a:rPr lang="en-US" altLang="en-US" b="0">
                  <a:solidFill>
                    <a:schemeClr val="tx2"/>
                  </a:solidFill>
                  <a:latin typeface="Arial Narrow" panose="020B0606020202030204" pitchFamily="34" charset="0"/>
                </a:rPr>
              </a:br>
              <a:r>
                <a:rPr lang="en-US" altLang="en-US" b="0">
                  <a:solidFill>
                    <a:schemeClr val="tx2"/>
                  </a:solidFill>
                  <a:latin typeface="Arial Narrow" panose="020B0606020202030204" pitchFamily="34" charset="0"/>
                </a:rPr>
                <a:t>feature set</a:t>
              </a:r>
            </a:p>
          </p:txBody>
        </p:sp>
      </p:grpSp>
      <p:grpSp>
        <p:nvGrpSpPr>
          <p:cNvPr id="10273" name="Group 125"/>
          <p:cNvGrpSpPr>
            <a:grpSpLocks/>
          </p:cNvGrpSpPr>
          <p:nvPr/>
        </p:nvGrpSpPr>
        <p:grpSpPr bwMode="auto">
          <a:xfrm>
            <a:off x="5572125" y="1892300"/>
            <a:ext cx="1371600" cy="1120775"/>
            <a:chOff x="3510" y="1192"/>
            <a:chExt cx="864" cy="706"/>
          </a:xfrm>
        </p:grpSpPr>
        <p:sp>
          <p:nvSpPr>
            <p:cNvPr id="10313" name="AutoShape 126"/>
            <p:cNvSpPr>
              <a:spLocks noChangeArrowheads="1"/>
            </p:cNvSpPr>
            <p:nvPr/>
          </p:nvSpPr>
          <p:spPr bwMode="auto">
            <a:xfrm>
              <a:off x="3516" y="1192"/>
              <a:ext cx="845" cy="706"/>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0314" name="Text Box 127"/>
            <p:cNvSpPr txBox="1">
              <a:spLocks noChangeArrowheads="1"/>
            </p:cNvSpPr>
            <p:nvPr/>
          </p:nvSpPr>
          <p:spPr bwMode="auto">
            <a:xfrm>
              <a:off x="3510" y="1197"/>
              <a:ext cx="864" cy="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lnSpc>
                  <a:spcPct val="85000"/>
                </a:lnSpc>
                <a:spcBef>
                  <a:spcPct val="0"/>
                </a:spcBef>
              </a:pPr>
              <a:r>
                <a:rPr lang="en-US" altLang="en-US" b="0">
                  <a:solidFill>
                    <a:schemeClr val="tx2"/>
                  </a:solidFill>
                  <a:latin typeface="Arial Narrow" panose="020B0606020202030204" pitchFamily="34" charset="0"/>
                </a:rPr>
                <a:t>Match </a:t>
              </a:r>
              <a:br>
                <a:rPr lang="en-US" altLang="en-US" b="0">
                  <a:solidFill>
                    <a:schemeClr val="tx2"/>
                  </a:solidFill>
                  <a:latin typeface="Arial Narrow" panose="020B0606020202030204" pitchFamily="34" charset="0"/>
                </a:rPr>
              </a:br>
              <a:r>
                <a:rPr lang="en-US" altLang="en-US" b="0">
                  <a:solidFill>
                    <a:schemeClr val="tx2"/>
                  </a:solidFill>
                  <a:latin typeface="Arial Narrow" panose="020B0606020202030204" pitchFamily="34" charset="0"/>
                </a:rPr>
                <a:t>design &amp; implementation plans </a:t>
              </a:r>
            </a:p>
          </p:txBody>
        </p:sp>
      </p:grpSp>
      <p:grpSp>
        <p:nvGrpSpPr>
          <p:cNvPr id="10274" name="Group 128"/>
          <p:cNvGrpSpPr>
            <a:grpSpLocks/>
          </p:cNvGrpSpPr>
          <p:nvPr/>
        </p:nvGrpSpPr>
        <p:grpSpPr bwMode="auto">
          <a:xfrm>
            <a:off x="5583238" y="3163888"/>
            <a:ext cx="1374775" cy="1012825"/>
            <a:chOff x="3516" y="1925"/>
            <a:chExt cx="866" cy="638"/>
          </a:xfrm>
        </p:grpSpPr>
        <p:sp>
          <p:nvSpPr>
            <p:cNvPr id="10311" name="AutoShape 129"/>
            <p:cNvSpPr>
              <a:spLocks noChangeArrowheads="1"/>
            </p:cNvSpPr>
            <p:nvPr/>
          </p:nvSpPr>
          <p:spPr bwMode="auto">
            <a:xfrm>
              <a:off x="3516" y="1925"/>
              <a:ext cx="845" cy="638"/>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0312" name="Text Box 130"/>
            <p:cNvSpPr txBox="1">
              <a:spLocks noChangeArrowheads="1"/>
            </p:cNvSpPr>
            <p:nvPr/>
          </p:nvSpPr>
          <p:spPr bwMode="auto">
            <a:xfrm>
              <a:off x="3517" y="1955"/>
              <a:ext cx="865" cy="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46154" rIns="45720"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lnSpc>
                  <a:spcPct val="85000"/>
                </a:lnSpc>
                <a:spcBef>
                  <a:spcPct val="0"/>
                </a:spcBef>
              </a:pPr>
              <a:r>
                <a:rPr lang="en-US" altLang="en-US" b="0">
                  <a:solidFill>
                    <a:schemeClr val="tx2"/>
                  </a:solidFill>
                  <a:latin typeface="Arial Narrow" panose="020B0606020202030204" pitchFamily="34" charset="0"/>
                </a:rPr>
                <a:t>Reduce </a:t>
              </a:r>
              <a:br>
                <a:rPr lang="en-US" altLang="en-US" b="0">
                  <a:solidFill>
                    <a:schemeClr val="tx2"/>
                  </a:solidFill>
                  <a:latin typeface="Arial Narrow" panose="020B0606020202030204" pitchFamily="34" charset="0"/>
                </a:rPr>
              </a:br>
              <a:r>
                <a:rPr lang="en-US" altLang="en-US" b="0">
                  <a:solidFill>
                    <a:schemeClr val="tx2"/>
                  </a:solidFill>
                  <a:latin typeface="Arial Narrow" panose="020B0606020202030204" pitchFamily="34" charset="0"/>
                </a:rPr>
                <a:t>design &amp; integration risk</a:t>
              </a:r>
            </a:p>
          </p:txBody>
        </p:sp>
      </p:grpSp>
      <p:grpSp>
        <p:nvGrpSpPr>
          <p:cNvPr id="10275" name="Group 131"/>
          <p:cNvGrpSpPr>
            <a:grpSpLocks/>
          </p:cNvGrpSpPr>
          <p:nvPr/>
        </p:nvGrpSpPr>
        <p:grpSpPr bwMode="auto">
          <a:xfrm>
            <a:off x="5572125" y="4357688"/>
            <a:ext cx="1341438" cy="1133475"/>
            <a:chOff x="3516" y="2644"/>
            <a:chExt cx="845" cy="714"/>
          </a:xfrm>
        </p:grpSpPr>
        <p:sp>
          <p:nvSpPr>
            <p:cNvPr id="10309" name="AutoShape 132"/>
            <p:cNvSpPr>
              <a:spLocks noChangeArrowheads="1"/>
            </p:cNvSpPr>
            <p:nvPr/>
          </p:nvSpPr>
          <p:spPr bwMode="auto">
            <a:xfrm>
              <a:off x="3516" y="2645"/>
              <a:ext cx="845" cy="713"/>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0310" name="Text Box 133"/>
            <p:cNvSpPr txBox="1">
              <a:spLocks noChangeArrowheads="1"/>
            </p:cNvSpPr>
            <p:nvPr/>
          </p:nvSpPr>
          <p:spPr bwMode="auto">
            <a:xfrm>
              <a:off x="3517" y="2644"/>
              <a:ext cx="841" cy="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lnSpc>
                  <a:spcPct val="85000"/>
                </a:lnSpc>
                <a:spcBef>
                  <a:spcPct val="40000"/>
                </a:spcBef>
              </a:pPr>
              <a:r>
                <a:rPr lang="en-US" altLang="en-US" b="0">
                  <a:solidFill>
                    <a:schemeClr val="tx2"/>
                  </a:solidFill>
                  <a:latin typeface="Arial Narrow" panose="020B0606020202030204" pitchFamily="34" charset="0"/>
                </a:rPr>
                <a:t>Deliver features using closed loop control</a:t>
              </a:r>
            </a:p>
          </p:txBody>
        </p:sp>
      </p:grpSp>
      <p:grpSp>
        <p:nvGrpSpPr>
          <p:cNvPr id="10276" name="Group 134"/>
          <p:cNvGrpSpPr>
            <a:grpSpLocks/>
          </p:cNvGrpSpPr>
          <p:nvPr/>
        </p:nvGrpSpPr>
        <p:grpSpPr bwMode="auto">
          <a:xfrm>
            <a:off x="7259638" y="1878013"/>
            <a:ext cx="1262062" cy="1096962"/>
            <a:chOff x="4570" y="1190"/>
            <a:chExt cx="795" cy="691"/>
          </a:xfrm>
        </p:grpSpPr>
        <p:sp>
          <p:nvSpPr>
            <p:cNvPr id="10307" name="AutoShape 135"/>
            <p:cNvSpPr>
              <a:spLocks noChangeArrowheads="1"/>
            </p:cNvSpPr>
            <p:nvPr/>
          </p:nvSpPr>
          <p:spPr bwMode="auto">
            <a:xfrm>
              <a:off x="4573" y="1192"/>
              <a:ext cx="792" cy="689"/>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0308" name="Text Box 136"/>
            <p:cNvSpPr txBox="1">
              <a:spLocks noChangeArrowheads="1"/>
            </p:cNvSpPr>
            <p:nvPr/>
          </p:nvSpPr>
          <p:spPr bwMode="auto">
            <a:xfrm>
              <a:off x="4570" y="1190"/>
              <a:ext cx="788" cy="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lnSpc>
                  <a:spcPct val="85000"/>
                </a:lnSpc>
                <a:spcBef>
                  <a:spcPct val="0"/>
                </a:spcBef>
              </a:pPr>
              <a:r>
                <a:rPr lang="en-US" altLang="en-US" b="0">
                  <a:solidFill>
                    <a:schemeClr val="tx2"/>
                  </a:solidFill>
                  <a:latin typeface="Arial Narrow" panose="020B0606020202030204" pitchFamily="34" charset="0"/>
                </a:rPr>
                <a:t>Verify system  performance;</a:t>
              </a:r>
              <a:br>
                <a:rPr lang="en-US" altLang="en-US" b="0">
                  <a:solidFill>
                    <a:schemeClr val="tx2"/>
                  </a:solidFill>
                  <a:latin typeface="Arial Narrow" panose="020B0606020202030204" pitchFamily="34" charset="0"/>
                </a:rPr>
              </a:br>
              <a:r>
                <a:rPr lang="en-US" altLang="en-US" b="0">
                  <a:solidFill>
                    <a:schemeClr val="tx2"/>
                  </a:solidFill>
                  <a:latin typeface="Arial Narrow" panose="020B0606020202030204" pitchFamily="34" charset="0"/>
                </a:rPr>
                <a:t>demonstrate CTQs</a:t>
              </a:r>
            </a:p>
          </p:txBody>
        </p:sp>
      </p:grpSp>
      <p:grpSp>
        <p:nvGrpSpPr>
          <p:cNvPr id="10277" name="Group 137"/>
          <p:cNvGrpSpPr>
            <a:grpSpLocks/>
          </p:cNvGrpSpPr>
          <p:nvPr/>
        </p:nvGrpSpPr>
        <p:grpSpPr bwMode="auto">
          <a:xfrm>
            <a:off x="7232650" y="3182938"/>
            <a:ext cx="1262063" cy="808037"/>
            <a:chOff x="4563" y="1963"/>
            <a:chExt cx="795" cy="509"/>
          </a:xfrm>
        </p:grpSpPr>
        <p:sp>
          <p:nvSpPr>
            <p:cNvPr id="10305" name="AutoShape 138"/>
            <p:cNvSpPr>
              <a:spLocks noChangeArrowheads="1"/>
            </p:cNvSpPr>
            <p:nvPr/>
          </p:nvSpPr>
          <p:spPr bwMode="auto">
            <a:xfrm>
              <a:off x="4563" y="1964"/>
              <a:ext cx="792" cy="508"/>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0306" name="Text Box 139"/>
            <p:cNvSpPr txBox="1">
              <a:spLocks noChangeArrowheads="1"/>
            </p:cNvSpPr>
            <p:nvPr/>
          </p:nvSpPr>
          <p:spPr bwMode="auto">
            <a:xfrm>
              <a:off x="4563" y="1963"/>
              <a:ext cx="795" cy="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r>
                <a:rPr lang="en-US" altLang="en-US" b="0">
                  <a:solidFill>
                    <a:schemeClr val="tx1"/>
                  </a:solidFill>
                  <a:latin typeface="Arial Narrow" panose="020B0606020202030204" pitchFamily="34" charset="0"/>
                </a:rPr>
                <a:t>Deliver new design</a:t>
              </a:r>
              <a:endParaRPr lang="en-US" altLang="en-US" b="0">
                <a:solidFill>
                  <a:schemeClr val="tx2"/>
                </a:solidFill>
                <a:latin typeface="Arial Narrow" panose="020B0606020202030204" pitchFamily="34" charset="0"/>
              </a:endParaRPr>
            </a:p>
          </p:txBody>
        </p:sp>
      </p:grpSp>
      <p:grpSp>
        <p:nvGrpSpPr>
          <p:cNvPr id="10278" name="Group 140"/>
          <p:cNvGrpSpPr>
            <a:grpSpLocks/>
          </p:cNvGrpSpPr>
          <p:nvPr/>
        </p:nvGrpSpPr>
        <p:grpSpPr bwMode="auto">
          <a:xfrm>
            <a:off x="7232650" y="4198938"/>
            <a:ext cx="1257300" cy="1373187"/>
            <a:chOff x="4556" y="2577"/>
            <a:chExt cx="792" cy="865"/>
          </a:xfrm>
        </p:grpSpPr>
        <p:sp>
          <p:nvSpPr>
            <p:cNvPr id="10303" name="AutoShape 141"/>
            <p:cNvSpPr>
              <a:spLocks noChangeArrowheads="1"/>
            </p:cNvSpPr>
            <p:nvPr/>
          </p:nvSpPr>
          <p:spPr bwMode="auto">
            <a:xfrm>
              <a:off x="4556" y="2577"/>
              <a:ext cx="792" cy="865"/>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0304" name="Text Box 142"/>
            <p:cNvSpPr txBox="1">
              <a:spLocks noChangeArrowheads="1"/>
            </p:cNvSpPr>
            <p:nvPr/>
          </p:nvSpPr>
          <p:spPr bwMode="auto">
            <a:xfrm>
              <a:off x="4563" y="2577"/>
              <a:ext cx="781" cy="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lnSpc>
                  <a:spcPct val="75000"/>
                </a:lnSpc>
              </a:pPr>
              <a:r>
                <a:rPr lang="en-US" altLang="en-US" b="0">
                  <a:solidFill>
                    <a:schemeClr val="tx2"/>
                  </a:solidFill>
                  <a:latin typeface="Arial Narrow" panose="020B0606020202030204" pitchFamily="34" charset="0"/>
                </a:rPr>
                <a:t>Monitor &amp; learn from users’ experiences (ongoing) </a:t>
              </a:r>
            </a:p>
          </p:txBody>
        </p:sp>
      </p:grpSp>
      <p:sp>
        <p:nvSpPr>
          <p:cNvPr id="10279" name="AutoShape 143"/>
          <p:cNvSpPr>
            <a:spLocks noChangeArrowheads="1"/>
          </p:cNvSpPr>
          <p:nvPr/>
        </p:nvSpPr>
        <p:spPr bwMode="auto">
          <a:xfrm>
            <a:off x="2132013" y="1254125"/>
            <a:ext cx="4387850" cy="1566863"/>
          </a:xfrm>
          <a:prstGeom prst="wedgeRectCallout">
            <a:avLst>
              <a:gd name="adj1" fmla="val -54593"/>
              <a:gd name="adj2" fmla="val 11398"/>
            </a:avLst>
          </a:prstGeom>
          <a:solidFill>
            <a:srgbClr val="FFFFCC"/>
          </a:solidFill>
          <a:ln w="9525" algn="ctr">
            <a:solidFill>
              <a:schemeClr val="tx1"/>
            </a:solidFill>
            <a:miter lim="800000"/>
            <a:headEnd/>
            <a:tailEnd/>
          </a:ln>
        </p:spPr>
        <p:txBody>
          <a:bodyPr lIns="128016" tIns="46154" rIns="45720" bIns="46154"/>
          <a:lstStyle>
            <a:lvl1pPr marL="120650" indent="-1206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15000"/>
              </a:spcBef>
              <a:spcAft>
                <a:spcPct val="15000"/>
              </a:spcAft>
              <a:buFontTx/>
              <a:buChar char="•"/>
            </a:pPr>
            <a:r>
              <a:rPr lang="en-US" altLang="en-US" sz="1600" b="0">
                <a:solidFill>
                  <a:schemeClr val="tx1"/>
                </a:solidFill>
              </a:rPr>
              <a:t>Why is this project important?</a:t>
            </a:r>
          </a:p>
          <a:p>
            <a:pPr algn="l" eaLnBrk="1" hangingPunct="1">
              <a:spcBef>
                <a:spcPct val="15000"/>
              </a:spcBef>
              <a:spcAft>
                <a:spcPct val="15000"/>
              </a:spcAft>
              <a:buFontTx/>
              <a:buChar char="•"/>
            </a:pPr>
            <a:r>
              <a:rPr lang="en-US" altLang="en-US" sz="1600" b="0">
                <a:solidFill>
                  <a:schemeClr val="tx1"/>
                </a:solidFill>
              </a:rPr>
              <a:t>What are the goals?</a:t>
            </a:r>
          </a:p>
          <a:p>
            <a:pPr algn="l" eaLnBrk="1" hangingPunct="1">
              <a:spcBef>
                <a:spcPct val="15000"/>
              </a:spcBef>
              <a:spcAft>
                <a:spcPct val="15000"/>
              </a:spcAft>
              <a:buFontTx/>
              <a:buChar char="•"/>
            </a:pPr>
            <a:r>
              <a:rPr lang="en-US" altLang="en-US" sz="1600" b="0">
                <a:solidFill>
                  <a:schemeClr val="tx1"/>
                </a:solidFill>
              </a:rPr>
              <a:t>What is in scope? Out of scope?</a:t>
            </a:r>
          </a:p>
          <a:p>
            <a:pPr algn="l" eaLnBrk="1" hangingPunct="1">
              <a:spcBef>
                <a:spcPct val="15000"/>
              </a:spcBef>
              <a:spcAft>
                <a:spcPct val="15000"/>
              </a:spcAft>
              <a:buFontTx/>
              <a:buChar char="•"/>
            </a:pPr>
            <a:r>
              <a:rPr lang="en-US" altLang="en-US" sz="1600" b="0">
                <a:solidFill>
                  <a:schemeClr val="tx1"/>
                </a:solidFill>
              </a:rPr>
              <a:t>Who are the team members and what are their roles and responsibilities?</a:t>
            </a:r>
            <a:endParaRPr lang="en-US" altLang="en-US" sz="1600" b="0">
              <a:solidFill>
                <a:schemeClr val="tx2"/>
              </a:solidFill>
            </a:endParaRPr>
          </a:p>
        </p:txBody>
      </p:sp>
      <p:sp>
        <p:nvSpPr>
          <p:cNvPr id="10280" name="AutoShape 144"/>
          <p:cNvSpPr>
            <a:spLocks noChangeArrowheads="1"/>
          </p:cNvSpPr>
          <p:nvPr/>
        </p:nvSpPr>
        <p:spPr bwMode="auto">
          <a:xfrm>
            <a:off x="2128838" y="2922588"/>
            <a:ext cx="6484937" cy="2022475"/>
          </a:xfrm>
          <a:prstGeom prst="wedgeRectCallout">
            <a:avLst>
              <a:gd name="adj1" fmla="val -52694"/>
              <a:gd name="adj2" fmla="val -17426"/>
            </a:avLst>
          </a:prstGeom>
          <a:solidFill>
            <a:srgbClr val="FFFFCC"/>
          </a:solidFill>
          <a:ln w="9525" algn="ctr">
            <a:solidFill>
              <a:schemeClr val="tx1"/>
            </a:solidFill>
            <a:miter lim="800000"/>
            <a:headEnd/>
            <a:tailEnd/>
          </a:ln>
        </p:spPr>
        <p:txBody>
          <a:bodyPr lIns="128016" tIns="46154" rIns="45720" bIns="46154"/>
          <a:lstStyle>
            <a:lvl1pPr marL="120650" indent="-1206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15000"/>
              </a:spcBef>
              <a:spcAft>
                <a:spcPct val="15000"/>
              </a:spcAft>
              <a:buFontTx/>
              <a:buChar char="•"/>
            </a:pPr>
            <a:r>
              <a:rPr lang="en-US" altLang="en-US" sz="1600" b="0">
                <a:solidFill>
                  <a:schemeClr val="tx1"/>
                </a:solidFill>
              </a:rPr>
              <a:t>Who are the customers and other important actors?</a:t>
            </a:r>
          </a:p>
          <a:p>
            <a:pPr algn="l" eaLnBrk="1" hangingPunct="1">
              <a:spcBef>
                <a:spcPct val="15000"/>
              </a:spcBef>
              <a:spcAft>
                <a:spcPct val="15000"/>
              </a:spcAft>
              <a:buFontTx/>
              <a:buChar char="•"/>
            </a:pPr>
            <a:r>
              <a:rPr lang="en-US" altLang="en-US" sz="1600" b="0">
                <a:solidFill>
                  <a:schemeClr val="tx1"/>
                </a:solidFill>
              </a:rPr>
              <a:t>What should we learn about their environments? What top level results measures will determine the overall success of the project – for the customer (CCRs) and the business (CTQs)?</a:t>
            </a:r>
          </a:p>
          <a:p>
            <a:pPr algn="l" eaLnBrk="1" hangingPunct="1">
              <a:spcBef>
                <a:spcPct val="15000"/>
              </a:spcBef>
              <a:spcAft>
                <a:spcPct val="15000"/>
              </a:spcAft>
              <a:buFontTx/>
              <a:buChar char="•"/>
            </a:pPr>
            <a:r>
              <a:rPr lang="en-US" altLang="en-US" sz="1600" b="0">
                <a:solidFill>
                  <a:schemeClr val="tx1"/>
                </a:solidFill>
              </a:rPr>
              <a:t>Do teams, customers, and leaders share understanding about the stated and latent requirements and performance measures that will inform design and test choices?</a:t>
            </a:r>
          </a:p>
          <a:p>
            <a:pPr eaLnBrk="1" hangingPunct="1">
              <a:lnSpc>
                <a:spcPct val="75000"/>
              </a:lnSpc>
              <a:spcBef>
                <a:spcPct val="0"/>
              </a:spcBef>
            </a:pPr>
            <a:endParaRPr lang="en-US" altLang="en-US" sz="1600" b="0">
              <a:solidFill>
                <a:schemeClr val="tx2"/>
              </a:solidFill>
            </a:endParaRPr>
          </a:p>
        </p:txBody>
      </p:sp>
      <p:sp>
        <p:nvSpPr>
          <p:cNvPr id="10281" name="AutoShape 145"/>
          <p:cNvSpPr>
            <a:spLocks noChangeArrowheads="1"/>
          </p:cNvSpPr>
          <p:nvPr/>
        </p:nvSpPr>
        <p:spPr bwMode="auto">
          <a:xfrm>
            <a:off x="2116138" y="5060950"/>
            <a:ext cx="4773612" cy="1062038"/>
          </a:xfrm>
          <a:prstGeom prst="wedgeRectCallout">
            <a:avLst>
              <a:gd name="adj1" fmla="val -57551"/>
              <a:gd name="adj2" fmla="val -56579"/>
            </a:avLst>
          </a:prstGeom>
          <a:solidFill>
            <a:srgbClr val="FFFFCC"/>
          </a:solidFill>
          <a:ln w="9525" algn="ctr">
            <a:solidFill>
              <a:schemeClr val="tx1"/>
            </a:solidFill>
            <a:miter lim="800000"/>
            <a:headEnd/>
            <a:tailEnd/>
          </a:ln>
        </p:spPr>
        <p:txBody>
          <a:bodyPr lIns="128016" tIns="46154" rIns="45720" bIns="46154"/>
          <a:lstStyle>
            <a:lvl1pPr marL="120650" indent="-1206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lnSpc>
                <a:spcPct val="85000"/>
              </a:lnSpc>
              <a:spcBef>
                <a:spcPct val="10000"/>
              </a:spcBef>
              <a:spcAft>
                <a:spcPct val="10000"/>
              </a:spcAft>
              <a:buFontTx/>
              <a:buChar char="•"/>
            </a:pPr>
            <a:r>
              <a:rPr lang="en-US" altLang="en-US" sz="1600" b="0">
                <a:solidFill>
                  <a:schemeClr val="tx1"/>
                </a:solidFill>
              </a:rPr>
              <a:t>How will the work and resources be planned and managed?</a:t>
            </a:r>
          </a:p>
          <a:p>
            <a:pPr algn="l" eaLnBrk="1" hangingPunct="1">
              <a:lnSpc>
                <a:spcPct val="85000"/>
              </a:lnSpc>
              <a:spcBef>
                <a:spcPct val="10000"/>
              </a:spcBef>
              <a:spcAft>
                <a:spcPct val="10000"/>
              </a:spcAft>
              <a:buFontTx/>
              <a:buChar char="•"/>
            </a:pPr>
            <a:r>
              <a:rPr lang="en-US" altLang="en-US" sz="1600" b="0">
                <a:solidFill>
                  <a:schemeClr val="tx1"/>
                </a:solidFill>
              </a:rPr>
              <a:t>What are the key milestones?</a:t>
            </a:r>
          </a:p>
          <a:p>
            <a:pPr algn="l" eaLnBrk="1" hangingPunct="1">
              <a:lnSpc>
                <a:spcPct val="85000"/>
              </a:lnSpc>
              <a:spcBef>
                <a:spcPct val="10000"/>
              </a:spcBef>
              <a:spcAft>
                <a:spcPct val="10000"/>
              </a:spcAft>
              <a:buFontTx/>
              <a:buChar char="•"/>
            </a:pPr>
            <a:r>
              <a:rPr lang="en-US" altLang="en-US" sz="1600" b="0">
                <a:solidFill>
                  <a:schemeClr val="tx1"/>
                </a:solidFill>
              </a:rPr>
              <a:t>What is the communication plan?</a:t>
            </a:r>
          </a:p>
        </p:txBody>
      </p:sp>
      <p:sp>
        <p:nvSpPr>
          <p:cNvPr id="10282" name="Text Box 60"/>
          <p:cNvSpPr txBox="1">
            <a:spLocks noChangeArrowheads="1"/>
          </p:cNvSpPr>
          <p:nvPr/>
        </p:nvSpPr>
        <p:spPr bwMode="auto">
          <a:xfrm>
            <a:off x="654050" y="6202363"/>
            <a:ext cx="1884363"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97392" tIns="49522" rIns="97392" bIns="49522">
            <a:spAutoFit/>
          </a:bodyPr>
          <a:lstStyle>
            <a:lvl1pPr defTabSz="1074738"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1074738"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1074738"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1074738"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1074738"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1074738"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1074738"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1074738"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1074738"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lnSpc>
                <a:spcPct val="89000"/>
              </a:lnSpc>
            </a:pPr>
            <a:r>
              <a:rPr lang="en-US" altLang="en-US" sz="1200" b="0">
                <a:solidFill>
                  <a:schemeClr val="tx1"/>
                </a:solidFill>
              </a:rPr>
              <a:t>Phase Exit Review</a:t>
            </a:r>
          </a:p>
        </p:txBody>
      </p:sp>
      <p:grpSp>
        <p:nvGrpSpPr>
          <p:cNvPr id="10283" name="Group 61"/>
          <p:cNvGrpSpPr>
            <a:grpSpLocks/>
          </p:cNvGrpSpPr>
          <p:nvPr/>
        </p:nvGrpSpPr>
        <p:grpSpPr bwMode="auto">
          <a:xfrm>
            <a:off x="322263" y="6154738"/>
            <a:ext cx="319087" cy="355600"/>
            <a:chOff x="410" y="1186"/>
            <a:chExt cx="745" cy="919"/>
          </a:xfrm>
        </p:grpSpPr>
        <p:sp>
          <p:nvSpPr>
            <p:cNvPr id="10285" name="Freeform 62"/>
            <p:cNvSpPr>
              <a:spLocks/>
            </p:cNvSpPr>
            <p:nvPr/>
          </p:nvSpPr>
          <p:spPr bwMode="auto">
            <a:xfrm>
              <a:off x="410" y="1186"/>
              <a:ext cx="745" cy="919"/>
            </a:xfrm>
            <a:custGeom>
              <a:avLst/>
              <a:gdLst>
                <a:gd name="T0" fmla="*/ 373 w 1489"/>
                <a:gd name="T1" fmla="*/ 168 h 1836"/>
                <a:gd name="T2" fmla="*/ 292 w 1489"/>
                <a:gd name="T3" fmla="*/ 117 h 1836"/>
                <a:gd name="T4" fmla="*/ 309 w 1489"/>
                <a:gd name="T5" fmla="*/ 97 h 1836"/>
                <a:gd name="T6" fmla="*/ 326 w 1489"/>
                <a:gd name="T7" fmla="*/ 85 h 1836"/>
                <a:gd name="T8" fmla="*/ 341 w 1489"/>
                <a:gd name="T9" fmla="*/ 79 h 1836"/>
                <a:gd name="T10" fmla="*/ 352 w 1489"/>
                <a:gd name="T11" fmla="*/ 78 h 1836"/>
                <a:gd name="T12" fmla="*/ 357 w 1489"/>
                <a:gd name="T13" fmla="*/ 78 h 1836"/>
                <a:gd name="T14" fmla="*/ 287 w 1489"/>
                <a:gd name="T15" fmla="*/ 29 h 1836"/>
                <a:gd name="T16" fmla="*/ 89 w 1489"/>
                <a:gd name="T17" fmla="*/ 29 h 1836"/>
                <a:gd name="T18" fmla="*/ 16 w 1489"/>
                <a:gd name="T19" fmla="*/ 78 h 1836"/>
                <a:gd name="T20" fmla="*/ 21 w 1489"/>
                <a:gd name="T21" fmla="*/ 78 h 1836"/>
                <a:gd name="T22" fmla="*/ 32 w 1489"/>
                <a:gd name="T23" fmla="*/ 79 h 1836"/>
                <a:gd name="T24" fmla="*/ 48 w 1489"/>
                <a:gd name="T25" fmla="*/ 85 h 1836"/>
                <a:gd name="T26" fmla="*/ 65 w 1489"/>
                <a:gd name="T27" fmla="*/ 98 h 1836"/>
                <a:gd name="T28" fmla="*/ 82 w 1489"/>
                <a:gd name="T29" fmla="*/ 119 h 1836"/>
                <a:gd name="T30" fmla="*/ 88 w 1489"/>
                <a:gd name="T31" fmla="*/ 130 h 1836"/>
                <a:gd name="T32" fmla="*/ 89 w 1489"/>
                <a:gd name="T33" fmla="*/ 168 h 1836"/>
                <a:gd name="T34" fmla="*/ 16 w 1489"/>
                <a:gd name="T35" fmla="*/ 217 h 1836"/>
                <a:gd name="T36" fmla="*/ 21 w 1489"/>
                <a:gd name="T37" fmla="*/ 217 h 1836"/>
                <a:gd name="T38" fmla="*/ 32 w 1489"/>
                <a:gd name="T39" fmla="*/ 218 h 1836"/>
                <a:gd name="T40" fmla="*/ 48 w 1489"/>
                <a:gd name="T41" fmla="*/ 224 h 1836"/>
                <a:gd name="T42" fmla="*/ 65 w 1489"/>
                <a:gd name="T43" fmla="*/ 237 h 1836"/>
                <a:gd name="T44" fmla="*/ 82 w 1489"/>
                <a:gd name="T45" fmla="*/ 259 h 1836"/>
                <a:gd name="T46" fmla="*/ 88 w 1489"/>
                <a:gd name="T47" fmla="*/ 269 h 1836"/>
                <a:gd name="T48" fmla="*/ 89 w 1489"/>
                <a:gd name="T49" fmla="*/ 303 h 1836"/>
                <a:gd name="T50" fmla="*/ 16 w 1489"/>
                <a:gd name="T51" fmla="*/ 352 h 1836"/>
                <a:gd name="T52" fmla="*/ 21 w 1489"/>
                <a:gd name="T53" fmla="*/ 352 h 1836"/>
                <a:gd name="T54" fmla="*/ 32 w 1489"/>
                <a:gd name="T55" fmla="*/ 353 h 1836"/>
                <a:gd name="T56" fmla="*/ 48 w 1489"/>
                <a:gd name="T57" fmla="*/ 359 h 1836"/>
                <a:gd name="T58" fmla="*/ 65 w 1489"/>
                <a:gd name="T59" fmla="*/ 372 h 1836"/>
                <a:gd name="T60" fmla="*/ 82 w 1489"/>
                <a:gd name="T61" fmla="*/ 394 h 1836"/>
                <a:gd name="T62" fmla="*/ 88 w 1489"/>
                <a:gd name="T63" fmla="*/ 404 h 1836"/>
                <a:gd name="T64" fmla="*/ 89 w 1489"/>
                <a:gd name="T65" fmla="*/ 460 h 1836"/>
                <a:gd name="T66" fmla="*/ 292 w 1489"/>
                <a:gd name="T67" fmla="*/ 391 h 1836"/>
                <a:gd name="T68" fmla="*/ 309 w 1489"/>
                <a:gd name="T69" fmla="*/ 371 h 1836"/>
                <a:gd name="T70" fmla="*/ 326 w 1489"/>
                <a:gd name="T71" fmla="*/ 359 h 1836"/>
                <a:gd name="T72" fmla="*/ 341 w 1489"/>
                <a:gd name="T73" fmla="*/ 353 h 1836"/>
                <a:gd name="T74" fmla="*/ 352 w 1489"/>
                <a:gd name="T75" fmla="*/ 352 h 1836"/>
                <a:gd name="T76" fmla="*/ 357 w 1489"/>
                <a:gd name="T77" fmla="*/ 352 h 1836"/>
                <a:gd name="T78" fmla="*/ 287 w 1489"/>
                <a:gd name="T79" fmla="*/ 303 h 1836"/>
                <a:gd name="T80" fmla="*/ 298 w 1489"/>
                <a:gd name="T81" fmla="*/ 248 h 1836"/>
                <a:gd name="T82" fmla="*/ 315 w 1489"/>
                <a:gd name="T83" fmla="*/ 231 h 1836"/>
                <a:gd name="T84" fmla="*/ 331 w 1489"/>
                <a:gd name="T85" fmla="*/ 221 h 1836"/>
                <a:gd name="T86" fmla="*/ 345 w 1489"/>
                <a:gd name="T87" fmla="*/ 217 h 1836"/>
                <a:gd name="T88" fmla="*/ 354 w 1489"/>
                <a:gd name="T89" fmla="*/ 217 h 18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89"/>
                <a:gd name="T136" fmla="*/ 0 h 1836"/>
                <a:gd name="T137" fmla="*/ 1489 w 1489"/>
                <a:gd name="T138" fmla="*/ 1836 h 18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89" h="1836">
                  <a:moveTo>
                    <a:pt x="1425" y="865"/>
                  </a:moveTo>
                  <a:lnTo>
                    <a:pt x="1489" y="872"/>
                  </a:lnTo>
                  <a:lnTo>
                    <a:pt x="1489" y="670"/>
                  </a:lnTo>
                  <a:lnTo>
                    <a:pt x="1146" y="670"/>
                  </a:lnTo>
                  <a:lnTo>
                    <a:pt x="1146" y="503"/>
                  </a:lnTo>
                  <a:lnTo>
                    <a:pt x="1166" y="466"/>
                  </a:lnTo>
                  <a:lnTo>
                    <a:pt x="1189" y="434"/>
                  </a:lnTo>
                  <a:lnTo>
                    <a:pt x="1212" y="408"/>
                  </a:lnTo>
                  <a:lnTo>
                    <a:pt x="1235" y="385"/>
                  </a:lnTo>
                  <a:lnTo>
                    <a:pt x="1258" y="365"/>
                  </a:lnTo>
                  <a:lnTo>
                    <a:pt x="1280" y="350"/>
                  </a:lnTo>
                  <a:lnTo>
                    <a:pt x="1303" y="337"/>
                  </a:lnTo>
                  <a:lnTo>
                    <a:pt x="1324" y="327"/>
                  </a:lnTo>
                  <a:lnTo>
                    <a:pt x="1345" y="320"/>
                  </a:lnTo>
                  <a:lnTo>
                    <a:pt x="1363" y="315"/>
                  </a:lnTo>
                  <a:lnTo>
                    <a:pt x="1379" y="312"/>
                  </a:lnTo>
                  <a:lnTo>
                    <a:pt x="1394" y="310"/>
                  </a:lnTo>
                  <a:lnTo>
                    <a:pt x="1407" y="310"/>
                  </a:lnTo>
                  <a:lnTo>
                    <a:pt x="1416" y="309"/>
                  </a:lnTo>
                  <a:lnTo>
                    <a:pt x="1422" y="310"/>
                  </a:lnTo>
                  <a:lnTo>
                    <a:pt x="1425" y="310"/>
                  </a:lnTo>
                  <a:lnTo>
                    <a:pt x="1489" y="317"/>
                  </a:lnTo>
                  <a:lnTo>
                    <a:pt x="1489" y="114"/>
                  </a:lnTo>
                  <a:lnTo>
                    <a:pt x="1146" y="114"/>
                  </a:lnTo>
                  <a:lnTo>
                    <a:pt x="1146" y="0"/>
                  </a:lnTo>
                  <a:lnTo>
                    <a:pt x="354" y="0"/>
                  </a:lnTo>
                  <a:lnTo>
                    <a:pt x="354" y="114"/>
                  </a:lnTo>
                  <a:lnTo>
                    <a:pt x="0" y="114"/>
                  </a:lnTo>
                  <a:lnTo>
                    <a:pt x="0" y="317"/>
                  </a:lnTo>
                  <a:lnTo>
                    <a:pt x="63" y="310"/>
                  </a:lnTo>
                  <a:lnTo>
                    <a:pt x="66" y="310"/>
                  </a:lnTo>
                  <a:lnTo>
                    <a:pt x="72" y="309"/>
                  </a:lnTo>
                  <a:lnTo>
                    <a:pt x="83" y="310"/>
                  </a:lnTo>
                  <a:lnTo>
                    <a:pt x="95" y="310"/>
                  </a:lnTo>
                  <a:lnTo>
                    <a:pt x="110" y="312"/>
                  </a:lnTo>
                  <a:lnTo>
                    <a:pt x="128" y="315"/>
                  </a:lnTo>
                  <a:lnTo>
                    <a:pt x="146" y="321"/>
                  </a:lnTo>
                  <a:lnTo>
                    <a:pt x="167" y="329"/>
                  </a:lnTo>
                  <a:lnTo>
                    <a:pt x="189" y="340"/>
                  </a:lnTo>
                  <a:lnTo>
                    <a:pt x="212" y="352"/>
                  </a:lnTo>
                  <a:lnTo>
                    <a:pt x="235" y="368"/>
                  </a:lnTo>
                  <a:lnTo>
                    <a:pt x="259" y="389"/>
                  </a:lnTo>
                  <a:lnTo>
                    <a:pt x="282" y="413"/>
                  </a:lnTo>
                  <a:lnTo>
                    <a:pt x="305" y="442"/>
                  </a:lnTo>
                  <a:lnTo>
                    <a:pt x="327" y="476"/>
                  </a:lnTo>
                  <a:lnTo>
                    <a:pt x="349" y="515"/>
                  </a:lnTo>
                  <a:lnTo>
                    <a:pt x="350" y="517"/>
                  </a:lnTo>
                  <a:lnTo>
                    <a:pt x="351" y="518"/>
                  </a:lnTo>
                  <a:lnTo>
                    <a:pt x="353" y="521"/>
                  </a:lnTo>
                  <a:lnTo>
                    <a:pt x="354" y="523"/>
                  </a:lnTo>
                  <a:lnTo>
                    <a:pt x="354" y="670"/>
                  </a:lnTo>
                  <a:lnTo>
                    <a:pt x="0" y="670"/>
                  </a:lnTo>
                  <a:lnTo>
                    <a:pt x="0" y="873"/>
                  </a:lnTo>
                  <a:lnTo>
                    <a:pt x="63" y="865"/>
                  </a:lnTo>
                  <a:lnTo>
                    <a:pt x="66" y="865"/>
                  </a:lnTo>
                  <a:lnTo>
                    <a:pt x="72" y="865"/>
                  </a:lnTo>
                  <a:lnTo>
                    <a:pt x="83" y="865"/>
                  </a:lnTo>
                  <a:lnTo>
                    <a:pt x="95" y="866"/>
                  </a:lnTo>
                  <a:lnTo>
                    <a:pt x="110" y="868"/>
                  </a:lnTo>
                  <a:lnTo>
                    <a:pt x="128" y="872"/>
                  </a:lnTo>
                  <a:lnTo>
                    <a:pt x="146" y="878"/>
                  </a:lnTo>
                  <a:lnTo>
                    <a:pt x="167" y="885"/>
                  </a:lnTo>
                  <a:lnTo>
                    <a:pt x="189" y="895"/>
                  </a:lnTo>
                  <a:lnTo>
                    <a:pt x="212" y="909"/>
                  </a:lnTo>
                  <a:lnTo>
                    <a:pt x="235" y="925"/>
                  </a:lnTo>
                  <a:lnTo>
                    <a:pt x="259" y="946"/>
                  </a:lnTo>
                  <a:lnTo>
                    <a:pt x="282" y="970"/>
                  </a:lnTo>
                  <a:lnTo>
                    <a:pt x="305" y="999"/>
                  </a:lnTo>
                  <a:lnTo>
                    <a:pt x="327" y="1032"/>
                  </a:lnTo>
                  <a:lnTo>
                    <a:pt x="349" y="1071"/>
                  </a:lnTo>
                  <a:lnTo>
                    <a:pt x="350" y="1072"/>
                  </a:lnTo>
                  <a:lnTo>
                    <a:pt x="351" y="1075"/>
                  </a:lnTo>
                  <a:lnTo>
                    <a:pt x="353" y="1076"/>
                  </a:lnTo>
                  <a:lnTo>
                    <a:pt x="354" y="1078"/>
                  </a:lnTo>
                  <a:lnTo>
                    <a:pt x="354" y="1209"/>
                  </a:lnTo>
                  <a:lnTo>
                    <a:pt x="0" y="1209"/>
                  </a:lnTo>
                  <a:lnTo>
                    <a:pt x="0" y="1412"/>
                  </a:lnTo>
                  <a:lnTo>
                    <a:pt x="63" y="1405"/>
                  </a:lnTo>
                  <a:lnTo>
                    <a:pt x="66" y="1405"/>
                  </a:lnTo>
                  <a:lnTo>
                    <a:pt x="72" y="1404"/>
                  </a:lnTo>
                  <a:lnTo>
                    <a:pt x="83" y="1405"/>
                  </a:lnTo>
                  <a:lnTo>
                    <a:pt x="95" y="1405"/>
                  </a:lnTo>
                  <a:lnTo>
                    <a:pt x="110" y="1408"/>
                  </a:lnTo>
                  <a:lnTo>
                    <a:pt x="128" y="1411"/>
                  </a:lnTo>
                  <a:lnTo>
                    <a:pt x="146" y="1417"/>
                  </a:lnTo>
                  <a:lnTo>
                    <a:pt x="167" y="1425"/>
                  </a:lnTo>
                  <a:lnTo>
                    <a:pt x="189" y="1435"/>
                  </a:lnTo>
                  <a:lnTo>
                    <a:pt x="212" y="1448"/>
                  </a:lnTo>
                  <a:lnTo>
                    <a:pt x="235" y="1465"/>
                  </a:lnTo>
                  <a:lnTo>
                    <a:pt x="259" y="1485"/>
                  </a:lnTo>
                  <a:lnTo>
                    <a:pt x="282" y="1510"/>
                  </a:lnTo>
                  <a:lnTo>
                    <a:pt x="305" y="1539"/>
                  </a:lnTo>
                  <a:lnTo>
                    <a:pt x="327" y="1572"/>
                  </a:lnTo>
                  <a:lnTo>
                    <a:pt x="349" y="1612"/>
                  </a:lnTo>
                  <a:lnTo>
                    <a:pt x="350" y="1613"/>
                  </a:lnTo>
                  <a:lnTo>
                    <a:pt x="351" y="1615"/>
                  </a:lnTo>
                  <a:lnTo>
                    <a:pt x="353" y="1616"/>
                  </a:lnTo>
                  <a:lnTo>
                    <a:pt x="354" y="1618"/>
                  </a:lnTo>
                  <a:lnTo>
                    <a:pt x="354" y="1836"/>
                  </a:lnTo>
                  <a:lnTo>
                    <a:pt x="1146" y="1836"/>
                  </a:lnTo>
                  <a:lnTo>
                    <a:pt x="1146" y="1600"/>
                  </a:lnTo>
                  <a:lnTo>
                    <a:pt x="1166" y="1563"/>
                  </a:lnTo>
                  <a:lnTo>
                    <a:pt x="1189" y="1531"/>
                  </a:lnTo>
                  <a:lnTo>
                    <a:pt x="1212" y="1504"/>
                  </a:lnTo>
                  <a:lnTo>
                    <a:pt x="1235" y="1481"/>
                  </a:lnTo>
                  <a:lnTo>
                    <a:pt x="1258" y="1462"/>
                  </a:lnTo>
                  <a:lnTo>
                    <a:pt x="1280" y="1446"/>
                  </a:lnTo>
                  <a:lnTo>
                    <a:pt x="1303" y="1433"/>
                  </a:lnTo>
                  <a:lnTo>
                    <a:pt x="1324" y="1424"/>
                  </a:lnTo>
                  <a:lnTo>
                    <a:pt x="1345" y="1417"/>
                  </a:lnTo>
                  <a:lnTo>
                    <a:pt x="1363" y="1411"/>
                  </a:lnTo>
                  <a:lnTo>
                    <a:pt x="1379" y="1408"/>
                  </a:lnTo>
                  <a:lnTo>
                    <a:pt x="1394" y="1405"/>
                  </a:lnTo>
                  <a:lnTo>
                    <a:pt x="1407" y="1405"/>
                  </a:lnTo>
                  <a:lnTo>
                    <a:pt x="1416" y="1405"/>
                  </a:lnTo>
                  <a:lnTo>
                    <a:pt x="1422" y="1405"/>
                  </a:lnTo>
                  <a:lnTo>
                    <a:pt x="1425" y="1405"/>
                  </a:lnTo>
                  <a:lnTo>
                    <a:pt x="1489" y="1412"/>
                  </a:lnTo>
                  <a:lnTo>
                    <a:pt x="1489" y="1209"/>
                  </a:lnTo>
                  <a:lnTo>
                    <a:pt x="1146" y="1209"/>
                  </a:lnTo>
                  <a:lnTo>
                    <a:pt x="1146" y="1060"/>
                  </a:lnTo>
                  <a:lnTo>
                    <a:pt x="1166" y="1023"/>
                  </a:lnTo>
                  <a:lnTo>
                    <a:pt x="1189" y="991"/>
                  </a:lnTo>
                  <a:lnTo>
                    <a:pt x="1212" y="964"/>
                  </a:lnTo>
                  <a:lnTo>
                    <a:pt x="1235" y="941"/>
                  </a:lnTo>
                  <a:lnTo>
                    <a:pt x="1258" y="921"/>
                  </a:lnTo>
                  <a:lnTo>
                    <a:pt x="1280" y="906"/>
                  </a:lnTo>
                  <a:lnTo>
                    <a:pt x="1303" y="894"/>
                  </a:lnTo>
                  <a:lnTo>
                    <a:pt x="1324" y="883"/>
                  </a:lnTo>
                  <a:lnTo>
                    <a:pt x="1345" y="877"/>
                  </a:lnTo>
                  <a:lnTo>
                    <a:pt x="1363" y="871"/>
                  </a:lnTo>
                  <a:lnTo>
                    <a:pt x="1379" y="868"/>
                  </a:lnTo>
                  <a:lnTo>
                    <a:pt x="1394" y="866"/>
                  </a:lnTo>
                  <a:lnTo>
                    <a:pt x="1407" y="865"/>
                  </a:lnTo>
                  <a:lnTo>
                    <a:pt x="1416" y="865"/>
                  </a:lnTo>
                  <a:lnTo>
                    <a:pt x="1422" y="865"/>
                  </a:lnTo>
                  <a:lnTo>
                    <a:pt x="1425" y="865"/>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0286" name="Freeform 63"/>
            <p:cNvSpPr>
              <a:spLocks/>
            </p:cNvSpPr>
            <p:nvPr/>
          </p:nvSpPr>
          <p:spPr bwMode="auto">
            <a:xfrm>
              <a:off x="426" y="1203"/>
              <a:ext cx="712" cy="885"/>
            </a:xfrm>
            <a:custGeom>
              <a:avLst/>
              <a:gdLst>
                <a:gd name="T0" fmla="*/ 356 w 1423"/>
                <a:gd name="T1" fmla="*/ 167 h 1772"/>
                <a:gd name="T2" fmla="*/ 276 w 1423"/>
                <a:gd name="T3" fmla="*/ 105 h 1772"/>
                <a:gd name="T4" fmla="*/ 295 w 1423"/>
                <a:gd name="T5" fmla="*/ 82 h 1772"/>
                <a:gd name="T6" fmla="*/ 315 w 1423"/>
                <a:gd name="T7" fmla="*/ 69 h 1772"/>
                <a:gd name="T8" fmla="*/ 332 w 1423"/>
                <a:gd name="T9" fmla="*/ 62 h 1772"/>
                <a:gd name="T10" fmla="*/ 344 w 1423"/>
                <a:gd name="T11" fmla="*/ 61 h 1772"/>
                <a:gd name="T12" fmla="*/ 350 w 1423"/>
                <a:gd name="T13" fmla="*/ 61 h 1772"/>
                <a:gd name="T14" fmla="*/ 271 w 1423"/>
                <a:gd name="T15" fmla="*/ 28 h 1772"/>
                <a:gd name="T16" fmla="*/ 89 w 1423"/>
                <a:gd name="T17" fmla="*/ 28 h 1772"/>
                <a:gd name="T18" fmla="*/ 7 w 1423"/>
                <a:gd name="T19" fmla="*/ 61 h 1772"/>
                <a:gd name="T20" fmla="*/ 13 w 1423"/>
                <a:gd name="T21" fmla="*/ 61 h 1772"/>
                <a:gd name="T22" fmla="*/ 25 w 1423"/>
                <a:gd name="T23" fmla="*/ 62 h 1772"/>
                <a:gd name="T24" fmla="*/ 42 w 1423"/>
                <a:gd name="T25" fmla="*/ 69 h 1772"/>
                <a:gd name="T26" fmla="*/ 62 w 1423"/>
                <a:gd name="T27" fmla="*/ 83 h 1772"/>
                <a:gd name="T28" fmla="*/ 81 w 1423"/>
                <a:gd name="T29" fmla="*/ 106 h 1772"/>
                <a:gd name="T30" fmla="*/ 88 w 1423"/>
                <a:gd name="T31" fmla="*/ 118 h 1772"/>
                <a:gd name="T32" fmla="*/ 89 w 1423"/>
                <a:gd name="T33" fmla="*/ 167 h 1772"/>
                <a:gd name="T34" fmla="*/ 7 w 1423"/>
                <a:gd name="T35" fmla="*/ 200 h 1772"/>
                <a:gd name="T36" fmla="*/ 13 w 1423"/>
                <a:gd name="T37" fmla="*/ 200 h 1772"/>
                <a:gd name="T38" fmla="*/ 25 w 1423"/>
                <a:gd name="T39" fmla="*/ 202 h 1772"/>
                <a:gd name="T40" fmla="*/ 42 w 1423"/>
                <a:gd name="T41" fmla="*/ 208 h 1772"/>
                <a:gd name="T42" fmla="*/ 62 w 1423"/>
                <a:gd name="T43" fmla="*/ 221 h 1772"/>
                <a:gd name="T44" fmla="*/ 81 w 1423"/>
                <a:gd name="T45" fmla="*/ 245 h 1772"/>
                <a:gd name="T46" fmla="*/ 88 w 1423"/>
                <a:gd name="T47" fmla="*/ 257 h 1772"/>
                <a:gd name="T48" fmla="*/ 89 w 1423"/>
                <a:gd name="T49" fmla="*/ 302 h 1772"/>
                <a:gd name="T50" fmla="*/ 7 w 1423"/>
                <a:gd name="T51" fmla="*/ 335 h 1772"/>
                <a:gd name="T52" fmla="*/ 13 w 1423"/>
                <a:gd name="T53" fmla="*/ 335 h 1772"/>
                <a:gd name="T54" fmla="*/ 25 w 1423"/>
                <a:gd name="T55" fmla="*/ 336 h 1772"/>
                <a:gd name="T56" fmla="*/ 42 w 1423"/>
                <a:gd name="T57" fmla="*/ 343 h 1772"/>
                <a:gd name="T58" fmla="*/ 62 w 1423"/>
                <a:gd name="T59" fmla="*/ 356 h 1772"/>
                <a:gd name="T60" fmla="*/ 81 w 1423"/>
                <a:gd name="T61" fmla="*/ 380 h 1772"/>
                <a:gd name="T62" fmla="*/ 88 w 1423"/>
                <a:gd name="T63" fmla="*/ 392 h 1772"/>
                <a:gd name="T64" fmla="*/ 89 w 1423"/>
                <a:gd name="T65" fmla="*/ 442 h 1772"/>
                <a:gd name="T66" fmla="*/ 276 w 1423"/>
                <a:gd name="T67" fmla="*/ 379 h 1772"/>
                <a:gd name="T68" fmla="*/ 295 w 1423"/>
                <a:gd name="T69" fmla="*/ 356 h 1772"/>
                <a:gd name="T70" fmla="*/ 315 w 1423"/>
                <a:gd name="T71" fmla="*/ 342 h 1772"/>
                <a:gd name="T72" fmla="*/ 332 w 1423"/>
                <a:gd name="T73" fmla="*/ 336 h 1772"/>
                <a:gd name="T74" fmla="*/ 344 w 1423"/>
                <a:gd name="T75" fmla="*/ 335 h 1772"/>
                <a:gd name="T76" fmla="*/ 350 w 1423"/>
                <a:gd name="T77" fmla="*/ 335 h 1772"/>
                <a:gd name="T78" fmla="*/ 271 w 1423"/>
                <a:gd name="T79" fmla="*/ 302 h 1772"/>
                <a:gd name="T80" fmla="*/ 283 w 1423"/>
                <a:gd name="T81" fmla="*/ 235 h 1772"/>
                <a:gd name="T82" fmla="*/ 302 w 1423"/>
                <a:gd name="T83" fmla="*/ 216 h 1772"/>
                <a:gd name="T84" fmla="*/ 321 w 1423"/>
                <a:gd name="T85" fmla="*/ 205 h 1772"/>
                <a:gd name="T86" fmla="*/ 336 w 1423"/>
                <a:gd name="T87" fmla="*/ 201 h 1772"/>
                <a:gd name="T88" fmla="*/ 347 w 1423"/>
                <a:gd name="T89" fmla="*/ 200 h 177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23"/>
                <a:gd name="T136" fmla="*/ 0 h 1772"/>
                <a:gd name="T137" fmla="*/ 1423 w 1423"/>
                <a:gd name="T138" fmla="*/ 1772 h 177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23" h="1772">
                  <a:moveTo>
                    <a:pt x="1397" y="801"/>
                  </a:moveTo>
                  <a:lnTo>
                    <a:pt x="1423" y="804"/>
                  </a:lnTo>
                  <a:lnTo>
                    <a:pt x="1423" y="671"/>
                  </a:lnTo>
                  <a:lnTo>
                    <a:pt x="1081" y="671"/>
                  </a:lnTo>
                  <a:lnTo>
                    <a:pt x="1081" y="463"/>
                  </a:lnTo>
                  <a:lnTo>
                    <a:pt x="1104" y="422"/>
                  </a:lnTo>
                  <a:lnTo>
                    <a:pt x="1130" y="386"/>
                  </a:lnTo>
                  <a:lnTo>
                    <a:pt x="1155" y="355"/>
                  </a:lnTo>
                  <a:lnTo>
                    <a:pt x="1180" y="330"/>
                  </a:lnTo>
                  <a:lnTo>
                    <a:pt x="1207" y="308"/>
                  </a:lnTo>
                  <a:lnTo>
                    <a:pt x="1232" y="290"/>
                  </a:lnTo>
                  <a:lnTo>
                    <a:pt x="1258" y="277"/>
                  </a:lnTo>
                  <a:lnTo>
                    <a:pt x="1282" y="265"/>
                  </a:lnTo>
                  <a:lnTo>
                    <a:pt x="1305" y="257"/>
                  </a:lnTo>
                  <a:lnTo>
                    <a:pt x="1326" y="251"/>
                  </a:lnTo>
                  <a:lnTo>
                    <a:pt x="1344" y="248"/>
                  </a:lnTo>
                  <a:lnTo>
                    <a:pt x="1361" y="245"/>
                  </a:lnTo>
                  <a:lnTo>
                    <a:pt x="1375" y="244"/>
                  </a:lnTo>
                  <a:lnTo>
                    <a:pt x="1387" y="244"/>
                  </a:lnTo>
                  <a:lnTo>
                    <a:pt x="1393" y="244"/>
                  </a:lnTo>
                  <a:lnTo>
                    <a:pt x="1397" y="244"/>
                  </a:lnTo>
                  <a:lnTo>
                    <a:pt x="1423" y="248"/>
                  </a:lnTo>
                  <a:lnTo>
                    <a:pt x="1423" y="114"/>
                  </a:lnTo>
                  <a:lnTo>
                    <a:pt x="1081" y="114"/>
                  </a:lnTo>
                  <a:lnTo>
                    <a:pt x="1081" y="0"/>
                  </a:lnTo>
                  <a:lnTo>
                    <a:pt x="355" y="0"/>
                  </a:lnTo>
                  <a:lnTo>
                    <a:pt x="355" y="114"/>
                  </a:lnTo>
                  <a:lnTo>
                    <a:pt x="0" y="114"/>
                  </a:lnTo>
                  <a:lnTo>
                    <a:pt x="0" y="248"/>
                  </a:lnTo>
                  <a:lnTo>
                    <a:pt x="28" y="244"/>
                  </a:lnTo>
                  <a:lnTo>
                    <a:pt x="31" y="244"/>
                  </a:lnTo>
                  <a:lnTo>
                    <a:pt x="39" y="244"/>
                  </a:lnTo>
                  <a:lnTo>
                    <a:pt x="49" y="244"/>
                  </a:lnTo>
                  <a:lnTo>
                    <a:pt x="63" y="245"/>
                  </a:lnTo>
                  <a:lnTo>
                    <a:pt x="81" y="248"/>
                  </a:lnTo>
                  <a:lnTo>
                    <a:pt x="100" y="251"/>
                  </a:lnTo>
                  <a:lnTo>
                    <a:pt x="121" y="257"/>
                  </a:lnTo>
                  <a:lnTo>
                    <a:pt x="144" y="266"/>
                  </a:lnTo>
                  <a:lnTo>
                    <a:pt x="168" y="277"/>
                  </a:lnTo>
                  <a:lnTo>
                    <a:pt x="193" y="291"/>
                  </a:lnTo>
                  <a:lnTo>
                    <a:pt x="220" y="309"/>
                  </a:lnTo>
                  <a:lnTo>
                    <a:pt x="246" y="332"/>
                  </a:lnTo>
                  <a:lnTo>
                    <a:pt x="272" y="357"/>
                  </a:lnTo>
                  <a:lnTo>
                    <a:pt x="297" y="389"/>
                  </a:lnTo>
                  <a:lnTo>
                    <a:pt x="322" y="425"/>
                  </a:lnTo>
                  <a:lnTo>
                    <a:pt x="345" y="468"/>
                  </a:lnTo>
                  <a:lnTo>
                    <a:pt x="348" y="471"/>
                  </a:lnTo>
                  <a:lnTo>
                    <a:pt x="350" y="474"/>
                  </a:lnTo>
                  <a:lnTo>
                    <a:pt x="352" y="476"/>
                  </a:lnTo>
                  <a:lnTo>
                    <a:pt x="355" y="478"/>
                  </a:lnTo>
                  <a:lnTo>
                    <a:pt x="355" y="671"/>
                  </a:lnTo>
                  <a:lnTo>
                    <a:pt x="0" y="671"/>
                  </a:lnTo>
                  <a:lnTo>
                    <a:pt x="0" y="804"/>
                  </a:lnTo>
                  <a:lnTo>
                    <a:pt x="28" y="801"/>
                  </a:lnTo>
                  <a:lnTo>
                    <a:pt x="31" y="801"/>
                  </a:lnTo>
                  <a:lnTo>
                    <a:pt x="39" y="801"/>
                  </a:lnTo>
                  <a:lnTo>
                    <a:pt x="49" y="801"/>
                  </a:lnTo>
                  <a:lnTo>
                    <a:pt x="63" y="802"/>
                  </a:lnTo>
                  <a:lnTo>
                    <a:pt x="81" y="804"/>
                  </a:lnTo>
                  <a:lnTo>
                    <a:pt x="100" y="808"/>
                  </a:lnTo>
                  <a:lnTo>
                    <a:pt x="121" y="813"/>
                  </a:lnTo>
                  <a:lnTo>
                    <a:pt x="144" y="821"/>
                  </a:lnTo>
                  <a:lnTo>
                    <a:pt x="168" y="833"/>
                  </a:lnTo>
                  <a:lnTo>
                    <a:pt x="193" y="847"/>
                  </a:lnTo>
                  <a:lnTo>
                    <a:pt x="220" y="865"/>
                  </a:lnTo>
                  <a:lnTo>
                    <a:pt x="246" y="887"/>
                  </a:lnTo>
                  <a:lnTo>
                    <a:pt x="272" y="914"/>
                  </a:lnTo>
                  <a:lnTo>
                    <a:pt x="297" y="945"/>
                  </a:lnTo>
                  <a:lnTo>
                    <a:pt x="322" y="982"/>
                  </a:lnTo>
                  <a:lnTo>
                    <a:pt x="345" y="1024"/>
                  </a:lnTo>
                  <a:lnTo>
                    <a:pt x="348" y="1028"/>
                  </a:lnTo>
                  <a:lnTo>
                    <a:pt x="350" y="1030"/>
                  </a:lnTo>
                  <a:lnTo>
                    <a:pt x="352" y="1031"/>
                  </a:lnTo>
                  <a:lnTo>
                    <a:pt x="355" y="1033"/>
                  </a:lnTo>
                  <a:lnTo>
                    <a:pt x="355" y="1211"/>
                  </a:lnTo>
                  <a:lnTo>
                    <a:pt x="0" y="1211"/>
                  </a:lnTo>
                  <a:lnTo>
                    <a:pt x="0" y="1345"/>
                  </a:lnTo>
                  <a:lnTo>
                    <a:pt x="28" y="1341"/>
                  </a:lnTo>
                  <a:lnTo>
                    <a:pt x="31" y="1341"/>
                  </a:lnTo>
                  <a:lnTo>
                    <a:pt x="39" y="1340"/>
                  </a:lnTo>
                  <a:lnTo>
                    <a:pt x="49" y="1341"/>
                  </a:lnTo>
                  <a:lnTo>
                    <a:pt x="63" y="1341"/>
                  </a:lnTo>
                  <a:lnTo>
                    <a:pt x="81" y="1343"/>
                  </a:lnTo>
                  <a:lnTo>
                    <a:pt x="100" y="1348"/>
                  </a:lnTo>
                  <a:lnTo>
                    <a:pt x="121" y="1354"/>
                  </a:lnTo>
                  <a:lnTo>
                    <a:pt x="144" y="1362"/>
                  </a:lnTo>
                  <a:lnTo>
                    <a:pt x="168" y="1373"/>
                  </a:lnTo>
                  <a:lnTo>
                    <a:pt x="193" y="1387"/>
                  </a:lnTo>
                  <a:lnTo>
                    <a:pt x="220" y="1406"/>
                  </a:lnTo>
                  <a:lnTo>
                    <a:pt x="246" y="1427"/>
                  </a:lnTo>
                  <a:lnTo>
                    <a:pt x="272" y="1454"/>
                  </a:lnTo>
                  <a:lnTo>
                    <a:pt x="297" y="1485"/>
                  </a:lnTo>
                  <a:lnTo>
                    <a:pt x="322" y="1522"/>
                  </a:lnTo>
                  <a:lnTo>
                    <a:pt x="345" y="1565"/>
                  </a:lnTo>
                  <a:lnTo>
                    <a:pt x="348" y="1567"/>
                  </a:lnTo>
                  <a:lnTo>
                    <a:pt x="350" y="1569"/>
                  </a:lnTo>
                  <a:lnTo>
                    <a:pt x="352" y="1571"/>
                  </a:lnTo>
                  <a:lnTo>
                    <a:pt x="355" y="1574"/>
                  </a:lnTo>
                  <a:lnTo>
                    <a:pt x="355" y="1772"/>
                  </a:lnTo>
                  <a:lnTo>
                    <a:pt x="1081" y="1772"/>
                  </a:lnTo>
                  <a:lnTo>
                    <a:pt x="1081" y="1560"/>
                  </a:lnTo>
                  <a:lnTo>
                    <a:pt x="1104" y="1518"/>
                  </a:lnTo>
                  <a:lnTo>
                    <a:pt x="1130" y="1483"/>
                  </a:lnTo>
                  <a:lnTo>
                    <a:pt x="1155" y="1452"/>
                  </a:lnTo>
                  <a:lnTo>
                    <a:pt x="1180" y="1425"/>
                  </a:lnTo>
                  <a:lnTo>
                    <a:pt x="1207" y="1403"/>
                  </a:lnTo>
                  <a:lnTo>
                    <a:pt x="1232" y="1386"/>
                  </a:lnTo>
                  <a:lnTo>
                    <a:pt x="1258" y="1372"/>
                  </a:lnTo>
                  <a:lnTo>
                    <a:pt x="1282" y="1361"/>
                  </a:lnTo>
                  <a:lnTo>
                    <a:pt x="1305" y="1353"/>
                  </a:lnTo>
                  <a:lnTo>
                    <a:pt x="1326" y="1347"/>
                  </a:lnTo>
                  <a:lnTo>
                    <a:pt x="1344" y="1343"/>
                  </a:lnTo>
                  <a:lnTo>
                    <a:pt x="1361" y="1341"/>
                  </a:lnTo>
                  <a:lnTo>
                    <a:pt x="1375" y="1341"/>
                  </a:lnTo>
                  <a:lnTo>
                    <a:pt x="1387" y="1340"/>
                  </a:lnTo>
                  <a:lnTo>
                    <a:pt x="1393" y="1341"/>
                  </a:lnTo>
                  <a:lnTo>
                    <a:pt x="1397" y="1341"/>
                  </a:lnTo>
                  <a:lnTo>
                    <a:pt x="1423" y="1343"/>
                  </a:lnTo>
                  <a:lnTo>
                    <a:pt x="1423" y="1211"/>
                  </a:lnTo>
                  <a:lnTo>
                    <a:pt x="1081" y="1211"/>
                  </a:lnTo>
                  <a:lnTo>
                    <a:pt x="1081" y="1020"/>
                  </a:lnTo>
                  <a:lnTo>
                    <a:pt x="1104" y="978"/>
                  </a:lnTo>
                  <a:lnTo>
                    <a:pt x="1130" y="942"/>
                  </a:lnTo>
                  <a:lnTo>
                    <a:pt x="1155" y="911"/>
                  </a:lnTo>
                  <a:lnTo>
                    <a:pt x="1180" y="886"/>
                  </a:lnTo>
                  <a:lnTo>
                    <a:pt x="1207" y="864"/>
                  </a:lnTo>
                  <a:lnTo>
                    <a:pt x="1232" y="847"/>
                  </a:lnTo>
                  <a:lnTo>
                    <a:pt x="1258" y="833"/>
                  </a:lnTo>
                  <a:lnTo>
                    <a:pt x="1282" y="821"/>
                  </a:lnTo>
                  <a:lnTo>
                    <a:pt x="1305" y="813"/>
                  </a:lnTo>
                  <a:lnTo>
                    <a:pt x="1326" y="808"/>
                  </a:lnTo>
                  <a:lnTo>
                    <a:pt x="1344" y="804"/>
                  </a:lnTo>
                  <a:lnTo>
                    <a:pt x="1361" y="802"/>
                  </a:lnTo>
                  <a:lnTo>
                    <a:pt x="1375" y="801"/>
                  </a:lnTo>
                  <a:lnTo>
                    <a:pt x="1387" y="801"/>
                  </a:lnTo>
                  <a:lnTo>
                    <a:pt x="1393" y="801"/>
                  </a:lnTo>
                  <a:lnTo>
                    <a:pt x="1397" y="80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0287" name="Freeform 64"/>
            <p:cNvSpPr>
              <a:spLocks/>
            </p:cNvSpPr>
            <p:nvPr/>
          </p:nvSpPr>
          <p:spPr bwMode="auto">
            <a:xfrm>
              <a:off x="967" y="1563"/>
              <a:ext cx="147" cy="102"/>
            </a:xfrm>
            <a:custGeom>
              <a:avLst/>
              <a:gdLst>
                <a:gd name="T0" fmla="*/ 74 w 294"/>
                <a:gd name="T1" fmla="*/ 0 h 205"/>
                <a:gd name="T2" fmla="*/ 74 w 294"/>
                <a:gd name="T3" fmla="*/ 7 h 205"/>
                <a:gd name="T4" fmla="*/ 71 w 294"/>
                <a:gd name="T5" fmla="*/ 8 h 205"/>
                <a:gd name="T6" fmla="*/ 68 w 294"/>
                <a:gd name="T7" fmla="*/ 8 h 205"/>
                <a:gd name="T8" fmla="*/ 63 w 294"/>
                <a:gd name="T9" fmla="*/ 9 h 205"/>
                <a:gd name="T10" fmla="*/ 59 w 294"/>
                <a:gd name="T11" fmla="*/ 9 h 205"/>
                <a:gd name="T12" fmla="*/ 55 w 294"/>
                <a:gd name="T13" fmla="*/ 10 h 205"/>
                <a:gd name="T14" fmla="*/ 51 w 294"/>
                <a:gd name="T15" fmla="*/ 11 h 205"/>
                <a:gd name="T16" fmla="*/ 46 w 294"/>
                <a:gd name="T17" fmla="*/ 13 h 205"/>
                <a:gd name="T18" fmla="*/ 41 w 294"/>
                <a:gd name="T19" fmla="*/ 15 h 205"/>
                <a:gd name="T20" fmla="*/ 37 w 294"/>
                <a:gd name="T21" fmla="*/ 18 h 205"/>
                <a:gd name="T22" fmla="*/ 31 w 294"/>
                <a:gd name="T23" fmla="*/ 21 h 205"/>
                <a:gd name="T24" fmla="*/ 26 w 294"/>
                <a:gd name="T25" fmla="*/ 24 h 205"/>
                <a:gd name="T26" fmla="*/ 20 w 294"/>
                <a:gd name="T27" fmla="*/ 28 h 205"/>
                <a:gd name="T28" fmla="*/ 15 w 294"/>
                <a:gd name="T29" fmla="*/ 33 h 205"/>
                <a:gd name="T30" fmla="*/ 10 w 294"/>
                <a:gd name="T31" fmla="*/ 38 h 205"/>
                <a:gd name="T32" fmla="*/ 5 w 294"/>
                <a:gd name="T33" fmla="*/ 44 h 205"/>
                <a:gd name="T34" fmla="*/ 0 w 294"/>
                <a:gd name="T35" fmla="*/ 51 h 205"/>
                <a:gd name="T36" fmla="*/ 0 w 294"/>
                <a:gd name="T37" fmla="*/ 0 h 205"/>
                <a:gd name="T38" fmla="*/ 74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1"/>
                  </a:lnTo>
                  <a:lnTo>
                    <a:pt x="283" y="32"/>
                  </a:lnTo>
                  <a:lnTo>
                    <a:pt x="270" y="33"/>
                  </a:lnTo>
                  <a:lnTo>
                    <a:pt x="255" y="36"/>
                  </a:lnTo>
                  <a:lnTo>
                    <a:pt x="239" y="38"/>
                  </a:lnTo>
                  <a:lnTo>
                    <a:pt x="223" y="43"/>
                  </a:lnTo>
                  <a:lnTo>
                    <a:pt x="204" y="47"/>
                  </a:lnTo>
                  <a:lnTo>
                    <a:pt x="186" y="54"/>
                  </a:lnTo>
                  <a:lnTo>
                    <a:pt x="166" y="62"/>
                  </a:lnTo>
                  <a:lnTo>
                    <a:pt x="145" y="73"/>
                  </a:lnTo>
                  <a:lnTo>
                    <a:pt x="125" y="85"/>
                  </a:lnTo>
                  <a:lnTo>
                    <a:pt x="104" y="99"/>
                  </a:lnTo>
                  <a:lnTo>
                    <a:pt x="83" y="115"/>
                  </a:lnTo>
                  <a:lnTo>
                    <a:pt x="61" y="134"/>
                  </a:lnTo>
                  <a:lnTo>
                    <a:pt x="41" y="154"/>
                  </a:lnTo>
                  <a:lnTo>
                    <a:pt x="20" y="179"/>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0288" name="Freeform 65"/>
            <p:cNvSpPr>
              <a:spLocks/>
            </p:cNvSpPr>
            <p:nvPr/>
          </p:nvSpPr>
          <p:spPr bwMode="auto">
            <a:xfrm>
              <a:off x="967" y="1284"/>
              <a:ext cx="147" cy="103"/>
            </a:xfrm>
            <a:custGeom>
              <a:avLst/>
              <a:gdLst>
                <a:gd name="T0" fmla="*/ 74 w 294"/>
                <a:gd name="T1" fmla="*/ 0 h 205"/>
                <a:gd name="T2" fmla="*/ 74 w 294"/>
                <a:gd name="T3" fmla="*/ 8 h 205"/>
                <a:gd name="T4" fmla="*/ 71 w 294"/>
                <a:gd name="T5" fmla="*/ 8 h 205"/>
                <a:gd name="T6" fmla="*/ 68 w 294"/>
                <a:gd name="T7" fmla="*/ 9 h 205"/>
                <a:gd name="T8" fmla="*/ 63 w 294"/>
                <a:gd name="T9" fmla="*/ 9 h 205"/>
                <a:gd name="T10" fmla="*/ 59 w 294"/>
                <a:gd name="T11" fmla="*/ 10 h 205"/>
                <a:gd name="T12" fmla="*/ 55 w 294"/>
                <a:gd name="T13" fmla="*/ 11 h 205"/>
                <a:gd name="T14" fmla="*/ 51 w 294"/>
                <a:gd name="T15" fmla="*/ 12 h 205"/>
                <a:gd name="T16" fmla="*/ 46 w 294"/>
                <a:gd name="T17" fmla="*/ 14 h 205"/>
                <a:gd name="T18" fmla="*/ 41 w 294"/>
                <a:gd name="T19" fmla="*/ 16 h 205"/>
                <a:gd name="T20" fmla="*/ 37 w 294"/>
                <a:gd name="T21" fmla="*/ 18 h 205"/>
                <a:gd name="T22" fmla="*/ 31 w 294"/>
                <a:gd name="T23" fmla="*/ 22 h 205"/>
                <a:gd name="T24" fmla="*/ 26 w 294"/>
                <a:gd name="T25" fmla="*/ 25 h 205"/>
                <a:gd name="T26" fmla="*/ 20 w 294"/>
                <a:gd name="T27" fmla="*/ 29 h 205"/>
                <a:gd name="T28" fmla="*/ 15 w 294"/>
                <a:gd name="T29" fmla="*/ 34 h 205"/>
                <a:gd name="T30" fmla="*/ 10 w 294"/>
                <a:gd name="T31" fmla="*/ 39 h 205"/>
                <a:gd name="T32" fmla="*/ 5 w 294"/>
                <a:gd name="T33" fmla="*/ 45 h 205"/>
                <a:gd name="T34" fmla="*/ 0 w 294"/>
                <a:gd name="T35" fmla="*/ 52 h 205"/>
                <a:gd name="T36" fmla="*/ 0 w 294"/>
                <a:gd name="T37" fmla="*/ 0 h 205"/>
                <a:gd name="T38" fmla="*/ 74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2"/>
                  </a:lnTo>
                  <a:lnTo>
                    <a:pt x="283" y="32"/>
                  </a:lnTo>
                  <a:lnTo>
                    <a:pt x="270" y="33"/>
                  </a:lnTo>
                  <a:lnTo>
                    <a:pt x="255" y="35"/>
                  </a:lnTo>
                  <a:lnTo>
                    <a:pt x="239" y="39"/>
                  </a:lnTo>
                  <a:lnTo>
                    <a:pt x="223" y="42"/>
                  </a:lnTo>
                  <a:lnTo>
                    <a:pt x="204" y="48"/>
                  </a:lnTo>
                  <a:lnTo>
                    <a:pt x="186" y="54"/>
                  </a:lnTo>
                  <a:lnTo>
                    <a:pt x="166" y="63"/>
                  </a:lnTo>
                  <a:lnTo>
                    <a:pt x="145" y="72"/>
                  </a:lnTo>
                  <a:lnTo>
                    <a:pt x="125" y="85"/>
                  </a:lnTo>
                  <a:lnTo>
                    <a:pt x="104" y="99"/>
                  </a:lnTo>
                  <a:lnTo>
                    <a:pt x="83" y="115"/>
                  </a:lnTo>
                  <a:lnTo>
                    <a:pt x="61" y="133"/>
                  </a:lnTo>
                  <a:lnTo>
                    <a:pt x="41" y="154"/>
                  </a:lnTo>
                  <a:lnTo>
                    <a:pt x="20" y="178"/>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0289" name="Freeform 66"/>
            <p:cNvSpPr>
              <a:spLocks/>
            </p:cNvSpPr>
            <p:nvPr/>
          </p:nvSpPr>
          <p:spPr bwMode="auto">
            <a:xfrm>
              <a:off x="451" y="1284"/>
              <a:ext cx="153" cy="111"/>
            </a:xfrm>
            <a:custGeom>
              <a:avLst/>
              <a:gdLst>
                <a:gd name="T0" fmla="*/ 0 w 306"/>
                <a:gd name="T1" fmla="*/ 8 h 221"/>
                <a:gd name="T2" fmla="*/ 0 w 306"/>
                <a:gd name="T3" fmla="*/ 0 h 221"/>
                <a:gd name="T4" fmla="*/ 77 w 306"/>
                <a:gd name="T5" fmla="*/ 0 h 221"/>
                <a:gd name="T6" fmla="*/ 77 w 306"/>
                <a:gd name="T7" fmla="*/ 56 h 221"/>
                <a:gd name="T8" fmla="*/ 72 w 306"/>
                <a:gd name="T9" fmla="*/ 48 h 221"/>
                <a:gd name="T10" fmla="*/ 66 w 306"/>
                <a:gd name="T11" fmla="*/ 42 h 221"/>
                <a:gd name="T12" fmla="*/ 60 w 306"/>
                <a:gd name="T13" fmla="*/ 36 h 221"/>
                <a:gd name="T14" fmla="*/ 55 w 306"/>
                <a:gd name="T15" fmla="*/ 31 h 221"/>
                <a:gd name="T16" fmla="*/ 49 w 306"/>
                <a:gd name="T17" fmla="*/ 26 h 221"/>
                <a:gd name="T18" fmla="*/ 44 w 306"/>
                <a:gd name="T19" fmla="*/ 23 h 221"/>
                <a:gd name="T20" fmla="*/ 39 w 306"/>
                <a:gd name="T21" fmla="*/ 19 h 221"/>
                <a:gd name="T22" fmla="*/ 34 w 306"/>
                <a:gd name="T23" fmla="*/ 17 h 221"/>
                <a:gd name="T24" fmla="*/ 28 w 306"/>
                <a:gd name="T25" fmla="*/ 14 h 221"/>
                <a:gd name="T26" fmla="*/ 23 w 306"/>
                <a:gd name="T27" fmla="*/ 13 h 221"/>
                <a:gd name="T28" fmla="*/ 19 w 306"/>
                <a:gd name="T29" fmla="*/ 11 h 221"/>
                <a:gd name="T30" fmla="*/ 14 w 306"/>
                <a:gd name="T31" fmla="*/ 10 h 221"/>
                <a:gd name="T32" fmla="*/ 10 w 306"/>
                <a:gd name="T33" fmla="*/ 9 h 221"/>
                <a:gd name="T34" fmla="*/ 6 w 306"/>
                <a:gd name="T35" fmla="*/ 9 h 221"/>
                <a:gd name="T36" fmla="*/ 3 w 306"/>
                <a:gd name="T37" fmla="*/ 8 h 221"/>
                <a:gd name="T38" fmla="*/ 0 w 306"/>
                <a:gd name="T39" fmla="*/ 8 h 22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1"/>
                <a:gd name="T62" fmla="*/ 306 w 306"/>
                <a:gd name="T63" fmla="*/ 221 h 22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1">
                  <a:moveTo>
                    <a:pt x="0" y="32"/>
                  </a:moveTo>
                  <a:lnTo>
                    <a:pt x="0" y="0"/>
                  </a:lnTo>
                  <a:lnTo>
                    <a:pt x="306" y="0"/>
                  </a:lnTo>
                  <a:lnTo>
                    <a:pt x="306" y="221"/>
                  </a:lnTo>
                  <a:lnTo>
                    <a:pt x="285" y="192"/>
                  </a:lnTo>
                  <a:lnTo>
                    <a:pt x="264" y="166"/>
                  </a:lnTo>
                  <a:lnTo>
                    <a:pt x="242" y="142"/>
                  </a:lnTo>
                  <a:lnTo>
                    <a:pt x="220" y="122"/>
                  </a:lnTo>
                  <a:lnTo>
                    <a:pt x="199" y="104"/>
                  </a:lnTo>
                  <a:lnTo>
                    <a:pt x="177" y="89"/>
                  </a:lnTo>
                  <a:lnTo>
                    <a:pt x="156" y="76"/>
                  </a:lnTo>
                  <a:lnTo>
                    <a:pt x="134" y="65"/>
                  </a:lnTo>
                  <a:lnTo>
                    <a:pt x="114" y="56"/>
                  </a:lnTo>
                  <a:lnTo>
                    <a:pt x="94" y="49"/>
                  </a:lnTo>
                  <a:lnTo>
                    <a:pt x="75" y="43"/>
                  </a:lnTo>
                  <a:lnTo>
                    <a:pt x="58" y="39"/>
                  </a:lnTo>
                  <a:lnTo>
                    <a:pt x="41" y="35"/>
                  </a:lnTo>
                  <a:lnTo>
                    <a:pt x="26" y="33"/>
                  </a:lnTo>
                  <a:lnTo>
                    <a:pt x="12" y="32"/>
                  </a:lnTo>
                  <a:lnTo>
                    <a:pt x="0" y="32"/>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0290" name="Freeform 67"/>
            <p:cNvSpPr>
              <a:spLocks/>
            </p:cNvSpPr>
            <p:nvPr/>
          </p:nvSpPr>
          <p:spPr bwMode="auto">
            <a:xfrm>
              <a:off x="451" y="1563"/>
              <a:ext cx="153" cy="110"/>
            </a:xfrm>
            <a:custGeom>
              <a:avLst/>
              <a:gdLst>
                <a:gd name="T0" fmla="*/ 0 w 306"/>
                <a:gd name="T1" fmla="*/ 7 h 221"/>
                <a:gd name="T2" fmla="*/ 0 w 306"/>
                <a:gd name="T3" fmla="*/ 0 h 221"/>
                <a:gd name="T4" fmla="*/ 77 w 306"/>
                <a:gd name="T5" fmla="*/ 0 h 221"/>
                <a:gd name="T6" fmla="*/ 77 w 306"/>
                <a:gd name="T7" fmla="*/ 55 h 221"/>
                <a:gd name="T8" fmla="*/ 72 w 306"/>
                <a:gd name="T9" fmla="*/ 48 h 221"/>
                <a:gd name="T10" fmla="*/ 66 w 306"/>
                <a:gd name="T11" fmla="*/ 41 h 221"/>
                <a:gd name="T12" fmla="*/ 60 w 306"/>
                <a:gd name="T13" fmla="*/ 35 h 221"/>
                <a:gd name="T14" fmla="*/ 55 w 306"/>
                <a:gd name="T15" fmla="*/ 30 h 221"/>
                <a:gd name="T16" fmla="*/ 49 w 306"/>
                <a:gd name="T17" fmla="*/ 26 h 221"/>
                <a:gd name="T18" fmla="*/ 44 w 306"/>
                <a:gd name="T19" fmla="*/ 22 h 221"/>
                <a:gd name="T20" fmla="*/ 39 w 306"/>
                <a:gd name="T21" fmla="*/ 19 h 221"/>
                <a:gd name="T22" fmla="*/ 34 w 306"/>
                <a:gd name="T23" fmla="*/ 16 h 221"/>
                <a:gd name="T24" fmla="*/ 28 w 306"/>
                <a:gd name="T25" fmla="*/ 14 h 221"/>
                <a:gd name="T26" fmla="*/ 23 w 306"/>
                <a:gd name="T27" fmla="*/ 12 h 221"/>
                <a:gd name="T28" fmla="*/ 19 w 306"/>
                <a:gd name="T29" fmla="*/ 10 h 221"/>
                <a:gd name="T30" fmla="*/ 14 w 306"/>
                <a:gd name="T31" fmla="*/ 9 h 221"/>
                <a:gd name="T32" fmla="*/ 10 w 306"/>
                <a:gd name="T33" fmla="*/ 9 h 221"/>
                <a:gd name="T34" fmla="*/ 6 w 306"/>
                <a:gd name="T35" fmla="*/ 8 h 221"/>
                <a:gd name="T36" fmla="*/ 3 w 306"/>
                <a:gd name="T37" fmla="*/ 8 h 221"/>
                <a:gd name="T38" fmla="*/ 0 w 306"/>
                <a:gd name="T39" fmla="*/ 7 h 22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1"/>
                <a:gd name="T62" fmla="*/ 306 w 306"/>
                <a:gd name="T63" fmla="*/ 221 h 22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1">
                  <a:moveTo>
                    <a:pt x="0" y="31"/>
                  </a:moveTo>
                  <a:lnTo>
                    <a:pt x="0" y="0"/>
                  </a:lnTo>
                  <a:lnTo>
                    <a:pt x="306" y="0"/>
                  </a:lnTo>
                  <a:lnTo>
                    <a:pt x="306" y="221"/>
                  </a:lnTo>
                  <a:lnTo>
                    <a:pt x="285" y="192"/>
                  </a:lnTo>
                  <a:lnTo>
                    <a:pt x="264" y="166"/>
                  </a:lnTo>
                  <a:lnTo>
                    <a:pt x="242" y="143"/>
                  </a:lnTo>
                  <a:lnTo>
                    <a:pt x="220" y="122"/>
                  </a:lnTo>
                  <a:lnTo>
                    <a:pt x="199" y="105"/>
                  </a:lnTo>
                  <a:lnTo>
                    <a:pt x="177" y="89"/>
                  </a:lnTo>
                  <a:lnTo>
                    <a:pt x="156" y="76"/>
                  </a:lnTo>
                  <a:lnTo>
                    <a:pt x="134" y="66"/>
                  </a:lnTo>
                  <a:lnTo>
                    <a:pt x="114" y="57"/>
                  </a:lnTo>
                  <a:lnTo>
                    <a:pt x="94" y="48"/>
                  </a:lnTo>
                  <a:lnTo>
                    <a:pt x="75" y="43"/>
                  </a:lnTo>
                  <a:lnTo>
                    <a:pt x="58" y="39"/>
                  </a:lnTo>
                  <a:lnTo>
                    <a:pt x="41" y="36"/>
                  </a:lnTo>
                  <a:lnTo>
                    <a:pt x="26" y="33"/>
                  </a:lnTo>
                  <a:lnTo>
                    <a:pt x="12" y="32"/>
                  </a:lnTo>
                  <a:lnTo>
                    <a:pt x="0" y="31"/>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0291" name="Freeform 68"/>
            <p:cNvSpPr>
              <a:spLocks/>
            </p:cNvSpPr>
            <p:nvPr/>
          </p:nvSpPr>
          <p:spPr bwMode="auto">
            <a:xfrm>
              <a:off x="451" y="1832"/>
              <a:ext cx="153" cy="111"/>
            </a:xfrm>
            <a:custGeom>
              <a:avLst/>
              <a:gdLst>
                <a:gd name="T0" fmla="*/ 0 w 306"/>
                <a:gd name="T1" fmla="*/ 8 h 223"/>
                <a:gd name="T2" fmla="*/ 0 w 306"/>
                <a:gd name="T3" fmla="*/ 0 h 223"/>
                <a:gd name="T4" fmla="*/ 77 w 306"/>
                <a:gd name="T5" fmla="*/ 0 h 223"/>
                <a:gd name="T6" fmla="*/ 77 w 306"/>
                <a:gd name="T7" fmla="*/ 55 h 223"/>
                <a:gd name="T8" fmla="*/ 72 w 306"/>
                <a:gd name="T9" fmla="*/ 48 h 223"/>
                <a:gd name="T10" fmla="*/ 66 w 306"/>
                <a:gd name="T11" fmla="*/ 41 h 223"/>
                <a:gd name="T12" fmla="*/ 60 w 306"/>
                <a:gd name="T13" fmla="*/ 36 h 223"/>
                <a:gd name="T14" fmla="*/ 55 w 306"/>
                <a:gd name="T15" fmla="*/ 31 h 223"/>
                <a:gd name="T16" fmla="*/ 49 w 306"/>
                <a:gd name="T17" fmla="*/ 26 h 223"/>
                <a:gd name="T18" fmla="*/ 44 w 306"/>
                <a:gd name="T19" fmla="*/ 22 h 223"/>
                <a:gd name="T20" fmla="*/ 39 w 306"/>
                <a:gd name="T21" fmla="*/ 19 h 223"/>
                <a:gd name="T22" fmla="*/ 34 w 306"/>
                <a:gd name="T23" fmla="*/ 16 h 223"/>
                <a:gd name="T24" fmla="*/ 28 w 306"/>
                <a:gd name="T25" fmla="*/ 14 h 223"/>
                <a:gd name="T26" fmla="*/ 23 w 306"/>
                <a:gd name="T27" fmla="*/ 12 h 223"/>
                <a:gd name="T28" fmla="*/ 19 w 306"/>
                <a:gd name="T29" fmla="*/ 11 h 223"/>
                <a:gd name="T30" fmla="*/ 14 w 306"/>
                <a:gd name="T31" fmla="*/ 10 h 223"/>
                <a:gd name="T32" fmla="*/ 10 w 306"/>
                <a:gd name="T33" fmla="*/ 9 h 223"/>
                <a:gd name="T34" fmla="*/ 6 w 306"/>
                <a:gd name="T35" fmla="*/ 8 h 223"/>
                <a:gd name="T36" fmla="*/ 3 w 306"/>
                <a:gd name="T37" fmla="*/ 8 h 223"/>
                <a:gd name="T38" fmla="*/ 0 w 306"/>
                <a:gd name="T39" fmla="*/ 8 h 22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3"/>
                <a:gd name="T62" fmla="*/ 306 w 306"/>
                <a:gd name="T63" fmla="*/ 223 h 22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3">
                  <a:moveTo>
                    <a:pt x="0" y="33"/>
                  </a:moveTo>
                  <a:lnTo>
                    <a:pt x="0" y="0"/>
                  </a:lnTo>
                  <a:lnTo>
                    <a:pt x="306" y="0"/>
                  </a:lnTo>
                  <a:lnTo>
                    <a:pt x="306" y="223"/>
                  </a:lnTo>
                  <a:lnTo>
                    <a:pt x="285" y="194"/>
                  </a:lnTo>
                  <a:lnTo>
                    <a:pt x="264" y="167"/>
                  </a:lnTo>
                  <a:lnTo>
                    <a:pt x="242" y="144"/>
                  </a:lnTo>
                  <a:lnTo>
                    <a:pt x="220" y="124"/>
                  </a:lnTo>
                  <a:lnTo>
                    <a:pt x="199" y="106"/>
                  </a:lnTo>
                  <a:lnTo>
                    <a:pt x="177" y="90"/>
                  </a:lnTo>
                  <a:lnTo>
                    <a:pt x="156" y="77"/>
                  </a:lnTo>
                  <a:lnTo>
                    <a:pt x="134" y="67"/>
                  </a:lnTo>
                  <a:lnTo>
                    <a:pt x="114" y="58"/>
                  </a:lnTo>
                  <a:lnTo>
                    <a:pt x="94" y="50"/>
                  </a:lnTo>
                  <a:lnTo>
                    <a:pt x="75" y="44"/>
                  </a:lnTo>
                  <a:lnTo>
                    <a:pt x="58" y="41"/>
                  </a:lnTo>
                  <a:lnTo>
                    <a:pt x="41" y="37"/>
                  </a:lnTo>
                  <a:lnTo>
                    <a:pt x="26" y="35"/>
                  </a:lnTo>
                  <a:lnTo>
                    <a:pt x="12" y="34"/>
                  </a:lnTo>
                  <a:lnTo>
                    <a:pt x="0" y="33"/>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0292" name="Freeform 69"/>
            <p:cNvSpPr>
              <a:spLocks/>
            </p:cNvSpPr>
            <p:nvPr/>
          </p:nvSpPr>
          <p:spPr bwMode="auto">
            <a:xfrm>
              <a:off x="967" y="1832"/>
              <a:ext cx="147" cy="103"/>
            </a:xfrm>
            <a:custGeom>
              <a:avLst/>
              <a:gdLst>
                <a:gd name="T0" fmla="*/ 74 w 294"/>
                <a:gd name="T1" fmla="*/ 0 h 205"/>
                <a:gd name="T2" fmla="*/ 74 w 294"/>
                <a:gd name="T3" fmla="*/ 9 h 205"/>
                <a:gd name="T4" fmla="*/ 71 w 294"/>
                <a:gd name="T5" fmla="*/ 9 h 205"/>
                <a:gd name="T6" fmla="*/ 68 w 294"/>
                <a:gd name="T7" fmla="*/ 9 h 205"/>
                <a:gd name="T8" fmla="*/ 63 w 294"/>
                <a:gd name="T9" fmla="*/ 9 h 205"/>
                <a:gd name="T10" fmla="*/ 59 w 294"/>
                <a:gd name="T11" fmla="*/ 10 h 205"/>
                <a:gd name="T12" fmla="*/ 55 w 294"/>
                <a:gd name="T13" fmla="*/ 11 h 205"/>
                <a:gd name="T14" fmla="*/ 51 w 294"/>
                <a:gd name="T15" fmla="*/ 13 h 205"/>
                <a:gd name="T16" fmla="*/ 46 w 294"/>
                <a:gd name="T17" fmla="*/ 14 h 205"/>
                <a:gd name="T18" fmla="*/ 41 w 294"/>
                <a:gd name="T19" fmla="*/ 16 h 205"/>
                <a:gd name="T20" fmla="*/ 37 w 294"/>
                <a:gd name="T21" fmla="*/ 19 h 205"/>
                <a:gd name="T22" fmla="*/ 31 w 294"/>
                <a:gd name="T23" fmla="*/ 22 h 205"/>
                <a:gd name="T24" fmla="*/ 26 w 294"/>
                <a:gd name="T25" fmla="*/ 25 h 205"/>
                <a:gd name="T26" fmla="*/ 20 w 294"/>
                <a:gd name="T27" fmla="*/ 29 h 205"/>
                <a:gd name="T28" fmla="*/ 15 w 294"/>
                <a:gd name="T29" fmla="*/ 34 h 205"/>
                <a:gd name="T30" fmla="*/ 10 w 294"/>
                <a:gd name="T31" fmla="*/ 39 h 205"/>
                <a:gd name="T32" fmla="*/ 5 w 294"/>
                <a:gd name="T33" fmla="*/ 45 h 205"/>
                <a:gd name="T34" fmla="*/ 0 w 294"/>
                <a:gd name="T35" fmla="*/ 52 h 205"/>
                <a:gd name="T36" fmla="*/ 0 w 294"/>
                <a:gd name="T37" fmla="*/ 0 h 205"/>
                <a:gd name="T38" fmla="*/ 74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3"/>
                  </a:lnTo>
                  <a:lnTo>
                    <a:pt x="283" y="34"/>
                  </a:lnTo>
                  <a:lnTo>
                    <a:pt x="270" y="35"/>
                  </a:lnTo>
                  <a:lnTo>
                    <a:pt x="255" y="36"/>
                  </a:lnTo>
                  <a:lnTo>
                    <a:pt x="239" y="39"/>
                  </a:lnTo>
                  <a:lnTo>
                    <a:pt x="223" y="43"/>
                  </a:lnTo>
                  <a:lnTo>
                    <a:pt x="204" y="49"/>
                  </a:lnTo>
                  <a:lnTo>
                    <a:pt x="186" y="56"/>
                  </a:lnTo>
                  <a:lnTo>
                    <a:pt x="166" y="64"/>
                  </a:lnTo>
                  <a:lnTo>
                    <a:pt x="145" y="74"/>
                  </a:lnTo>
                  <a:lnTo>
                    <a:pt x="125" y="86"/>
                  </a:lnTo>
                  <a:lnTo>
                    <a:pt x="104" y="99"/>
                  </a:lnTo>
                  <a:lnTo>
                    <a:pt x="83" y="115"/>
                  </a:lnTo>
                  <a:lnTo>
                    <a:pt x="61" y="134"/>
                  </a:lnTo>
                  <a:lnTo>
                    <a:pt x="41" y="155"/>
                  </a:lnTo>
                  <a:lnTo>
                    <a:pt x="20" y="179"/>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0293" name="Rectangle 70"/>
            <p:cNvSpPr>
              <a:spLocks noChangeArrowheads="1"/>
            </p:cNvSpPr>
            <p:nvPr/>
          </p:nvSpPr>
          <p:spPr bwMode="auto">
            <a:xfrm>
              <a:off x="628" y="1227"/>
              <a:ext cx="314" cy="837"/>
            </a:xfrm>
            <a:prstGeom prst="rect">
              <a:avLst/>
            </a:prstGeom>
            <a:solidFill>
              <a:srgbClr val="E09E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0294" name="Freeform 71"/>
            <p:cNvSpPr>
              <a:spLocks/>
            </p:cNvSpPr>
            <p:nvPr/>
          </p:nvSpPr>
          <p:spPr bwMode="auto">
            <a:xfrm>
              <a:off x="661" y="1243"/>
              <a:ext cx="249" cy="250"/>
            </a:xfrm>
            <a:custGeom>
              <a:avLst/>
              <a:gdLst>
                <a:gd name="T0" fmla="*/ 69 w 498"/>
                <a:gd name="T1" fmla="*/ 125 h 500"/>
                <a:gd name="T2" fmla="*/ 81 w 498"/>
                <a:gd name="T3" fmla="*/ 123 h 500"/>
                <a:gd name="T4" fmla="*/ 92 w 498"/>
                <a:gd name="T5" fmla="*/ 118 h 500"/>
                <a:gd name="T6" fmla="*/ 102 w 498"/>
                <a:gd name="T7" fmla="*/ 111 h 500"/>
                <a:gd name="T8" fmla="*/ 111 w 498"/>
                <a:gd name="T9" fmla="*/ 102 h 500"/>
                <a:gd name="T10" fmla="*/ 117 w 498"/>
                <a:gd name="T11" fmla="*/ 92 h 500"/>
                <a:gd name="T12" fmla="*/ 122 w 498"/>
                <a:gd name="T13" fmla="*/ 81 h 500"/>
                <a:gd name="T14" fmla="*/ 125 w 498"/>
                <a:gd name="T15" fmla="*/ 69 h 500"/>
                <a:gd name="T16" fmla="*/ 125 w 498"/>
                <a:gd name="T17" fmla="*/ 56 h 500"/>
                <a:gd name="T18" fmla="*/ 122 w 498"/>
                <a:gd name="T19" fmla="*/ 45 h 500"/>
                <a:gd name="T20" fmla="*/ 117 w 498"/>
                <a:gd name="T21" fmla="*/ 33 h 500"/>
                <a:gd name="T22" fmla="*/ 111 w 498"/>
                <a:gd name="T23" fmla="*/ 23 h 500"/>
                <a:gd name="T24" fmla="*/ 102 w 498"/>
                <a:gd name="T25" fmla="*/ 14 h 500"/>
                <a:gd name="T26" fmla="*/ 92 w 498"/>
                <a:gd name="T27" fmla="*/ 8 h 500"/>
                <a:gd name="T28" fmla="*/ 81 w 498"/>
                <a:gd name="T29" fmla="*/ 3 h 500"/>
                <a:gd name="T30" fmla="*/ 69 w 498"/>
                <a:gd name="T31" fmla="*/ 1 h 500"/>
                <a:gd name="T32" fmla="*/ 56 w 498"/>
                <a:gd name="T33" fmla="*/ 1 h 500"/>
                <a:gd name="T34" fmla="*/ 44 w 498"/>
                <a:gd name="T35" fmla="*/ 3 h 500"/>
                <a:gd name="T36" fmla="*/ 33 w 498"/>
                <a:gd name="T37" fmla="*/ 8 h 500"/>
                <a:gd name="T38" fmla="*/ 23 w 498"/>
                <a:gd name="T39" fmla="*/ 15 h 500"/>
                <a:gd name="T40" fmla="*/ 14 w 498"/>
                <a:gd name="T41" fmla="*/ 23 h 500"/>
                <a:gd name="T42" fmla="*/ 8 w 498"/>
                <a:gd name="T43" fmla="*/ 33 h 500"/>
                <a:gd name="T44" fmla="*/ 3 w 498"/>
                <a:gd name="T45" fmla="*/ 44 h 500"/>
                <a:gd name="T46" fmla="*/ 1 w 498"/>
                <a:gd name="T47" fmla="*/ 56 h 500"/>
                <a:gd name="T48" fmla="*/ 1 w 498"/>
                <a:gd name="T49" fmla="*/ 69 h 500"/>
                <a:gd name="T50" fmla="*/ 3 w 498"/>
                <a:gd name="T51" fmla="*/ 81 h 500"/>
                <a:gd name="T52" fmla="*/ 7 w 498"/>
                <a:gd name="T53" fmla="*/ 92 h 500"/>
                <a:gd name="T54" fmla="*/ 14 w 498"/>
                <a:gd name="T55" fmla="*/ 102 h 500"/>
                <a:gd name="T56" fmla="*/ 23 w 498"/>
                <a:gd name="T57" fmla="*/ 111 h 500"/>
                <a:gd name="T58" fmla="*/ 33 w 498"/>
                <a:gd name="T59" fmla="*/ 118 h 500"/>
                <a:gd name="T60" fmla="*/ 44 w 498"/>
                <a:gd name="T61" fmla="*/ 123 h 500"/>
                <a:gd name="T62" fmla="*/ 56 w 498"/>
                <a:gd name="T63" fmla="*/ 125 h 5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500"/>
                <a:gd name="T98" fmla="*/ 498 w 498"/>
                <a:gd name="T99" fmla="*/ 500 h 5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500">
                  <a:moveTo>
                    <a:pt x="248" y="500"/>
                  </a:moveTo>
                  <a:lnTo>
                    <a:pt x="274" y="499"/>
                  </a:lnTo>
                  <a:lnTo>
                    <a:pt x="298" y="495"/>
                  </a:lnTo>
                  <a:lnTo>
                    <a:pt x="321" y="489"/>
                  </a:lnTo>
                  <a:lnTo>
                    <a:pt x="344" y="480"/>
                  </a:lnTo>
                  <a:lnTo>
                    <a:pt x="366" y="470"/>
                  </a:lnTo>
                  <a:lnTo>
                    <a:pt x="387" y="457"/>
                  </a:lnTo>
                  <a:lnTo>
                    <a:pt x="406" y="443"/>
                  </a:lnTo>
                  <a:lnTo>
                    <a:pt x="425" y="426"/>
                  </a:lnTo>
                  <a:lnTo>
                    <a:pt x="442" y="408"/>
                  </a:lnTo>
                  <a:lnTo>
                    <a:pt x="456" y="388"/>
                  </a:lnTo>
                  <a:lnTo>
                    <a:pt x="468" y="367"/>
                  </a:lnTo>
                  <a:lnTo>
                    <a:pt x="479" y="345"/>
                  </a:lnTo>
                  <a:lnTo>
                    <a:pt x="488" y="322"/>
                  </a:lnTo>
                  <a:lnTo>
                    <a:pt x="494" y="299"/>
                  </a:lnTo>
                  <a:lnTo>
                    <a:pt x="497" y="275"/>
                  </a:lnTo>
                  <a:lnTo>
                    <a:pt x="498" y="250"/>
                  </a:lnTo>
                  <a:lnTo>
                    <a:pt x="497" y="224"/>
                  </a:lnTo>
                  <a:lnTo>
                    <a:pt x="494" y="200"/>
                  </a:lnTo>
                  <a:lnTo>
                    <a:pt x="488" y="177"/>
                  </a:lnTo>
                  <a:lnTo>
                    <a:pt x="479" y="154"/>
                  </a:lnTo>
                  <a:lnTo>
                    <a:pt x="468" y="132"/>
                  </a:lnTo>
                  <a:lnTo>
                    <a:pt x="456" y="111"/>
                  </a:lnTo>
                  <a:lnTo>
                    <a:pt x="442" y="92"/>
                  </a:lnTo>
                  <a:lnTo>
                    <a:pt x="425" y="73"/>
                  </a:lnTo>
                  <a:lnTo>
                    <a:pt x="406" y="56"/>
                  </a:lnTo>
                  <a:lnTo>
                    <a:pt x="387" y="42"/>
                  </a:lnTo>
                  <a:lnTo>
                    <a:pt x="366" y="30"/>
                  </a:lnTo>
                  <a:lnTo>
                    <a:pt x="344" y="19"/>
                  </a:lnTo>
                  <a:lnTo>
                    <a:pt x="321" y="10"/>
                  </a:lnTo>
                  <a:lnTo>
                    <a:pt x="298" y="4"/>
                  </a:lnTo>
                  <a:lnTo>
                    <a:pt x="274" y="1"/>
                  </a:lnTo>
                  <a:lnTo>
                    <a:pt x="248" y="0"/>
                  </a:lnTo>
                  <a:lnTo>
                    <a:pt x="223" y="1"/>
                  </a:lnTo>
                  <a:lnTo>
                    <a:pt x="199" y="4"/>
                  </a:lnTo>
                  <a:lnTo>
                    <a:pt x="175" y="11"/>
                  </a:lnTo>
                  <a:lnTo>
                    <a:pt x="152" y="19"/>
                  </a:lnTo>
                  <a:lnTo>
                    <a:pt x="130" y="30"/>
                  </a:lnTo>
                  <a:lnTo>
                    <a:pt x="109" y="42"/>
                  </a:lnTo>
                  <a:lnTo>
                    <a:pt x="91" y="57"/>
                  </a:lnTo>
                  <a:lnTo>
                    <a:pt x="72" y="72"/>
                  </a:lnTo>
                  <a:lnTo>
                    <a:pt x="56" y="91"/>
                  </a:lnTo>
                  <a:lnTo>
                    <a:pt x="42" y="110"/>
                  </a:lnTo>
                  <a:lnTo>
                    <a:pt x="30" y="130"/>
                  </a:lnTo>
                  <a:lnTo>
                    <a:pt x="19" y="152"/>
                  </a:lnTo>
                  <a:lnTo>
                    <a:pt x="11" y="175"/>
                  </a:lnTo>
                  <a:lnTo>
                    <a:pt x="4" y="199"/>
                  </a:lnTo>
                  <a:lnTo>
                    <a:pt x="1" y="224"/>
                  </a:lnTo>
                  <a:lnTo>
                    <a:pt x="0" y="250"/>
                  </a:lnTo>
                  <a:lnTo>
                    <a:pt x="1" y="275"/>
                  </a:lnTo>
                  <a:lnTo>
                    <a:pt x="4" y="299"/>
                  </a:lnTo>
                  <a:lnTo>
                    <a:pt x="10" y="322"/>
                  </a:lnTo>
                  <a:lnTo>
                    <a:pt x="18" y="345"/>
                  </a:lnTo>
                  <a:lnTo>
                    <a:pt x="28" y="367"/>
                  </a:lnTo>
                  <a:lnTo>
                    <a:pt x="41" y="388"/>
                  </a:lnTo>
                  <a:lnTo>
                    <a:pt x="56" y="408"/>
                  </a:lnTo>
                  <a:lnTo>
                    <a:pt x="72" y="426"/>
                  </a:lnTo>
                  <a:lnTo>
                    <a:pt x="91" y="443"/>
                  </a:lnTo>
                  <a:lnTo>
                    <a:pt x="110" y="457"/>
                  </a:lnTo>
                  <a:lnTo>
                    <a:pt x="131" y="470"/>
                  </a:lnTo>
                  <a:lnTo>
                    <a:pt x="153" y="480"/>
                  </a:lnTo>
                  <a:lnTo>
                    <a:pt x="176" y="489"/>
                  </a:lnTo>
                  <a:lnTo>
                    <a:pt x="199" y="495"/>
                  </a:lnTo>
                  <a:lnTo>
                    <a:pt x="223" y="499"/>
                  </a:lnTo>
                  <a:lnTo>
                    <a:pt x="248" y="50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0295" name="Freeform 72"/>
            <p:cNvSpPr>
              <a:spLocks/>
            </p:cNvSpPr>
            <p:nvPr/>
          </p:nvSpPr>
          <p:spPr bwMode="auto">
            <a:xfrm>
              <a:off x="685" y="1268"/>
              <a:ext cx="200" cy="200"/>
            </a:xfrm>
            <a:custGeom>
              <a:avLst/>
              <a:gdLst>
                <a:gd name="T0" fmla="*/ 0 w 401"/>
                <a:gd name="T1" fmla="*/ 45 h 401"/>
                <a:gd name="T2" fmla="*/ 2 w 401"/>
                <a:gd name="T3" fmla="*/ 35 h 401"/>
                <a:gd name="T4" fmla="*/ 5 w 401"/>
                <a:gd name="T5" fmla="*/ 26 h 401"/>
                <a:gd name="T6" fmla="*/ 11 w 401"/>
                <a:gd name="T7" fmla="*/ 18 h 401"/>
                <a:gd name="T8" fmla="*/ 18 w 401"/>
                <a:gd name="T9" fmla="*/ 11 h 401"/>
                <a:gd name="T10" fmla="*/ 26 w 401"/>
                <a:gd name="T11" fmla="*/ 5 h 401"/>
                <a:gd name="T12" fmla="*/ 35 w 401"/>
                <a:gd name="T13" fmla="*/ 2 h 401"/>
                <a:gd name="T14" fmla="*/ 45 w 401"/>
                <a:gd name="T15" fmla="*/ 0 h 401"/>
                <a:gd name="T16" fmla="*/ 55 w 401"/>
                <a:gd name="T17" fmla="*/ 0 h 401"/>
                <a:gd name="T18" fmla="*/ 64 w 401"/>
                <a:gd name="T19" fmla="*/ 2 h 401"/>
                <a:gd name="T20" fmla="*/ 73 w 401"/>
                <a:gd name="T21" fmla="*/ 5 h 401"/>
                <a:gd name="T22" fmla="*/ 81 w 401"/>
                <a:gd name="T23" fmla="*/ 11 h 401"/>
                <a:gd name="T24" fmla="*/ 89 w 401"/>
                <a:gd name="T25" fmla="*/ 18 h 401"/>
                <a:gd name="T26" fmla="*/ 94 w 401"/>
                <a:gd name="T27" fmla="*/ 26 h 401"/>
                <a:gd name="T28" fmla="*/ 98 w 401"/>
                <a:gd name="T29" fmla="*/ 35 h 401"/>
                <a:gd name="T30" fmla="*/ 100 w 401"/>
                <a:gd name="T31" fmla="*/ 45 h 401"/>
                <a:gd name="T32" fmla="*/ 100 w 401"/>
                <a:gd name="T33" fmla="*/ 55 h 401"/>
                <a:gd name="T34" fmla="*/ 98 w 401"/>
                <a:gd name="T35" fmla="*/ 65 h 401"/>
                <a:gd name="T36" fmla="*/ 94 w 401"/>
                <a:gd name="T37" fmla="*/ 74 h 401"/>
                <a:gd name="T38" fmla="*/ 88 w 401"/>
                <a:gd name="T39" fmla="*/ 82 h 401"/>
                <a:gd name="T40" fmla="*/ 82 w 401"/>
                <a:gd name="T41" fmla="*/ 88 h 401"/>
                <a:gd name="T42" fmla="*/ 74 w 401"/>
                <a:gd name="T43" fmla="*/ 94 h 401"/>
                <a:gd name="T44" fmla="*/ 65 w 401"/>
                <a:gd name="T45" fmla="*/ 98 h 401"/>
                <a:gd name="T46" fmla="*/ 55 w 401"/>
                <a:gd name="T47" fmla="*/ 100 h 401"/>
                <a:gd name="T48" fmla="*/ 45 w 401"/>
                <a:gd name="T49" fmla="*/ 100 h 401"/>
                <a:gd name="T50" fmla="*/ 35 w 401"/>
                <a:gd name="T51" fmla="*/ 98 h 401"/>
                <a:gd name="T52" fmla="*/ 26 w 401"/>
                <a:gd name="T53" fmla="*/ 94 h 401"/>
                <a:gd name="T54" fmla="*/ 18 w 401"/>
                <a:gd name="T55" fmla="*/ 89 h 401"/>
                <a:gd name="T56" fmla="*/ 11 w 401"/>
                <a:gd name="T57" fmla="*/ 81 h 401"/>
                <a:gd name="T58" fmla="*/ 5 w 401"/>
                <a:gd name="T59" fmla="*/ 73 h 401"/>
                <a:gd name="T60" fmla="*/ 2 w 401"/>
                <a:gd name="T61" fmla="*/ 64 h 401"/>
                <a:gd name="T62" fmla="*/ 0 w 401"/>
                <a:gd name="T63" fmla="*/ 55 h 40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1"/>
                <a:gd name="T98" fmla="*/ 401 w 401"/>
                <a:gd name="T99" fmla="*/ 401 h 40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1">
                  <a:moveTo>
                    <a:pt x="0" y="201"/>
                  </a:moveTo>
                  <a:lnTo>
                    <a:pt x="1" y="181"/>
                  </a:lnTo>
                  <a:lnTo>
                    <a:pt x="3" y="161"/>
                  </a:lnTo>
                  <a:lnTo>
                    <a:pt x="8" y="142"/>
                  </a:lnTo>
                  <a:lnTo>
                    <a:pt x="15" y="123"/>
                  </a:lnTo>
                  <a:lnTo>
                    <a:pt x="23" y="106"/>
                  </a:lnTo>
                  <a:lnTo>
                    <a:pt x="33" y="90"/>
                  </a:lnTo>
                  <a:lnTo>
                    <a:pt x="45" y="74"/>
                  </a:lnTo>
                  <a:lnTo>
                    <a:pt x="59" y="59"/>
                  </a:lnTo>
                  <a:lnTo>
                    <a:pt x="74" y="45"/>
                  </a:lnTo>
                  <a:lnTo>
                    <a:pt x="90" y="34"/>
                  </a:lnTo>
                  <a:lnTo>
                    <a:pt x="106" y="23"/>
                  </a:lnTo>
                  <a:lnTo>
                    <a:pt x="124" y="15"/>
                  </a:lnTo>
                  <a:lnTo>
                    <a:pt x="143" y="8"/>
                  </a:lnTo>
                  <a:lnTo>
                    <a:pt x="161" y="4"/>
                  </a:lnTo>
                  <a:lnTo>
                    <a:pt x="181" y="1"/>
                  </a:lnTo>
                  <a:lnTo>
                    <a:pt x="200" y="0"/>
                  </a:lnTo>
                  <a:lnTo>
                    <a:pt x="220" y="1"/>
                  </a:lnTo>
                  <a:lnTo>
                    <a:pt x="241" y="4"/>
                  </a:lnTo>
                  <a:lnTo>
                    <a:pt x="259" y="8"/>
                  </a:lnTo>
                  <a:lnTo>
                    <a:pt x="278" y="15"/>
                  </a:lnTo>
                  <a:lnTo>
                    <a:pt x="295" y="23"/>
                  </a:lnTo>
                  <a:lnTo>
                    <a:pt x="312" y="34"/>
                  </a:lnTo>
                  <a:lnTo>
                    <a:pt x="327" y="45"/>
                  </a:lnTo>
                  <a:lnTo>
                    <a:pt x="342" y="59"/>
                  </a:lnTo>
                  <a:lnTo>
                    <a:pt x="356" y="74"/>
                  </a:lnTo>
                  <a:lnTo>
                    <a:pt x="367" y="90"/>
                  </a:lnTo>
                  <a:lnTo>
                    <a:pt x="378" y="106"/>
                  </a:lnTo>
                  <a:lnTo>
                    <a:pt x="386" y="123"/>
                  </a:lnTo>
                  <a:lnTo>
                    <a:pt x="393" y="142"/>
                  </a:lnTo>
                  <a:lnTo>
                    <a:pt x="397" y="161"/>
                  </a:lnTo>
                  <a:lnTo>
                    <a:pt x="400" y="181"/>
                  </a:lnTo>
                  <a:lnTo>
                    <a:pt x="401" y="201"/>
                  </a:lnTo>
                  <a:lnTo>
                    <a:pt x="400" y="221"/>
                  </a:lnTo>
                  <a:lnTo>
                    <a:pt x="396" y="241"/>
                  </a:lnTo>
                  <a:lnTo>
                    <a:pt x="392" y="261"/>
                  </a:lnTo>
                  <a:lnTo>
                    <a:pt x="385" y="279"/>
                  </a:lnTo>
                  <a:lnTo>
                    <a:pt x="377" y="296"/>
                  </a:lnTo>
                  <a:lnTo>
                    <a:pt x="366" y="312"/>
                  </a:lnTo>
                  <a:lnTo>
                    <a:pt x="355" y="329"/>
                  </a:lnTo>
                  <a:lnTo>
                    <a:pt x="342" y="342"/>
                  </a:lnTo>
                  <a:lnTo>
                    <a:pt x="328" y="355"/>
                  </a:lnTo>
                  <a:lnTo>
                    <a:pt x="312" y="367"/>
                  </a:lnTo>
                  <a:lnTo>
                    <a:pt x="296" y="377"/>
                  </a:lnTo>
                  <a:lnTo>
                    <a:pt x="279" y="385"/>
                  </a:lnTo>
                  <a:lnTo>
                    <a:pt x="260" y="392"/>
                  </a:lnTo>
                  <a:lnTo>
                    <a:pt x="241" y="397"/>
                  </a:lnTo>
                  <a:lnTo>
                    <a:pt x="221" y="400"/>
                  </a:lnTo>
                  <a:lnTo>
                    <a:pt x="200" y="401"/>
                  </a:lnTo>
                  <a:lnTo>
                    <a:pt x="181" y="400"/>
                  </a:lnTo>
                  <a:lnTo>
                    <a:pt x="161" y="398"/>
                  </a:lnTo>
                  <a:lnTo>
                    <a:pt x="143" y="393"/>
                  </a:lnTo>
                  <a:lnTo>
                    <a:pt x="124" y="386"/>
                  </a:lnTo>
                  <a:lnTo>
                    <a:pt x="106" y="378"/>
                  </a:lnTo>
                  <a:lnTo>
                    <a:pt x="90" y="368"/>
                  </a:lnTo>
                  <a:lnTo>
                    <a:pt x="74" y="356"/>
                  </a:lnTo>
                  <a:lnTo>
                    <a:pt x="59" y="342"/>
                  </a:lnTo>
                  <a:lnTo>
                    <a:pt x="45" y="327"/>
                  </a:lnTo>
                  <a:lnTo>
                    <a:pt x="33" y="311"/>
                  </a:lnTo>
                  <a:lnTo>
                    <a:pt x="23" y="295"/>
                  </a:lnTo>
                  <a:lnTo>
                    <a:pt x="15" y="278"/>
                  </a:lnTo>
                  <a:lnTo>
                    <a:pt x="8" y="259"/>
                  </a:lnTo>
                  <a:lnTo>
                    <a:pt x="3" y="240"/>
                  </a:lnTo>
                  <a:lnTo>
                    <a:pt x="1" y="220"/>
                  </a:lnTo>
                  <a:lnTo>
                    <a:pt x="0" y="201"/>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0296" name="Freeform 73"/>
            <p:cNvSpPr>
              <a:spLocks/>
            </p:cNvSpPr>
            <p:nvPr/>
          </p:nvSpPr>
          <p:spPr bwMode="auto">
            <a:xfrm>
              <a:off x="705" y="1268"/>
              <a:ext cx="180" cy="180"/>
            </a:xfrm>
            <a:custGeom>
              <a:avLst/>
              <a:gdLst>
                <a:gd name="T0" fmla="*/ 71 w 361"/>
                <a:gd name="T1" fmla="*/ 11 h 361"/>
                <a:gd name="T2" fmla="*/ 63 w 361"/>
                <a:gd name="T3" fmla="*/ 5 h 361"/>
                <a:gd name="T4" fmla="*/ 54 w 361"/>
                <a:gd name="T5" fmla="*/ 2 h 361"/>
                <a:gd name="T6" fmla="*/ 45 w 361"/>
                <a:gd name="T7" fmla="*/ 0 h 361"/>
                <a:gd name="T8" fmla="*/ 35 w 361"/>
                <a:gd name="T9" fmla="*/ 0 h 361"/>
                <a:gd name="T10" fmla="*/ 25 w 361"/>
                <a:gd name="T11" fmla="*/ 2 h 361"/>
                <a:gd name="T12" fmla="*/ 16 w 361"/>
                <a:gd name="T13" fmla="*/ 5 h 361"/>
                <a:gd name="T14" fmla="*/ 8 w 361"/>
                <a:gd name="T15" fmla="*/ 11 h 361"/>
                <a:gd name="T16" fmla="*/ 3 w 361"/>
                <a:gd name="T17" fmla="*/ 16 h 361"/>
                <a:gd name="T18" fmla="*/ 1 w 361"/>
                <a:gd name="T19" fmla="*/ 18 h 361"/>
                <a:gd name="T20" fmla="*/ 3 w 361"/>
                <a:gd name="T21" fmla="*/ 18 h 361"/>
                <a:gd name="T22" fmla="*/ 10 w 361"/>
                <a:gd name="T23" fmla="*/ 14 h 361"/>
                <a:gd name="T24" fmla="*/ 18 w 361"/>
                <a:gd name="T25" fmla="*/ 11 h 361"/>
                <a:gd name="T26" fmla="*/ 26 w 361"/>
                <a:gd name="T27" fmla="*/ 10 h 361"/>
                <a:gd name="T28" fmla="*/ 35 w 361"/>
                <a:gd name="T29" fmla="*/ 10 h 361"/>
                <a:gd name="T30" fmla="*/ 44 w 361"/>
                <a:gd name="T31" fmla="*/ 12 h 361"/>
                <a:gd name="T32" fmla="*/ 53 w 361"/>
                <a:gd name="T33" fmla="*/ 16 h 361"/>
                <a:gd name="T34" fmla="*/ 61 w 361"/>
                <a:gd name="T35" fmla="*/ 21 h 361"/>
                <a:gd name="T36" fmla="*/ 69 w 361"/>
                <a:gd name="T37" fmla="*/ 28 h 361"/>
                <a:gd name="T38" fmla="*/ 74 w 361"/>
                <a:gd name="T39" fmla="*/ 36 h 361"/>
                <a:gd name="T40" fmla="*/ 78 w 361"/>
                <a:gd name="T41" fmla="*/ 45 h 361"/>
                <a:gd name="T42" fmla="*/ 79 w 361"/>
                <a:gd name="T43" fmla="*/ 55 h 361"/>
                <a:gd name="T44" fmla="*/ 79 w 361"/>
                <a:gd name="T45" fmla="*/ 64 h 361"/>
                <a:gd name="T46" fmla="*/ 78 w 361"/>
                <a:gd name="T47" fmla="*/ 72 h 361"/>
                <a:gd name="T48" fmla="*/ 76 w 361"/>
                <a:gd name="T49" fmla="*/ 80 h 361"/>
                <a:gd name="T50" fmla="*/ 72 w 361"/>
                <a:gd name="T51" fmla="*/ 87 h 361"/>
                <a:gd name="T52" fmla="*/ 74 w 361"/>
                <a:gd name="T53" fmla="*/ 86 h 361"/>
                <a:gd name="T54" fmla="*/ 81 w 361"/>
                <a:gd name="T55" fmla="*/ 77 h 361"/>
                <a:gd name="T56" fmla="*/ 87 w 361"/>
                <a:gd name="T57" fmla="*/ 67 h 361"/>
                <a:gd name="T58" fmla="*/ 90 w 361"/>
                <a:gd name="T59" fmla="*/ 56 h 361"/>
                <a:gd name="T60" fmla="*/ 90 w 361"/>
                <a:gd name="T61" fmla="*/ 45 h 361"/>
                <a:gd name="T62" fmla="*/ 88 w 361"/>
                <a:gd name="T63" fmla="*/ 35 h 361"/>
                <a:gd name="T64" fmla="*/ 84 w 361"/>
                <a:gd name="T65" fmla="*/ 26 h 361"/>
                <a:gd name="T66" fmla="*/ 79 w 361"/>
                <a:gd name="T67" fmla="*/ 18 h 36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61"/>
                <a:gd name="T103" fmla="*/ 0 h 361"/>
                <a:gd name="T104" fmla="*/ 361 w 361"/>
                <a:gd name="T105" fmla="*/ 361 h 36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61" h="361">
                  <a:moveTo>
                    <a:pt x="302" y="59"/>
                  </a:moveTo>
                  <a:lnTo>
                    <a:pt x="287" y="45"/>
                  </a:lnTo>
                  <a:lnTo>
                    <a:pt x="272" y="34"/>
                  </a:lnTo>
                  <a:lnTo>
                    <a:pt x="255" y="23"/>
                  </a:lnTo>
                  <a:lnTo>
                    <a:pt x="238" y="15"/>
                  </a:lnTo>
                  <a:lnTo>
                    <a:pt x="219" y="8"/>
                  </a:lnTo>
                  <a:lnTo>
                    <a:pt x="201" y="4"/>
                  </a:lnTo>
                  <a:lnTo>
                    <a:pt x="180" y="1"/>
                  </a:lnTo>
                  <a:lnTo>
                    <a:pt x="160" y="0"/>
                  </a:lnTo>
                  <a:lnTo>
                    <a:pt x="141" y="1"/>
                  </a:lnTo>
                  <a:lnTo>
                    <a:pt x="121" y="4"/>
                  </a:lnTo>
                  <a:lnTo>
                    <a:pt x="103" y="8"/>
                  </a:lnTo>
                  <a:lnTo>
                    <a:pt x="84" y="15"/>
                  </a:lnTo>
                  <a:lnTo>
                    <a:pt x="66" y="23"/>
                  </a:lnTo>
                  <a:lnTo>
                    <a:pt x="50" y="34"/>
                  </a:lnTo>
                  <a:lnTo>
                    <a:pt x="34" y="45"/>
                  </a:lnTo>
                  <a:lnTo>
                    <a:pt x="19" y="59"/>
                  </a:lnTo>
                  <a:lnTo>
                    <a:pt x="14" y="65"/>
                  </a:lnTo>
                  <a:lnTo>
                    <a:pt x="10" y="69"/>
                  </a:lnTo>
                  <a:lnTo>
                    <a:pt x="5" y="75"/>
                  </a:lnTo>
                  <a:lnTo>
                    <a:pt x="0" y="81"/>
                  </a:lnTo>
                  <a:lnTo>
                    <a:pt x="14" y="72"/>
                  </a:lnTo>
                  <a:lnTo>
                    <a:pt x="28" y="64"/>
                  </a:lnTo>
                  <a:lnTo>
                    <a:pt x="42" y="57"/>
                  </a:lnTo>
                  <a:lnTo>
                    <a:pt x="57" y="51"/>
                  </a:lnTo>
                  <a:lnTo>
                    <a:pt x="72" y="46"/>
                  </a:lnTo>
                  <a:lnTo>
                    <a:pt x="88" y="43"/>
                  </a:lnTo>
                  <a:lnTo>
                    <a:pt x="104" y="42"/>
                  </a:lnTo>
                  <a:lnTo>
                    <a:pt x="120" y="41"/>
                  </a:lnTo>
                  <a:lnTo>
                    <a:pt x="140" y="42"/>
                  </a:lnTo>
                  <a:lnTo>
                    <a:pt x="159" y="44"/>
                  </a:lnTo>
                  <a:lnTo>
                    <a:pt x="178" y="49"/>
                  </a:lnTo>
                  <a:lnTo>
                    <a:pt x="196" y="55"/>
                  </a:lnTo>
                  <a:lnTo>
                    <a:pt x="215" y="64"/>
                  </a:lnTo>
                  <a:lnTo>
                    <a:pt x="231" y="74"/>
                  </a:lnTo>
                  <a:lnTo>
                    <a:pt x="247" y="85"/>
                  </a:lnTo>
                  <a:lnTo>
                    <a:pt x="262" y="99"/>
                  </a:lnTo>
                  <a:lnTo>
                    <a:pt x="276" y="114"/>
                  </a:lnTo>
                  <a:lnTo>
                    <a:pt x="287" y="130"/>
                  </a:lnTo>
                  <a:lnTo>
                    <a:pt x="297" y="147"/>
                  </a:lnTo>
                  <a:lnTo>
                    <a:pt x="306" y="165"/>
                  </a:lnTo>
                  <a:lnTo>
                    <a:pt x="312" y="183"/>
                  </a:lnTo>
                  <a:lnTo>
                    <a:pt x="317" y="202"/>
                  </a:lnTo>
                  <a:lnTo>
                    <a:pt x="319" y="221"/>
                  </a:lnTo>
                  <a:lnTo>
                    <a:pt x="321" y="241"/>
                  </a:lnTo>
                  <a:lnTo>
                    <a:pt x="319" y="257"/>
                  </a:lnTo>
                  <a:lnTo>
                    <a:pt x="318" y="274"/>
                  </a:lnTo>
                  <a:lnTo>
                    <a:pt x="315" y="289"/>
                  </a:lnTo>
                  <a:lnTo>
                    <a:pt x="310" y="306"/>
                  </a:lnTo>
                  <a:lnTo>
                    <a:pt x="304" y="320"/>
                  </a:lnTo>
                  <a:lnTo>
                    <a:pt x="297" y="334"/>
                  </a:lnTo>
                  <a:lnTo>
                    <a:pt x="289" y="348"/>
                  </a:lnTo>
                  <a:lnTo>
                    <a:pt x="280" y="361"/>
                  </a:lnTo>
                  <a:lnTo>
                    <a:pt x="297" y="346"/>
                  </a:lnTo>
                  <a:lnTo>
                    <a:pt x="314" y="330"/>
                  </a:lnTo>
                  <a:lnTo>
                    <a:pt x="327" y="311"/>
                  </a:lnTo>
                  <a:lnTo>
                    <a:pt x="339" y="292"/>
                  </a:lnTo>
                  <a:lnTo>
                    <a:pt x="348" y="271"/>
                  </a:lnTo>
                  <a:lnTo>
                    <a:pt x="355" y="248"/>
                  </a:lnTo>
                  <a:lnTo>
                    <a:pt x="360" y="225"/>
                  </a:lnTo>
                  <a:lnTo>
                    <a:pt x="361" y="201"/>
                  </a:lnTo>
                  <a:lnTo>
                    <a:pt x="360" y="181"/>
                  </a:lnTo>
                  <a:lnTo>
                    <a:pt x="357" y="161"/>
                  </a:lnTo>
                  <a:lnTo>
                    <a:pt x="353" y="142"/>
                  </a:lnTo>
                  <a:lnTo>
                    <a:pt x="346" y="123"/>
                  </a:lnTo>
                  <a:lnTo>
                    <a:pt x="338" y="106"/>
                  </a:lnTo>
                  <a:lnTo>
                    <a:pt x="327" y="90"/>
                  </a:lnTo>
                  <a:lnTo>
                    <a:pt x="316" y="74"/>
                  </a:lnTo>
                  <a:lnTo>
                    <a:pt x="302" y="59"/>
                  </a:lnTo>
                  <a:close/>
                </a:path>
              </a:pathLst>
            </a:custGeom>
            <a:solidFill>
              <a:srgbClr val="FF5E5E"/>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0297" name="Freeform 74"/>
            <p:cNvSpPr>
              <a:spLocks/>
            </p:cNvSpPr>
            <p:nvPr/>
          </p:nvSpPr>
          <p:spPr bwMode="auto">
            <a:xfrm>
              <a:off x="661" y="1525"/>
              <a:ext cx="249" cy="249"/>
            </a:xfrm>
            <a:custGeom>
              <a:avLst/>
              <a:gdLst>
                <a:gd name="T0" fmla="*/ 69 w 498"/>
                <a:gd name="T1" fmla="*/ 124 h 499"/>
                <a:gd name="T2" fmla="*/ 81 w 498"/>
                <a:gd name="T3" fmla="*/ 122 h 499"/>
                <a:gd name="T4" fmla="*/ 92 w 498"/>
                <a:gd name="T5" fmla="*/ 117 h 499"/>
                <a:gd name="T6" fmla="*/ 102 w 498"/>
                <a:gd name="T7" fmla="*/ 110 h 499"/>
                <a:gd name="T8" fmla="*/ 111 w 498"/>
                <a:gd name="T9" fmla="*/ 102 h 499"/>
                <a:gd name="T10" fmla="*/ 117 w 498"/>
                <a:gd name="T11" fmla="*/ 92 h 499"/>
                <a:gd name="T12" fmla="*/ 122 w 498"/>
                <a:gd name="T13" fmla="*/ 80 h 499"/>
                <a:gd name="T14" fmla="*/ 125 w 498"/>
                <a:gd name="T15" fmla="*/ 68 h 499"/>
                <a:gd name="T16" fmla="*/ 125 w 498"/>
                <a:gd name="T17" fmla="*/ 56 h 499"/>
                <a:gd name="T18" fmla="*/ 122 w 498"/>
                <a:gd name="T19" fmla="*/ 44 h 499"/>
                <a:gd name="T20" fmla="*/ 117 w 498"/>
                <a:gd name="T21" fmla="*/ 32 h 499"/>
                <a:gd name="T22" fmla="*/ 111 w 498"/>
                <a:gd name="T23" fmla="*/ 22 h 499"/>
                <a:gd name="T24" fmla="*/ 102 w 498"/>
                <a:gd name="T25" fmla="*/ 14 h 499"/>
                <a:gd name="T26" fmla="*/ 92 w 498"/>
                <a:gd name="T27" fmla="*/ 7 h 499"/>
                <a:gd name="T28" fmla="*/ 81 w 498"/>
                <a:gd name="T29" fmla="*/ 2 h 499"/>
                <a:gd name="T30" fmla="*/ 69 w 498"/>
                <a:gd name="T31" fmla="*/ 0 h 499"/>
                <a:gd name="T32" fmla="*/ 56 w 498"/>
                <a:gd name="T33" fmla="*/ 0 h 499"/>
                <a:gd name="T34" fmla="*/ 44 w 498"/>
                <a:gd name="T35" fmla="*/ 3 h 499"/>
                <a:gd name="T36" fmla="*/ 33 w 498"/>
                <a:gd name="T37" fmla="*/ 7 h 499"/>
                <a:gd name="T38" fmla="*/ 23 w 498"/>
                <a:gd name="T39" fmla="*/ 14 h 499"/>
                <a:gd name="T40" fmla="*/ 14 w 498"/>
                <a:gd name="T41" fmla="*/ 22 h 499"/>
                <a:gd name="T42" fmla="*/ 8 w 498"/>
                <a:gd name="T43" fmla="*/ 32 h 499"/>
                <a:gd name="T44" fmla="*/ 3 w 498"/>
                <a:gd name="T45" fmla="*/ 43 h 499"/>
                <a:gd name="T46" fmla="*/ 1 w 498"/>
                <a:gd name="T47" fmla="*/ 56 h 499"/>
                <a:gd name="T48" fmla="*/ 1 w 498"/>
                <a:gd name="T49" fmla="*/ 68 h 499"/>
                <a:gd name="T50" fmla="*/ 3 w 498"/>
                <a:gd name="T51" fmla="*/ 80 h 499"/>
                <a:gd name="T52" fmla="*/ 7 w 498"/>
                <a:gd name="T53" fmla="*/ 92 h 499"/>
                <a:gd name="T54" fmla="*/ 14 w 498"/>
                <a:gd name="T55" fmla="*/ 102 h 499"/>
                <a:gd name="T56" fmla="*/ 23 w 498"/>
                <a:gd name="T57" fmla="*/ 110 h 499"/>
                <a:gd name="T58" fmla="*/ 33 w 498"/>
                <a:gd name="T59" fmla="*/ 117 h 499"/>
                <a:gd name="T60" fmla="*/ 44 w 498"/>
                <a:gd name="T61" fmla="*/ 122 h 499"/>
                <a:gd name="T62" fmla="*/ 56 w 498"/>
                <a:gd name="T63" fmla="*/ 124 h 49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499"/>
                <a:gd name="T98" fmla="*/ 498 w 498"/>
                <a:gd name="T99" fmla="*/ 499 h 499"/>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499">
                  <a:moveTo>
                    <a:pt x="248" y="499"/>
                  </a:moveTo>
                  <a:lnTo>
                    <a:pt x="274" y="498"/>
                  </a:lnTo>
                  <a:lnTo>
                    <a:pt x="298" y="494"/>
                  </a:lnTo>
                  <a:lnTo>
                    <a:pt x="321" y="489"/>
                  </a:lnTo>
                  <a:lnTo>
                    <a:pt x="344" y="480"/>
                  </a:lnTo>
                  <a:lnTo>
                    <a:pt x="366" y="470"/>
                  </a:lnTo>
                  <a:lnTo>
                    <a:pt x="387" y="457"/>
                  </a:lnTo>
                  <a:lnTo>
                    <a:pt x="406" y="442"/>
                  </a:lnTo>
                  <a:lnTo>
                    <a:pt x="425" y="426"/>
                  </a:lnTo>
                  <a:lnTo>
                    <a:pt x="442" y="408"/>
                  </a:lnTo>
                  <a:lnTo>
                    <a:pt x="456" y="388"/>
                  </a:lnTo>
                  <a:lnTo>
                    <a:pt x="468" y="368"/>
                  </a:lnTo>
                  <a:lnTo>
                    <a:pt x="479" y="345"/>
                  </a:lnTo>
                  <a:lnTo>
                    <a:pt x="488" y="321"/>
                  </a:lnTo>
                  <a:lnTo>
                    <a:pt x="494" y="298"/>
                  </a:lnTo>
                  <a:lnTo>
                    <a:pt x="497" y="274"/>
                  </a:lnTo>
                  <a:lnTo>
                    <a:pt x="498" y="249"/>
                  </a:lnTo>
                  <a:lnTo>
                    <a:pt x="497" y="225"/>
                  </a:lnTo>
                  <a:lnTo>
                    <a:pt x="494" y="201"/>
                  </a:lnTo>
                  <a:lnTo>
                    <a:pt x="488" y="176"/>
                  </a:lnTo>
                  <a:lnTo>
                    <a:pt x="479" y="153"/>
                  </a:lnTo>
                  <a:lnTo>
                    <a:pt x="468" y="131"/>
                  </a:lnTo>
                  <a:lnTo>
                    <a:pt x="456" y="111"/>
                  </a:lnTo>
                  <a:lnTo>
                    <a:pt x="442" y="91"/>
                  </a:lnTo>
                  <a:lnTo>
                    <a:pt x="425" y="73"/>
                  </a:lnTo>
                  <a:lnTo>
                    <a:pt x="406" y="56"/>
                  </a:lnTo>
                  <a:lnTo>
                    <a:pt x="387" y="42"/>
                  </a:lnTo>
                  <a:lnTo>
                    <a:pt x="366" y="29"/>
                  </a:lnTo>
                  <a:lnTo>
                    <a:pt x="344" y="18"/>
                  </a:lnTo>
                  <a:lnTo>
                    <a:pt x="321" y="10"/>
                  </a:lnTo>
                  <a:lnTo>
                    <a:pt x="298" y="5"/>
                  </a:lnTo>
                  <a:lnTo>
                    <a:pt x="274" y="1"/>
                  </a:lnTo>
                  <a:lnTo>
                    <a:pt x="248" y="0"/>
                  </a:lnTo>
                  <a:lnTo>
                    <a:pt x="223" y="1"/>
                  </a:lnTo>
                  <a:lnTo>
                    <a:pt x="199" y="5"/>
                  </a:lnTo>
                  <a:lnTo>
                    <a:pt x="175" y="12"/>
                  </a:lnTo>
                  <a:lnTo>
                    <a:pt x="152" y="20"/>
                  </a:lnTo>
                  <a:lnTo>
                    <a:pt x="130" y="30"/>
                  </a:lnTo>
                  <a:lnTo>
                    <a:pt x="109" y="43"/>
                  </a:lnTo>
                  <a:lnTo>
                    <a:pt x="91" y="56"/>
                  </a:lnTo>
                  <a:lnTo>
                    <a:pt x="72" y="73"/>
                  </a:lnTo>
                  <a:lnTo>
                    <a:pt x="56" y="91"/>
                  </a:lnTo>
                  <a:lnTo>
                    <a:pt x="42" y="109"/>
                  </a:lnTo>
                  <a:lnTo>
                    <a:pt x="30" y="130"/>
                  </a:lnTo>
                  <a:lnTo>
                    <a:pt x="19" y="152"/>
                  </a:lnTo>
                  <a:lnTo>
                    <a:pt x="11" y="175"/>
                  </a:lnTo>
                  <a:lnTo>
                    <a:pt x="4" y="199"/>
                  </a:lnTo>
                  <a:lnTo>
                    <a:pt x="1" y="224"/>
                  </a:lnTo>
                  <a:lnTo>
                    <a:pt x="0" y="249"/>
                  </a:lnTo>
                  <a:lnTo>
                    <a:pt x="1" y="274"/>
                  </a:lnTo>
                  <a:lnTo>
                    <a:pt x="4" y="298"/>
                  </a:lnTo>
                  <a:lnTo>
                    <a:pt x="10" y="321"/>
                  </a:lnTo>
                  <a:lnTo>
                    <a:pt x="18" y="345"/>
                  </a:lnTo>
                  <a:lnTo>
                    <a:pt x="28" y="368"/>
                  </a:lnTo>
                  <a:lnTo>
                    <a:pt x="41" y="388"/>
                  </a:lnTo>
                  <a:lnTo>
                    <a:pt x="56" y="408"/>
                  </a:lnTo>
                  <a:lnTo>
                    <a:pt x="72" y="426"/>
                  </a:lnTo>
                  <a:lnTo>
                    <a:pt x="91" y="442"/>
                  </a:lnTo>
                  <a:lnTo>
                    <a:pt x="110" y="457"/>
                  </a:lnTo>
                  <a:lnTo>
                    <a:pt x="131" y="470"/>
                  </a:lnTo>
                  <a:lnTo>
                    <a:pt x="153" y="480"/>
                  </a:lnTo>
                  <a:lnTo>
                    <a:pt x="176" y="489"/>
                  </a:lnTo>
                  <a:lnTo>
                    <a:pt x="199" y="494"/>
                  </a:lnTo>
                  <a:lnTo>
                    <a:pt x="223" y="498"/>
                  </a:lnTo>
                  <a:lnTo>
                    <a:pt x="248" y="49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0298" name="Freeform 75"/>
            <p:cNvSpPr>
              <a:spLocks/>
            </p:cNvSpPr>
            <p:nvPr/>
          </p:nvSpPr>
          <p:spPr bwMode="auto">
            <a:xfrm>
              <a:off x="685" y="1549"/>
              <a:ext cx="200" cy="201"/>
            </a:xfrm>
            <a:custGeom>
              <a:avLst/>
              <a:gdLst>
                <a:gd name="T0" fmla="*/ 0 w 401"/>
                <a:gd name="T1" fmla="*/ 45 h 403"/>
                <a:gd name="T2" fmla="*/ 2 w 401"/>
                <a:gd name="T3" fmla="*/ 35 h 403"/>
                <a:gd name="T4" fmla="*/ 5 w 401"/>
                <a:gd name="T5" fmla="*/ 26 h 403"/>
                <a:gd name="T6" fmla="*/ 11 w 401"/>
                <a:gd name="T7" fmla="*/ 18 h 403"/>
                <a:gd name="T8" fmla="*/ 18 w 401"/>
                <a:gd name="T9" fmla="*/ 11 h 403"/>
                <a:gd name="T10" fmla="*/ 26 w 401"/>
                <a:gd name="T11" fmla="*/ 5 h 403"/>
                <a:gd name="T12" fmla="*/ 35 w 401"/>
                <a:gd name="T13" fmla="*/ 2 h 403"/>
                <a:gd name="T14" fmla="*/ 45 w 401"/>
                <a:gd name="T15" fmla="*/ 0 h 403"/>
                <a:gd name="T16" fmla="*/ 55 w 401"/>
                <a:gd name="T17" fmla="*/ 0 h 403"/>
                <a:gd name="T18" fmla="*/ 64 w 401"/>
                <a:gd name="T19" fmla="*/ 2 h 403"/>
                <a:gd name="T20" fmla="*/ 73 w 401"/>
                <a:gd name="T21" fmla="*/ 5 h 403"/>
                <a:gd name="T22" fmla="*/ 81 w 401"/>
                <a:gd name="T23" fmla="*/ 11 h 403"/>
                <a:gd name="T24" fmla="*/ 89 w 401"/>
                <a:gd name="T25" fmla="*/ 18 h 403"/>
                <a:gd name="T26" fmla="*/ 94 w 401"/>
                <a:gd name="T27" fmla="*/ 26 h 403"/>
                <a:gd name="T28" fmla="*/ 98 w 401"/>
                <a:gd name="T29" fmla="*/ 35 h 403"/>
                <a:gd name="T30" fmla="*/ 100 w 401"/>
                <a:gd name="T31" fmla="*/ 45 h 403"/>
                <a:gd name="T32" fmla="*/ 100 w 401"/>
                <a:gd name="T33" fmla="*/ 55 h 403"/>
                <a:gd name="T34" fmla="*/ 98 w 401"/>
                <a:gd name="T35" fmla="*/ 65 h 403"/>
                <a:gd name="T36" fmla="*/ 94 w 401"/>
                <a:gd name="T37" fmla="*/ 74 h 403"/>
                <a:gd name="T38" fmla="*/ 88 w 401"/>
                <a:gd name="T39" fmla="*/ 82 h 403"/>
                <a:gd name="T40" fmla="*/ 82 w 401"/>
                <a:gd name="T41" fmla="*/ 89 h 403"/>
                <a:gd name="T42" fmla="*/ 74 w 401"/>
                <a:gd name="T43" fmla="*/ 94 h 403"/>
                <a:gd name="T44" fmla="*/ 65 w 401"/>
                <a:gd name="T45" fmla="*/ 98 h 403"/>
                <a:gd name="T46" fmla="*/ 55 w 401"/>
                <a:gd name="T47" fmla="*/ 100 h 403"/>
                <a:gd name="T48" fmla="*/ 45 w 401"/>
                <a:gd name="T49" fmla="*/ 100 h 403"/>
                <a:gd name="T50" fmla="*/ 35 w 401"/>
                <a:gd name="T51" fmla="*/ 98 h 403"/>
                <a:gd name="T52" fmla="*/ 26 w 401"/>
                <a:gd name="T53" fmla="*/ 94 h 403"/>
                <a:gd name="T54" fmla="*/ 18 w 401"/>
                <a:gd name="T55" fmla="*/ 89 h 403"/>
                <a:gd name="T56" fmla="*/ 11 w 401"/>
                <a:gd name="T57" fmla="*/ 82 h 403"/>
                <a:gd name="T58" fmla="*/ 5 w 401"/>
                <a:gd name="T59" fmla="*/ 74 h 403"/>
                <a:gd name="T60" fmla="*/ 2 w 401"/>
                <a:gd name="T61" fmla="*/ 65 h 403"/>
                <a:gd name="T62" fmla="*/ 0 w 401"/>
                <a:gd name="T63" fmla="*/ 55 h 40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3"/>
                <a:gd name="T98" fmla="*/ 401 w 401"/>
                <a:gd name="T99" fmla="*/ 403 h 40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3">
                  <a:moveTo>
                    <a:pt x="0" y="201"/>
                  </a:moveTo>
                  <a:lnTo>
                    <a:pt x="1" y="181"/>
                  </a:lnTo>
                  <a:lnTo>
                    <a:pt x="3" y="162"/>
                  </a:lnTo>
                  <a:lnTo>
                    <a:pt x="8" y="143"/>
                  </a:lnTo>
                  <a:lnTo>
                    <a:pt x="15" y="125"/>
                  </a:lnTo>
                  <a:lnTo>
                    <a:pt x="23" y="106"/>
                  </a:lnTo>
                  <a:lnTo>
                    <a:pt x="33" y="90"/>
                  </a:lnTo>
                  <a:lnTo>
                    <a:pt x="45" y="74"/>
                  </a:lnTo>
                  <a:lnTo>
                    <a:pt x="59" y="59"/>
                  </a:lnTo>
                  <a:lnTo>
                    <a:pt x="74" y="45"/>
                  </a:lnTo>
                  <a:lnTo>
                    <a:pt x="90" y="34"/>
                  </a:lnTo>
                  <a:lnTo>
                    <a:pt x="106" y="23"/>
                  </a:lnTo>
                  <a:lnTo>
                    <a:pt x="124" y="15"/>
                  </a:lnTo>
                  <a:lnTo>
                    <a:pt x="143" y="8"/>
                  </a:lnTo>
                  <a:lnTo>
                    <a:pt x="161" y="4"/>
                  </a:lnTo>
                  <a:lnTo>
                    <a:pt x="181" y="2"/>
                  </a:lnTo>
                  <a:lnTo>
                    <a:pt x="200" y="0"/>
                  </a:lnTo>
                  <a:lnTo>
                    <a:pt x="220" y="2"/>
                  </a:lnTo>
                  <a:lnTo>
                    <a:pt x="241" y="4"/>
                  </a:lnTo>
                  <a:lnTo>
                    <a:pt x="259" y="8"/>
                  </a:lnTo>
                  <a:lnTo>
                    <a:pt x="278" y="15"/>
                  </a:lnTo>
                  <a:lnTo>
                    <a:pt x="295" y="23"/>
                  </a:lnTo>
                  <a:lnTo>
                    <a:pt x="312" y="34"/>
                  </a:lnTo>
                  <a:lnTo>
                    <a:pt x="327" y="45"/>
                  </a:lnTo>
                  <a:lnTo>
                    <a:pt x="342" y="59"/>
                  </a:lnTo>
                  <a:lnTo>
                    <a:pt x="356" y="74"/>
                  </a:lnTo>
                  <a:lnTo>
                    <a:pt x="367" y="90"/>
                  </a:lnTo>
                  <a:lnTo>
                    <a:pt x="378" y="106"/>
                  </a:lnTo>
                  <a:lnTo>
                    <a:pt x="386" y="125"/>
                  </a:lnTo>
                  <a:lnTo>
                    <a:pt x="393" y="143"/>
                  </a:lnTo>
                  <a:lnTo>
                    <a:pt x="397" y="162"/>
                  </a:lnTo>
                  <a:lnTo>
                    <a:pt x="400" y="181"/>
                  </a:lnTo>
                  <a:lnTo>
                    <a:pt x="401" y="201"/>
                  </a:lnTo>
                  <a:lnTo>
                    <a:pt x="400" y="222"/>
                  </a:lnTo>
                  <a:lnTo>
                    <a:pt x="396" y="241"/>
                  </a:lnTo>
                  <a:lnTo>
                    <a:pt x="392" y="261"/>
                  </a:lnTo>
                  <a:lnTo>
                    <a:pt x="385" y="279"/>
                  </a:lnTo>
                  <a:lnTo>
                    <a:pt x="377" y="298"/>
                  </a:lnTo>
                  <a:lnTo>
                    <a:pt x="366" y="314"/>
                  </a:lnTo>
                  <a:lnTo>
                    <a:pt x="355" y="329"/>
                  </a:lnTo>
                  <a:lnTo>
                    <a:pt x="342" y="344"/>
                  </a:lnTo>
                  <a:lnTo>
                    <a:pt x="328" y="356"/>
                  </a:lnTo>
                  <a:lnTo>
                    <a:pt x="312" y="368"/>
                  </a:lnTo>
                  <a:lnTo>
                    <a:pt x="296" y="378"/>
                  </a:lnTo>
                  <a:lnTo>
                    <a:pt x="279" y="386"/>
                  </a:lnTo>
                  <a:lnTo>
                    <a:pt x="260" y="393"/>
                  </a:lnTo>
                  <a:lnTo>
                    <a:pt x="241" y="398"/>
                  </a:lnTo>
                  <a:lnTo>
                    <a:pt x="221" y="401"/>
                  </a:lnTo>
                  <a:lnTo>
                    <a:pt x="200" y="403"/>
                  </a:lnTo>
                  <a:lnTo>
                    <a:pt x="181" y="401"/>
                  </a:lnTo>
                  <a:lnTo>
                    <a:pt x="161" y="399"/>
                  </a:lnTo>
                  <a:lnTo>
                    <a:pt x="143" y="394"/>
                  </a:lnTo>
                  <a:lnTo>
                    <a:pt x="124" y="388"/>
                  </a:lnTo>
                  <a:lnTo>
                    <a:pt x="106" y="379"/>
                  </a:lnTo>
                  <a:lnTo>
                    <a:pt x="90" y="369"/>
                  </a:lnTo>
                  <a:lnTo>
                    <a:pt x="74" y="358"/>
                  </a:lnTo>
                  <a:lnTo>
                    <a:pt x="59" y="344"/>
                  </a:lnTo>
                  <a:lnTo>
                    <a:pt x="45" y="329"/>
                  </a:lnTo>
                  <a:lnTo>
                    <a:pt x="33" y="313"/>
                  </a:lnTo>
                  <a:lnTo>
                    <a:pt x="23" y="297"/>
                  </a:lnTo>
                  <a:lnTo>
                    <a:pt x="15" y="278"/>
                  </a:lnTo>
                  <a:lnTo>
                    <a:pt x="8" y="260"/>
                  </a:lnTo>
                  <a:lnTo>
                    <a:pt x="3" y="241"/>
                  </a:lnTo>
                  <a:lnTo>
                    <a:pt x="1" y="220"/>
                  </a:lnTo>
                  <a:lnTo>
                    <a:pt x="0" y="201"/>
                  </a:lnTo>
                  <a:close/>
                </a:path>
              </a:pathLst>
            </a:custGeom>
            <a:solidFill>
              <a:srgbClr val="FFD1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0299" name="Freeform 76"/>
            <p:cNvSpPr>
              <a:spLocks/>
            </p:cNvSpPr>
            <p:nvPr/>
          </p:nvSpPr>
          <p:spPr bwMode="auto">
            <a:xfrm>
              <a:off x="716" y="1549"/>
              <a:ext cx="169" cy="189"/>
            </a:xfrm>
            <a:custGeom>
              <a:avLst/>
              <a:gdLst>
                <a:gd name="T0" fmla="*/ 66 w 339"/>
                <a:gd name="T1" fmla="*/ 12 h 378"/>
                <a:gd name="T2" fmla="*/ 58 w 339"/>
                <a:gd name="T3" fmla="*/ 6 h 378"/>
                <a:gd name="T4" fmla="*/ 49 w 339"/>
                <a:gd name="T5" fmla="*/ 2 h 378"/>
                <a:gd name="T6" fmla="*/ 39 w 339"/>
                <a:gd name="T7" fmla="*/ 1 h 378"/>
                <a:gd name="T8" fmla="*/ 29 w 339"/>
                <a:gd name="T9" fmla="*/ 1 h 378"/>
                <a:gd name="T10" fmla="*/ 20 w 339"/>
                <a:gd name="T11" fmla="*/ 2 h 378"/>
                <a:gd name="T12" fmla="*/ 11 w 339"/>
                <a:gd name="T13" fmla="*/ 6 h 378"/>
                <a:gd name="T14" fmla="*/ 3 w 339"/>
                <a:gd name="T15" fmla="*/ 11 h 378"/>
                <a:gd name="T16" fmla="*/ 3 w 339"/>
                <a:gd name="T17" fmla="*/ 12 h 378"/>
                <a:gd name="T18" fmla="*/ 8 w 339"/>
                <a:gd name="T19" fmla="*/ 11 h 378"/>
                <a:gd name="T20" fmla="*/ 14 w 339"/>
                <a:gd name="T21" fmla="*/ 9 h 378"/>
                <a:gd name="T22" fmla="*/ 20 w 339"/>
                <a:gd name="T23" fmla="*/ 9 h 378"/>
                <a:gd name="T24" fmla="*/ 28 w 339"/>
                <a:gd name="T25" fmla="*/ 9 h 378"/>
                <a:gd name="T26" fmla="*/ 38 w 339"/>
                <a:gd name="T27" fmla="*/ 11 h 378"/>
                <a:gd name="T28" fmla="*/ 47 w 339"/>
                <a:gd name="T29" fmla="*/ 14 h 378"/>
                <a:gd name="T30" fmla="*/ 55 w 339"/>
                <a:gd name="T31" fmla="*/ 20 h 378"/>
                <a:gd name="T32" fmla="*/ 62 w 339"/>
                <a:gd name="T33" fmla="*/ 26 h 378"/>
                <a:gd name="T34" fmla="*/ 68 w 339"/>
                <a:gd name="T35" fmla="*/ 35 h 378"/>
                <a:gd name="T36" fmla="*/ 71 w 339"/>
                <a:gd name="T37" fmla="*/ 44 h 378"/>
                <a:gd name="T38" fmla="*/ 73 w 339"/>
                <a:gd name="T39" fmla="*/ 53 h 378"/>
                <a:gd name="T40" fmla="*/ 73 w 339"/>
                <a:gd name="T41" fmla="*/ 63 h 378"/>
                <a:gd name="T42" fmla="*/ 71 w 339"/>
                <a:gd name="T43" fmla="*/ 74 h 378"/>
                <a:gd name="T44" fmla="*/ 67 w 339"/>
                <a:gd name="T45" fmla="*/ 83 h 378"/>
                <a:gd name="T46" fmla="*/ 61 w 339"/>
                <a:gd name="T47" fmla="*/ 91 h 378"/>
                <a:gd name="T48" fmla="*/ 64 w 339"/>
                <a:gd name="T49" fmla="*/ 91 h 378"/>
                <a:gd name="T50" fmla="*/ 73 w 339"/>
                <a:gd name="T51" fmla="*/ 82 h 378"/>
                <a:gd name="T52" fmla="*/ 80 w 339"/>
                <a:gd name="T53" fmla="*/ 71 h 378"/>
                <a:gd name="T54" fmla="*/ 84 w 339"/>
                <a:gd name="T55" fmla="*/ 57 h 378"/>
                <a:gd name="T56" fmla="*/ 84 w 339"/>
                <a:gd name="T57" fmla="*/ 46 h 378"/>
                <a:gd name="T58" fmla="*/ 82 w 339"/>
                <a:gd name="T59" fmla="*/ 36 h 378"/>
                <a:gd name="T60" fmla="*/ 79 w 339"/>
                <a:gd name="T61" fmla="*/ 26 h 378"/>
                <a:gd name="T62" fmla="*/ 73 w 339"/>
                <a:gd name="T63" fmla="*/ 19 h 37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39"/>
                <a:gd name="T97" fmla="*/ 0 h 378"/>
                <a:gd name="T98" fmla="*/ 339 w 339"/>
                <a:gd name="T99" fmla="*/ 378 h 37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39" h="378">
                  <a:moveTo>
                    <a:pt x="280" y="59"/>
                  </a:moveTo>
                  <a:lnTo>
                    <a:pt x="265" y="45"/>
                  </a:lnTo>
                  <a:lnTo>
                    <a:pt x="250" y="34"/>
                  </a:lnTo>
                  <a:lnTo>
                    <a:pt x="233" y="23"/>
                  </a:lnTo>
                  <a:lnTo>
                    <a:pt x="216" y="15"/>
                  </a:lnTo>
                  <a:lnTo>
                    <a:pt x="197" y="8"/>
                  </a:lnTo>
                  <a:lnTo>
                    <a:pt x="179" y="4"/>
                  </a:lnTo>
                  <a:lnTo>
                    <a:pt x="158" y="2"/>
                  </a:lnTo>
                  <a:lnTo>
                    <a:pt x="138" y="0"/>
                  </a:lnTo>
                  <a:lnTo>
                    <a:pt x="119" y="2"/>
                  </a:lnTo>
                  <a:lnTo>
                    <a:pt x="100" y="4"/>
                  </a:lnTo>
                  <a:lnTo>
                    <a:pt x="82" y="8"/>
                  </a:lnTo>
                  <a:lnTo>
                    <a:pt x="65" y="14"/>
                  </a:lnTo>
                  <a:lnTo>
                    <a:pt x="47" y="22"/>
                  </a:lnTo>
                  <a:lnTo>
                    <a:pt x="30" y="33"/>
                  </a:lnTo>
                  <a:lnTo>
                    <a:pt x="15" y="44"/>
                  </a:lnTo>
                  <a:lnTo>
                    <a:pt x="0" y="57"/>
                  </a:lnTo>
                  <a:lnTo>
                    <a:pt x="12" y="51"/>
                  </a:lnTo>
                  <a:lnTo>
                    <a:pt x="22" y="47"/>
                  </a:lnTo>
                  <a:lnTo>
                    <a:pt x="34" y="42"/>
                  </a:lnTo>
                  <a:lnTo>
                    <a:pt x="46" y="38"/>
                  </a:lnTo>
                  <a:lnTo>
                    <a:pt x="58" y="36"/>
                  </a:lnTo>
                  <a:lnTo>
                    <a:pt x="69" y="34"/>
                  </a:lnTo>
                  <a:lnTo>
                    <a:pt x="82" y="33"/>
                  </a:lnTo>
                  <a:lnTo>
                    <a:pt x="95" y="33"/>
                  </a:lnTo>
                  <a:lnTo>
                    <a:pt x="114" y="34"/>
                  </a:lnTo>
                  <a:lnTo>
                    <a:pt x="134" y="36"/>
                  </a:lnTo>
                  <a:lnTo>
                    <a:pt x="152" y="41"/>
                  </a:lnTo>
                  <a:lnTo>
                    <a:pt x="171" y="48"/>
                  </a:lnTo>
                  <a:lnTo>
                    <a:pt x="189" y="56"/>
                  </a:lnTo>
                  <a:lnTo>
                    <a:pt x="205" y="66"/>
                  </a:lnTo>
                  <a:lnTo>
                    <a:pt x="221" y="78"/>
                  </a:lnTo>
                  <a:lnTo>
                    <a:pt x="236" y="91"/>
                  </a:lnTo>
                  <a:lnTo>
                    <a:pt x="250" y="106"/>
                  </a:lnTo>
                  <a:lnTo>
                    <a:pt x="262" y="123"/>
                  </a:lnTo>
                  <a:lnTo>
                    <a:pt x="272" y="139"/>
                  </a:lnTo>
                  <a:lnTo>
                    <a:pt x="280" y="157"/>
                  </a:lnTo>
                  <a:lnTo>
                    <a:pt x="287" y="176"/>
                  </a:lnTo>
                  <a:lnTo>
                    <a:pt x="292" y="194"/>
                  </a:lnTo>
                  <a:lnTo>
                    <a:pt x="294" y="215"/>
                  </a:lnTo>
                  <a:lnTo>
                    <a:pt x="295" y="234"/>
                  </a:lnTo>
                  <a:lnTo>
                    <a:pt x="294" y="255"/>
                  </a:lnTo>
                  <a:lnTo>
                    <a:pt x="290" y="276"/>
                  </a:lnTo>
                  <a:lnTo>
                    <a:pt x="286" y="295"/>
                  </a:lnTo>
                  <a:lnTo>
                    <a:pt x="278" y="314"/>
                  </a:lnTo>
                  <a:lnTo>
                    <a:pt x="270" y="331"/>
                  </a:lnTo>
                  <a:lnTo>
                    <a:pt x="258" y="348"/>
                  </a:lnTo>
                  <a:lnTo>
                    <a:pt x="247" y="363"/>
                  </a:lnTo>
                  <a:lnTo>
                    <a:pt x="233" y="378"/>
                  </a:lnTo>
                  <a:lnTo>
                    <a:pt x="256" y="364"/>
                  </a:lnTo>
                  <a:lnTo>
                    <a:pt x="277" y="347"/>
                  </a:lnTo>
                  <a:lnTo>
                    <a:pt x="294" y="328"/>
                  </a:lnTo>
                  <a:lnTo>
                    <a:pt x="310" y="306"/>
                  </a:lnTo>
                  <a:lnTo>
                    <a:pt x="322" y="283"/>
                  </a:lnTo>
                  <a:lnTo>
                    <a:pt x="331" y="256"/>
                  </a:lnTo>
                  <a:lnTo>
                    <a:pt x="337" y="230"/>
                  </a:lnTo>
                  <a:lnTo>
                    <a:pt x="339" y="201"/>
                  </a:lnTo>
                  <a:lnTo>
                    <a:pt x="338" y="181"/>
                  </a:lnTo>
                  <a:lnTo>
                    <a:pt x="335" y="162"/>
                  </a:lnTo>
                  <a:lnTo>
                    <a:pt x="331" y="143"/>
                  </a:lnTo>
                  <a:lnTo>
                    <a:pt x="324" y="125"/>
                  </a:lnTo>
                  <a:lnTo>
                    <a:pt x="316" y="106"/>
                  </a:lnTo>
                  <a:lnTo>
                    <a:pt x="305" y="90"/>
                  </a:lnTo>
                  <a:lnTo>
                    <a:pt x="294" y="74"/>
                  </a:lnTo>
                  <a:lnTo>
                    <a:pt x="280" y="5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0300" name="Freeform 77"/>
            <p:cNvSpPr>
              <a:spLocks/>
            </p:cNvSpPr>
            <p:nvPr/>
          </p:nvSpPr>
          <p:spPr bwMode="auto">
            <a:xfrm>
              <a:off x="661" y="1790"/>
              <a:ext cx="249" cy="250"/>
            </a:xfrm>
            <a:custGeom>
              <a:avLst/>
              <a:gdLst>
                <a:gd name="T0" fmla="*/ 69 w 498"/>
                <a:gd name="T1" fmla="*/ 125 h 500"/>
                <a:gd name="T2" fmla="*/ 81 w 498"/>
                <a:gd name="T3" fmla="*/ 123 h 500"/>
                <a:gd name="T4" fmla="*/ 92 w 498"/>
                <a:gd name="T5" fmla="*/ 118 h 500"/>
                <a:gd name="T6" fmla="*/ 102 w 498"/>
                <a:gd name="T7" fmla="*/ 111 h 500"/>
                <a:gd name="T8" fmla="*/ 111 w 498"/>
                <a:gd name="T9" fmla="*/ 102 h 500"/>
                <a:gd name="T10" fmla="*/ 117 w 498"/>
                <a:gd name="T11" fmla="*/ 92 h 500"/>
                <a:gd name="T12" fmla="*/ 122 w 498"/>
                <a:gd name="T13" fmla="*/ 81 h 500"/>
                <a:gd name="T14" fmla="*/ 125 w 498"/>
                <a:gd name="T15" fmla="*/ 69 h 500"/>
                <a:gd name="T16" fmla="*/ 125 w 498"/>
                <a:gd name="T17" fmla="*/ 57 h 500"/>
                <a:gd name="T18" fmla="*/ 122 w 498"/>
                <a:gd name="T19" fmla="*/ 45 h 500"/>
                <a:gd name="T20" fmla="*/ 117 w 498"/>
                <a:gd name="T21" fmla="*/ 33 h 500"/>
                <a:gd name="T22" fmla="*/ 111 w 498"/>
                <a:gd name="T23" fmla="*/ 23 h 500"/>
                <a:gd name="T24" fmla="*/ 102 w 498"/>
                <a:gd name="T25" fmla="*/ 14 h 500"/>
                <a:gd name="T26" fmla="*/ 92 w 498"/>
                <a:gd name="T27" fmla="*/ 8 h 500"/>
                <a:gd name="T28" fmla="*/ 81 w 498"/>
                <a:gd name="T29" fmla="*/ 3 h 500"/>
                <a:gd name="T30" fmla="*/ 69 w 498"/>
                <a:gd name="T31" fmla="*/ 1 h 500"/>
                <a:gd name="T32" fmla="*/ 56 w 498"/>
                <a:gd name="T33" fmla="*/ 1 h 500"/>
                <a:gd name="T34" fmla="*/ 44 w 498"/>
                <a:gd name="T35" fmla="*/ 3 h 500"/>
                <a:gd name="T36" fmla="*/ 33 w 498"/>
                <a:gd name="T37" fmla="*/ 8 h 500"/>
                <a:gd name="T38" fmla="*/ 23 w 498"/>
                <a:gd name="T39" fmla="*/ 15 h 500"/>
                <a:gd name="T40" fmla="*/ 14 w 498"/>
                <a:gd name="T41" fmla="*/ 23 h 500"/>
                <a:gd name="T42" fmla="*/ 8 w 498"/>
                <a:gd name="T43" fmla="*/ 33 h 500"/>
                <a:gd name="T44" fmla="*/ 3 w 498"/>
                <a:gd name="T45" fmla="*/ 44 h 500"/>
                <a:gd name="T46" fmla="*/ 1 w 498"/>
                <a:gd name="T47" fmla="*/ 57 h 500"/>
                <a:gd name="T48" fmla="*/ 1 w 498"/>
                <a:gd name="T49" fmla="*/ 69 h 500"/>
                <a:gd name="T50" fmla="*/ 3 w 498"/>
                <a:gd name="T51" fmla="*/ 81 h 500"/>
                <a:gd name="T52" fmla="*/ 7 w 498"/>
                <a:gd name="T53" fmla="*/ 92 h 500"/>
                <a:gd name="T54" fmla="*/ 14 w 498"/>
                <a:gd name="T55" fmla="*/ 102 h 500"/>
                <a:gd name="T56" fmla="*/ 23 w 498"/>
                <a:gd name="T57" fmla="*/ 111 h 500"/>
                <a:gd name="T58" fmla="*/ 33 w 498"/>
                <a:gd name="T59" fmla="*/ 118 h 500"/>
                <a:gd name="T60" fmla="*/ 44 w 498"/>
                <a:gd name="T61" fmla="*/ 123 h 500"/>
                <a:gd name="T62" fmla="*/ 56 w 498"/>
                <a:gd name="T63" fmla="*/ 125 h 5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500"/>
                <a:gd name="T98" fmla="*/ 498 w 498"/>
                <a:gd name="T99" fmla="*/ 500 h 5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500">
                  <a:moveTo>
                    <a:pt x="248" y="500"/>
                  </a:moveTo>
                  <a:lnTo>
                    <a:pt x="274" y="499"/>
                  </a:lnTo>
                  <a:lnTo>
                    <a:pt x="298" y="495"/>
                  </a:lnTo>
                  <a:lnTo>
                    <a:pt x="321" y="490"/>
                  </a:lnTo>
                  <a:lnTo>
                    <a:pt x="344" y="480"/>
                  </a:lnTo>
                  <a:lnTo>
                    <a:pt x="366" y="470"/>
                  </a:lnTo>
                  <a:lnTo>
                    <a:pt x="387" y="457"/>
                  </a:lnTo>
                  <a:lnTo>
                    <a:pt x="406" y="444"/>
                  </a:lnTo>
                  <a:lnTo>
                    <a:pt x="425" y="426"/>
                  </a:lnTo>
                  <a:lnTo>
                    <a:pt x="442" y="408"/>
                  </a:lnTo>
                  <a:lnTo>
                    <a:pt x="456" y="388"/>
                  </a:lnTo>
                  <a:lnTo>
                    <a:pt x="468" y="368"/>
                  </a:lnTo>
                  <a:lnTo>
                    <a:pt x="479" y="346"/>
                  </a:lnTo>
                  <a:lnTo>
                    <a:pt x="488" y="323"/>
                  </a:lnTo>
                  <a:lnTo>
                    <a:pt x="494" y="300"/>
                  </a:lnTo>
                  <a:lnTo>
                    <a:pt x="497" y="275"/>
                  </a:lnTo>
                  <a:lnTo>
                    <a:pt x="498" y="250"/>
                  </a:lnTo>
                  <a:lnTo>
                    <a:pt x="497" y="225"/>
                  </a:lnTo>
                  <a:lnTo>
                    <a:pt x="494" y="200"/>
                  </a:lnTo>
                  <a:lnTo>
                    <a:pt x="488" y="177"/>
                  </a:lnTo>
                  <a:lnTo>
                    <a:pt x="479" y="154"/>
                  </a:lnTo>
                  <a:lnTo>
                    <a:pt x="468" y="132"/>
                  </a:lnTo>
                  <a:lnTo>
                    <a:pt x="456" y="112"/>
                  </a:lnTo>
                  <a:lnTo>
                    <a:pt x="442" y="92"/>
                  </a:lnTo>
                  <a:lnTo>
                    <a:pt x="425" y="74"/>
                  </a:lnTo>
                  <a:lnTo>
                    <a:pt x="406" y="56"/>
                  </a:lnTo>
                  <a:lnTo>
                    <a:pt x="387" y="43"/>
                  </a:lnTo>
                  <a:lnTo>
                    <a:pt x="366" y="30"/>
                  </a:lnTo>
                  <a:lnTo>
                    <a:pt x="344" y="20"/>
                  </a:lnTo>
                  <a:lnTo>
                    <a:pt x="321" y="10"/>
                  </a:lnTo>
                  <a:lnTo>
                    <a:pt x="298" y="5"/>
                  </a:lnTo>
                  <a:lnTo>
                    <a:pt x="274" y="1"/>
                  </a:lnTo>
                  <a:lnTo>
                    <a:pt x="248" y="0"/>
                  </a:lnTo>
                  <a:lnTo>
                    <a:pt x="223" y="1"/>
                  </a:lnTo>
                  <a:lnTo>
                    <a:pt x="199" y="5"/>
                  </a:lnTo>
                  <a:lnTo>
                    <a:pt x="175" y="12"/>
                  </a:lnTo>
                  <a:lnTo>
                    <a:pt x="152" y="20"/>
                  </a:lnTo>
                  <a:lnTo>
                    <a:pt x="130" y="30"/>
                  </a:lnTo>
                  <a:lnTo>
                    <a:pt x="109" y="43"/>
                  </a:lnTo>
                  <a:lnTo>
                    <a:pt x="91" y="58"/>
                  </a:lnTo>
                  <a:lnTo>
                    <a:pt x="72" y="74"/>
                  </a:lnTo>
                  <a:lnTo>
                    <a:pt x="56" y="91"/>
                  </a:lnTo>
                  <a:lnTo>
                    <a:pt x="42" y="111"/>
                  </a:lnTo>
                  <a:lnTo>
                    <a:pt x="30" y="131"/>
                  </a:lnTo>
                  <a:lnTo>
                    <a:pt x="19" y="153"/>
                  </a:lnTo>
                  <a:lnTo>
                    <a:pt x="11" y="176"/>
                  </a:lnTo>
                  <a:lnTo>
                    <a:pt x="4" y="200"/>
                  </a:lnTo>
                  <a:lnTo>
                    <a:pt x="1" y="225"/>
                  </a:lnTo>
                  <a:lnTo>
                    <a:pt x="0" y="250"/>
                  </a:lnTo>
                  <a:lnTo>
                    <a:pt x="1" y="275"/>
                  </a:lnTo>
                  <a:lnTo>
                    <a:pt x="4" y="300"/>
                  </a:lnTo>
                  <a:lnTo>
                    <a:pt x="10" y="323"/>
                  </a:lnTo>
                  <a:lnTo>
                    <a:pt x="18" y="346"/>
                  </a:lnTo>
                  <a:lnTo>
                    <a:pt x="28" y="368"/>
                  </a:lnTo>
                  <a:lnTo>
                    <a:pt x="41" y="388"/>
                  </a:lnTo>
                  <a:lnTo>
                    <a:pt x="56" y="408"/>
                  </a:lnTo>
                  <a:lnTo>
                    <a:pt x="72" y="426"/>
                  </a:lnTo>
                  <a:lnTo>
                    <a:pt x="91" y="444"/>
                  </a:lnTo>
                  <a:lnTo>
                    <a:pt x="110" y="457"/>
                  </a:lnTo>
                  <a:lnTo>
                    <a:pt x="131" y="470"/>
                  </a:lnTo>
                  <a:lnTo>
                    <a:pt x="153" y="480"/>
                  </a:lnTo>
                  <a:lnTo>
                    <a:pt x="176" y="490"/>
                  </a:lnTo>
                  <a:lnTo>
                    <a:pt x="199" y="495"/>
                  </a:lnTo>
                  <a:lnTo>
                    <a:pt x="223" y="499"/>
                  </a:lnTo>
                  <a:lnTo>
                    <a:pt x="248" y="50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0301" name="Freeform 78"/>
            <p:cNvSpPr>
              <a:spLocks/>
            </p:cNvSpPr>
            <p:nvPr/>
          </p:nvSpPr>
          <p:spPr bwMode="auto">
            <a:xfrm>
              <a:off x="685" y="1814"/>
              <a:ext cx="200" cy="201"/>
            </a:xfrm>
            <a:custGeom>
              <a:avLst/>
              <a:gdLst>
                <a:gd name="T0" fmla="*/ 0 w 401"/>
                <a:gd name="T1" fmla="*/ 45 h 400"/>
                <a:gd name="T2" fmla="*/ 2 w 401"/>
                <a:gd name="T3" fmla="*/ 36 h 400"/>
                <a:gd name="T4" fmla="*/ 5 w 401"/>
                <a:gd name="T5" fmla="*/ 27 h 400"/>
                <a:gd name="T6" fmla="*/ 11 w 401"/>
                <a:gd name="T7" fmla="*/ 19 h 400"/>
                <a:gd name="T8" fmla="*/ 18 w 401"/>
                <a:gd name="T9" fmla="*/ 11 h 400"/>
                <a:gd name="T10" fmla="*/ 26 w 401"/>
                <a:gd name="T11" fmla="*/ 6 h 400"/>
                <a:gd name="T12" fmla="*/ 35 w 401"/>
                <a:gd name="T13" fmla="*/ 2 h 400"/>
                <a:gd name="T14" fmla="*/ 45 w 401"/>
                <a:gd name="T15" fmla="*/ 1 h 400"/>
                <a:gd name="T16" fmla="*/ 55 w 401"/>
                <a:gd name="T17" fmla="*/ 1 h 400"/>
                <a:gd name="T18" fmla="*/ 64 w 401"/>
                <a:gd name="T19" fmla="*/ 2 h 400"/>
                <a:gd name="T20" fmla="*/ 73 w 401"/>
                <a:gd name="T21" fmla="*/ 6 h 400"/>
                <a:gd name="T22" fmla="*/ 81 w 401"/>
                <a:gd name="T23" fmla="*/ 11 h 400"/>
                <a:gd name="T24" fmla="*/ 89 w 401"/>
                <a:gd name="T25" fmla="*/ 19 h 400"/>
                <a:gd name="T26" fmla="*/ 94 w 401"/>
                <a:gd name="T27" fmla="*/ 27 h 400"/>
                <a:gd name="T28" fmla="*/ 98 w 401"/>
                <a:gd name="T29" fmla="*/ 36 h 400"/>
                <a:gd name="T30" fmla="*/ 100 w 401"/>
                <a:gd name="T31" fmla="*/ 45 h 400"/>
                <a:gd name="T32" fmla="*/ 100 w 401"/>
                <a:gd name="T33" fmla="*/ 56 h 400"/>
                <a:gd name="T34" fmla="*/ 98 w 401"/>
                <a:gd name="T35" fmla="*/ 66 h 400"/>
                <a:gd name="T36" fmla="*/ 94 w 401"/>
                <a:gd name="T37" fmla="*/ 75 h 400"/>
                <a:gd name="T38" fmla="*/ 88 w 401"/>
                <a:gd name="T39" fmla="*/ 83 h 400"/>
                <a:gd name="T40" fmla="*/ 82 w 401"/>
                <a:gd name="T41" fmla="*/ 89 h 400"/>
                <a:gd name="T42" fmla="*/ 74 w 401"/>
                <a:gd name="T43" fmla="*/ 95 h 400"/>
                <a:gd name="T44" fmla="*/ 65 w 401"/>
                <a:gd name="T45" fmla="*/ 98 h 400"/>
                <a:gd name="T46" fmla="*/ 55 w 401"/>
                <a:gd name="T47" fmla="*/ 101 h 400"/>
                <a:gd name="T48" fmla="*/ 45 w 401"/>
                <a:gd name="T49" fmla="*/ 101 h 400"/>
                <a:gd name="T50" fmla="*/ 35 w 401"/>
                <a:gd name="T51" fmla="*/ 99 h 400"/>
                <a:gd name="T52" fmla="*/ 26 w 401"/>
                <a:gd name="T53" fmla="*/ 95 h 400"/>
                <a:gd name="T54" fmla="*/ 18 w 401"/>
                <a:gd name="T55" fmla="*/ 90 h 400"/>
                <a:gd name="T56" fmla="*/ 11 w 401"/>
                <a:gd name="T57" fmla="*/ 82 h 400"/>
                <a:gd name="T58" fmla="*/ 5 w 401"/>
                <a:gd name="T59" fmla="*/ 74 h 400"/>
                <a:gd name="T60" fmla="*/ 2 w 401"/>
                <a:gd name="T61" fmla="*/ 65 h 400"/>
                <a:gd name="T62" fmla="*/ 0 w 401"/>
                <a:gd name="T63" fmla="*/ 56 h 4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0"/>
                <a:gd name="T98" fmla="*/ 401 w 401"/>
                <a:gd name="T99" fmla="*/ 400 h 4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0">
                  <a:moveTo>
                    <a:pt x="0" y="200"/>
                  </a:moveTo>
                  <a:lnTo>
                    <a:pt x="1" y="180"/>
                  </a:lnTo>
                  <a:lnTo>
                    <a:pt x="3" y="161"/>
                  </a:lnTo>
                  <a:lnTo>
                    <a:pt x="8" y="142"/>
                  </a:lnTo>
                  <a:lnTo>
                    <a:pt x="15" y="124"/>
                  </a:lnTo>
                  <a:lnTo>
                    <a:pt x="23" y="106"/>
                  </a:lnTo>
                  <a:lnTo>
                    <a:pt x="33" y="89"/>
                  </a:lnTo>
                  <a:lnTo>
                    <a:pt x="45" y="73"/>
                  </a:lnTo>
                  <a:lnTo>
                    <a:pt x="59" y="58"/>
                  </a:lnTo>
                  <a:lnTo>
                    <a:pt x="74" y="44"/>
                  </a:lnTo>
                  <a:lnTo>
                    <a:pt x="90" y="33"/>
                  </a:lnTo>
                  <a:lnTo>
                    <a:pt x="106" y="23"/>
                  </a:lnTo>
                  <a:lnTo>
                    <a:pt x="124" y="15"/>
                  </a:lnTo>
                  <a:lnTo>
                    <a:pt x="143" y="8"/>
                  </a:lnTo>
                  <a:lnTo>
                    <a:pt x="161" y="3"/>
                  </a:lnTo>
                  <a:lnTo>
                    <a:pt x="181" y="1"/>
                  </a:lnTo>
                  <a:lnTo>
                    <a:pt x="200" y="0"/>
                  </a:lnTo>
                  <a:lnTo>
                    <a:pt x="220" y="1"/>
                  </a:lnTo>
                  <a:lnTo>
                    <a:pt x="241" y="3"/>
                  </a:lnTo>
                  <a:lnTo>
                    <a:pt x="259" y="8"/>
                  </a:lnTo>
                  <a:lnTo>
                    <a:pt x="278" y="15"/>
                  </a:lnTo>
                  <a:lnTo>
                    <a:pt x="295" y="23"/>
                  </a:lnTo>
                  <a:lnTo>
                    <a:pt x="312" y="33"/>
                  </a:lnTo>
                  <a:lnTo>
                    <a:pt x="327" y="44"/>
                  </a:lnTo>
                  <a:lnTo>
                    <a:pt x="342" y="58"/>
                  </a:lnTo>
                  <a:lnTo>
                    <a:pt x="356" y="73"/>
                  </a:lnTo>
                  <a:lnTo>
                    <a:pt x="367" y="89"/>
                  </a:lnTo>
                  <a:lnTo>
                    <a:pt x="378" y="106"/>
                  </a:lnTo>
                  <a:lnTo>
                    <a:pt x="386" y="124"/>
                  </a:lnTo>
                  <a:lnTo>
                    <a:pt x="393" y="142"/>
                  </a:lnTo>
                  <a:lnTo>
                    <a:pt x="397" y="161"/>
                  </a:lnTo>
                  <a:lnTo>
                    <a:pt x="400" y="180"/>
                  </a:lnTo>
                  <a:lnTo>
                    <a:pt x="401" y="200"/>
                  </a:lnTo>
                  <a:lnTo>
                    <a:pt x="400" y="221"/>
                  </a:lnTo>
                  <a:lnTo>
                    <a:pt x="396" y="240"/>
                  </a:lnTo>
                  <a:lnTo>
                    <a:pt x="392" y="260"/>
                  </a:lnTo>
                  <a:lnTo>
                    <a:pt x="385" y="278"/>
                  </a:lnTo>
                  <a:lnTo>
                    <a:pt x="377" y="296"/>
                  </a:lnTo>
                  <a:lnTo>
                    <a:pt x="366" y="312"/>
                  </a:lnTo>
                  <a:lnTo>
                    <a:pt x="355" y="328"/>
                  </a:lnTo>
                  <a:lnTo>
                    <a:pt x="342" y="342"/>
                  </a:lnTo>
                  <a:lnTo>
                    <a:pt x="328" y="354"/>
                  </a:lnTo>
                  <a:lnTo>
                    <a:pt x="312" y="366"/>
                  </a:lnTo>
                  <a:lnTo>
                    <a:pt x="296" y="376"/>
                  </a:lnTo>
                  <a:lnTo>
                    <a:pt x="279" y="384"/>
                  </a:lnTo>
                  <a:lnTo>
                    <a:pt x="260" y="391"/>
                  </a:lnTo>
                  <a:lnTo>
                    <a:pt x="241" y="396"/>
                  </a:lnTo>
                  <a:lnTo>
                    <a:pt x="221" y="399"/>
                  </a:lnTo>
                  <a:lnTo>
                    <a:pt x="200" y="400"/>
                  </a:lnTo>
                  <a:lnTo>
                    <a:pt x="181" y="399"/>
                  </a:lnTo>
                  <a:lnTo>
                    <a:pt x="161" y="397"/>
                  </a:lnTo>
                  <a:lnTo>
                    <a:pt x="143" y="392"/>
                  </a:lnTo>
                  <a:lnTo>
                    <a:pt x="124" y="385"/>
                  </a:lnTo>
                  <a:lnTo>
                    <a:pt x="106" y="377"/>
                  </a:lnTo>
                  <a:lnTo>
                    <a:pt x="90" y="367"/>
                  </a:lnTo>
                  <a:lnTo>
                    <a:pt x="74" y="356"/>
                  </a:lnTo>
                  <a:lnTo>
                    <a:pt x="59" y="342"/>
                  </a:lnTo>
                  <a:lnTo>
                    <a:pt x="45" y="327"/>
                  </a:lnTo>
                  <a:lnTo>
                    <a:pt x="33" y="311"/>
                  </a:lnTo>
                  <a:lnTo>
                    <a:pt x="23" y="294"/>
                  </a:lnTo>
                  <a:lnTo>
                    <a:pt x="15" y="277"/>
                  </a:lnTo>
                  <a:lnTo>
                    <a:pt x="8" y="259"/>
                  </a:lnTo>
                  <a:lnTo>
                    <a:pt x="3" y="239"/>
                  </a:lnTo>
                  <a:lnTo>
                    <a:pt x="1" y="220"/>
                  </a:lnTo>
                  <a:lnTo>
                    <a:pt x="0" y="200"/>
                  </a:lnTo>
                  <a:close/>
                </a:path>
              </a:pathLst>
            </a:cu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0302" name="Freeform 79"/>
            <p:cNvSpPr>
              <a:spLocks/>
            </p:cNvSpPr>
            <p:nvPr/>
          </p:nvSpPr>
          <p:spPr bwMode="auto">
            <a:xfrm>
              <a:off x="705" y="1814"/>
              <a:ext cx="180" cy="181"/>
            </a:xfrm>
            <a:custGeom>
              <a:avLst/>
              <a:gdLst>
                <a:gd name="T0" fmla="*/ 71 w 361"/>
                <a:gd name="T1" fmla="*/ 11 h 361"/>
                <a:gd name="T2" fmla="*/ 63 w 361"/>
                <a:gd name="T3" fmla="*/ 6 h 361"/>
                <a:gd name="T4" fmla="*/ 54 w 361"/>
                <a:gd name="T5" fmla="*/ 2 h 361"/>
                <a:gd name="T6" fmla="*/ 45 w 361"/>
                <a:gd name="T7" fmla="*/ 1 h 361"/>
                <a:gd name="T8" fmla="*/ 35 w 361"/>
                <a:gd name="T9" fmla="*/ 1 h 361"/>
                <a:gd name="T10" fmla="*/ 25 w 361"/>
                <a:gd name="T11" fmla="*/ 2 h 361"/>
                <a:gd name="T12" fmla="*/ 16 w 361"/>
                <a:gd name="T13" fmla="*/ 6 h 361"/>
                <a:gd name="T14" fmla="*/ 8 w 361"/>
                <a:gd name="T15" fmla="*/ 11 h 361"/>
                <a:gd name="T16" fmla="*/ 3 w 361"/>
                <a:gd name="T17" fmla="*/ 16 h 361"/>
                <a:gd name="T18" fmla="*/ 1 w 361"/>
                <a:gd name="T19" fmla="*/ 19 h 361"/>
                <a:gd name="T20" fmla="*/ 3 w 361"/>
                <a:gd name="T21" fmla="*/ 18 h 361"/>
                <a:gd name="T22" fmla="*/ 10 w 361"/>
                <a:gd name="T23" fmla="*/ 14 h 361"/>
                <a:gd name="T24" fmla="*/ 18 w 361"/>
                <a:gd name="T25" fmla="*/ 12 h 361"/>
                <a:gd name="T26" fmla="*/ 26 w 361"/>
                <a:gd name="T27" fmla="*/ 11 h 361"/>
                <a:gd name="T28" fmla="*/ 35 w 361"/>
                <a:gd name="T29" fmla="*/ 11 h 361"/>
                <a:gd name="T30" fmla="*/ 44 w 361"/>
                <a:gd name="T31" fmla="*/ 13 h 361"/>
                <a:gd name="T32" fmla="*/ 53 w 361"/>
                <a:gd name="T33" fmla="*/ 16 h 361"/>
                <a:gd name="T34" fmla="*/ 61 w 361"/>
                <a:gd name="T35" fmla="*/ 22 h 361"/>
                <a:gd name="T36" fmla="*/ 69 w 361"/>
                <a:gd name="T37" fmla="*/ 29 h 361"/>
                <a:gd name="T38" fmla="*/ 74 w 361"/>
                <a:gd name="T39" fmla="*/ 37 h 361"/>
                <a:gd name="T40" fmla="*/ 78 w 361"/>
                <a:gd name="T41" fmla="*/ 46 h 361"/>
                <a:gd name="T42" fmla="*/ 79 w 361"/>
                <a:gd name="T43" fmla="*/ 56 h 361"/>
                <a:gd name="T44" fmla="*/ 79 w 361"/>
                <a:gd name="T45" fmla="*/ 65 h 361"/>
                <a:gd name="T46" fmla="*/ 78 w 361"/>
                <a:gd name="T47" fmla="*/ 73 h 361"/>
                <a:gd name="T48" fmla="*/ 76 w 361"/>
                <a:gd name="T49" fmla="*/ 81 h 361"/>
                <a:gd name="T50" fmla="*/ 72 w 361"/>
                <a:gd name="T51" fmla="*/ 88 h 361"/>
                <a:gd name="T52" fmla="*/ 74 w 361"/>
                <a:gd name="T53" fmla="*/ 87 h 361"/>
                <a:gd name="T54" fmla="*/ 81 w 361"/>
                <a:gd name="T55" fmla="*/ 78 h 361"/>
                <a:gd name="T56" fmla="*/ 87 w 361"/>
                <a:gd name="T57" fmla="*/ 68 h 361"/>
                <a:gd name="T58" fmla="*/ 90 w 361"/>
                <a:gd name="T59" fmla="*/ 56 h 361"/>
                <a:gd name="T60" fmla="*/ 90 w 361"/>
                <a:gd name="T61" fmla="*/ 45 h 361"/>
                <a:gd name="T62" fmla="*/ 88 w 361"/>
                <a:gd name="T63" fmla="*/ 36 h 361"/>
                <a:gd name="T64" fmla="*/ 84 w 361"/>
                <a:gd name="T65" fmla="*/ 27 h 361"/>
                <a:gd name="T66" fmla="*/ 79 w 361"/>
                <a:gd name="T67" fmla="*/ 19 h 36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61"/>
                <a:gd name="T103" fmla="*/ 0 h 361"/>
                <a:gd name="T104" fmla="*/ 361 w 361"/>
                <a:gd name="T105" fmla="*/ 361 h 36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61" h="361">
                  <a:moveTo>
                    <a:pt x="302" y="58"/>
                  </a:moveTo>
                  <a:lnTo>
                    <a:pt x="287" y="44"/>
                  </a:lnTo>
                  <a:lnTo>
                    <a:pt x="272" y="33"/>
                  </a:lnTo>
                  <a:lnTo>
                    <a:pt x="255" y="23"/>
                  </a:lnTo>
                  <a:lnTo>
                    <a:pt x="238" y="15"/>
                  </a:lnTo>
                  <a:lnTo>
                    <a:pt x="219" y="8"/>
                  </a:lnTo>
                  <a:lnTo>
                    <a:pt x="201" y="3"/>
                  </a:lnTo>
                  <a:lnTo>
                    <a:pt x="180" y="1"/>
                  </a:lnTo>
                  <a:lnTo>
                    <a:pt x="160" y="0"/>
                  </a:lnTo>
                  <a:lnTo>
                    <a:pt x="141" y="1"/>
                  </a:lnTo>
                  <a:lnTo>
                    <a:pt x="121" y="3"/>
                  </a:lnTo>
                  <a:lnTo>
                    <a:pt x="103" y="8"/>
                  </a:lnTo>
                  <a:lnTo>
                    <a:pt x="84" y="15"/>
                  </a:lnTo>
                  <a:lnTo>
                    <a:pt x="66" y="23"/>
                  </a:lnTo>
                  <a:lnTo>
                    <a:pt x="50" y="33"/>
                  </a:lnTo>
                  <a:lnTo>
                    <a:pt x="34" y="44"/>
                  </a:lnTo>
                  <a:lnTo>
                    <a:pt x="19" y="58"/>
                  </a:lnTo>
                  <a:lnTo>
                    <a:pt x="14" y="64"/>
                  </a:lnTo>
                  <a:lnTo>
                    <a:pt x="10" y="69"/>
                  </a:lnTo>
                  <a:lnTo>
                    <a:pt x="5" y="74"/>
                  </a:lnTo>
                  <a:lnTo>
                    <a:pt x="0" y="80"/>
                  </a:lnTo>
                  <a:lnTo>
                    <a:pt x="14" y="71"/>
                  </a:lnTo>
                  <a:lnTo>
                    <a:pt x="28" y="63"/>
                  </a:lnTo>
                  <a:lnTo>
                    <a:pt x="42" y="56"/>
                  </a:lnTo>
                  <a:lnTo>
                    <a:pt x="57" y="50"/>
                  </a:lnTo>
                  <a:lnTo>
                    <a:pt x="72" y="46"/>
                  </a:lnTo>
                  <a:lnTo>
                    <a:pt x="88" y="42"/>
                  </a:lnTo>
                  <a:lnTo>
                    <a:pt x="104" y="41"/>
                  </a:lnTo>
                  <a:lnTo>
                    <a:pt x="120" y="40"/>
                  </a:lnTo>
                  <a:lnTo>
                    <a:pt x="140" y="41"/>
                  </a:lnTo>
                  <a:lnTo>
                    <a:pt x="159" y="43"/>
                  </a:lnTo>
                  <a:lnTo>
                    <a:pt x="178" y="49"/>
                  </a:lnTo>
                  <a:lnTo>
                    <a:pt x="196" y="55"/>
                  </a:lnTo>
                  <a:lnTo>
                    <a:pt x="215" y="64"/>
                  </a:lnTo>
                  <a:lnTo>
                    <a:pt x="231" y="74"/>
                  </a:lnTo>
                  <a:lnTo>
                    <a:pt x="247" y="86"/>
                  </a:lnTo>
                  <a:lnTo>
                    <a:pt x="262" y="99"/>
                  </a:lnTo>
                  <a:lnTo>
                    <a:pt x="276" y="114"/>
                  </a:lnTo>
                  <a:lnTo>
                    <a:pt x="287" y="130"/>
                  </a:lnTo>
                  <a:lnTo>
                    <a:pt x="297" y="146"/>
                  </a:lnTo>
                  <a:lnTo>
                    <a:pt x="306" y="164"/>
                  </a:lnTo>
                  <a:lnTo>
                    <a:pt x="312" y="183"/>
                  </a:lnTo>
                  <a:lnTo>
                    <a:pt x="317" y="201"/>
                  </a:lnTo>
                  <a:lnTo>
                    <a:pt x="319" y="222"/>
                  </a:lnTo>
                  <a:lnTo>
                    <a:pt x="321" y="241"/>
                  </a:lnTo>
                  <a:lnTo>
                    <a:pt x="319" y="258"/>
                  </a:lnTo>
                  <a:lnTo>
                    <a:pt x="318" y="275"/>
                  </a:lnTo>
                  <a:lnTo>
                    <a:pt x="315" y="290"/>
                  </a:lnTo>
                  <a:lnTo>
                    <a:pt x="310" y="306"/>
                  </a:lnTo>
                  <a:lnTo>
                    <a:pt x="304" y="321"/>
                  </a:lnTo>
                  <a:lnTo>
                    <a:pt x="297" y="335"/>
                  </a:lnTo>
                  <a:lnTo>
                    <a:pt x="289" y="349"/>
                  </a:lnTo>
                  <a:lnTo>
                    <a:pt x="280" y="361"/>
                  </a:lnTo>
                  <a:lnTo>
                    <a:pt x="297" y="346"/>
                  </a:lnTo>
                  <a:lnTo>
                    <a:pt x="314" y="330"/>
                  </a:lnTo>
                  <a:lnTo>
                    <a:pt x="327" y="312"/>
                  </a:lnTo>
                  <a:lnTo>
                    <a:pt x="339" y="291"/>
                  </a:lnTo>
                  <a:lnTo>
                    <a:pt x="348" y="270"/>
                  </a:lnTo>
                  <a:lnTo>
                    <a:pt x="355" y="247"/>
                  </a:lnTo>
                  <a:lnTo>
                    <a:pt x="360" y="224"/>
                  </a:lnTo>
                  <a:lnTo>
                    <a:pt x="361" y="200"/>
                  </a:lnTo>
                  <a:lnTo>
                    <a:pt x="360" y="180"/>
                  </a:lnTo>
                  <a:lnTo>
                    <a:pt x="357" y="161"/>
                  </a:lnTo>
                  <a:lnTo>
                    <a:pt x="353" y="142"/>
                  </a:lnTo>
                  <a:lnTo>
                    <a:pt x="346" y="124"/>
                  </a:lnTo>
                  <a:lnTo>
                    <a:pt x="338" y="106"/>
                  </a:lnTo>
                  <a:lnTo>
                    <a:pt x="327" y="89"/>
                  </a:lnTo>
                  <a:lnTo>
                    <a:pt x="316" y="73"/>
                  </a:lnTo>
                  <a:lnTo>
                    <a:pt x="302" y="58"/>
                  </a:lnTo>
                  <a:close/>
                </a:path>
              </a:pathLst>
            </a:custGeom>
            <a:solidFill>
              <a:srgbClr val="7FFF7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grpSp>
      <p:sp>
        <p:nvSpPr>
          <p:cNvPr id="10284" name="Rectangle 166"/>
          <p:cNvSpPr>
            <a:spLocks noGrp="1" noChangeArrowheads="1"/>
          </p:cNvSpPr>
          <p:nvPr>
            <p:ph type="title"/>
          </p:nvPr>
        </p:nvSpPr>
        <p:spPr>
          <a:noFill/>
        </p:spPr>
        <p:txBody>
          <a:bodyPr/>
          <a:lstStyle/>
          <a:p>
            <a:pPr eaLnBrk="1" hangingPunct="1"/>
            <a:r>
              <a:rPr lang="en-US" altLang="en-US"/>
              <a:t>DMADV Roadmap: Define</a:t>
            </a:r>
          </a:p>
        </p:txBody>
      </p:sp>
    </p:spTree>
  </p:cSld>
  <p:clrMapOvr>
    <a:masterClrMapping/>
  </p:clrMapOvr>
  <p:transition/>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p:txBody>
          <a:bodyPr/>
          <a:lstStyle/>
          <a:p>
            <a:pPr eaLnBrk="1" hangingPunct="1"/>
            <a:r>
              <a:rPr lang="en-US" altLang="en-US"/>
              <a:t>Regression with Dummy Variables</a:t>
            </a:r>
          </a:p>
        </p:txBody>
      </p:sp>
      <p:sp>
        <p:nvSpPr>
          <p:cNvPr id="83971" name="Rectangle 3"/>
          <p:cNvSpPr>
            <a:spLocks noGrp="1" noChangeArrowheads="1"/>
          </p:cNvSpPr>
          <p:nvPr>
            <p:ph type="body" idx="1"/>
          </p:nvPr>
        </p:nvSpPr>
        <p:spPr/>
        <p:txBody>
          <a:bodyPr/>
          <a:lstStyle/>
          <a:p>
            <a:pPr marL="0" indent="0" eaLnBrk="1" hangingPunct="1"/>
            <a:r>
              <a:rPr lang="en-US" altLang="en-US" sz="2000" dirty="0"/>
              <a:t>Analysis of variance (used in the previous class) is a powerful statistical technique for establishing whether significant relationships exist when we have continuous data for outcomes and discrete data as factors. </a:t>
            </a:r>
          </a:p>
          <a:p>
            <a:pPr marL="0" indent="0" eaLnBrk="1" hangingPunct="1"/>
            <a:r>
              <a:rPr lang="en-US" altLang="en-US" sz="2000" b="1" dirty="0"/>
              <a:t>But once the relationship is shown to exist, how can we exploit that information?</a:t>
            </a:r>
          </a:p>
          <a:p>
            <a:pPr marL="0" indent="0" eaLnBrk="1" hangingPunct="1"/>
            <a:endParaRPr lang="en-US" altLang="en-US" sz="2000" dirty="0"/>
          </a:p>
          <a:p>
            <a:pPr marL="0" indent="0" eaLnBrk="1" hangingPunct="1"/>
            <a:r>
              <a:rPr lang="en-US" altLang="en-US" sz="2000" b="1" dirty="0"/>
              <a:t>Regression with dummy variables allows us to build on ANOVA results to construct predictive models.</a:t>
            </a:r>
            <a:r>
              <a:rPr lang="en-US" altLang="en-US" sz="2000" dirty="0"/>
              <a:t> </a:t>
            </a:r>
          </a:p>
          <a:p>
            <a:pPr marL="0" indent="0" eaLnBrk="1" hangingPunct="1"/>
            <a:endParaRPr lang="en-US" altLang="en-US" sz="2000" dirty="0"/>
          </a:p>
          <a:p>
            <a:pPr marL="0" indent="0" eaLnBrk="1" hangingPunct="1"/>
            <a:r>
              <a:rPr lang="en-US" altLang="en-US" sz="2000" dirty="0"/>
              <a:t>We will use the following variables:</a:t>
            </a:r>
          </a:p>
          <a:p>
            <a:pPr lvl="1" eaLnBrk="1" hangingPunct="1"/>
            <a:r>
              <a:rPr lang="en-US" altLang="en-US" sz="2000" dirty="0"/>
              <a:t>y = #defects/KSLOC  (D/KSLOC)</a:t>
            </a:r>
          </a:p>
          <a:p>
            <a:pPr lvl="1" eaLnBrk="1" hangingPunct="1"/>
            <a:r>
              <a:rPr lang="en-US" altLang="en-US" sz="2000" dirty="0"/>
              <a:t>x = TesterType (internal, outside, user)</a:t>
            </a:r>
          </a:p>
        </p:txBody>
      </p:sp>
      <p:sp>
        <p:nvSpPr>
          <p:cNvPr id="83972" name="AutoShape 4"/>
          <p:cNvSpPr>
            <a:spLocks noChangeArrowheads="1"/>
          </p:cNvSpPr>
          <p:nvPr/>
        </p:nvSpPr>
        <p:spPr bwMode="auto">
          <a:xfrm>
            <a:off x="5867400" y="5486400"/>
            <a:ext cx="1143000" cy="381000"/>
          </a:xfrm>
          <a:prstGeom prst="wedgeRoundRectCallout">
            <a:avLst>
              <a:gd name="adj1" fmla="val -85417"/>
              <a:gd name="adj2" fmla="val -111667"/>
              <a:gd name="adj3" fmla="val 16667"/>
            </a:avLst>
          </a:prstGeom>
          <a:solidFill>
            <a:srgbClr val="FFFFCC"/>
          </a:solidFill>
          <a:ln w="19050" algn="ctr">
            <a:solidFill>
              <a:schemeClr val="tx1"/>
            </a:solidFill>
            <a:miter lim="800000"/>
            <a:headEnd/>
            <a:tailEnd/>
          </a:ln>
        </p:spPr>
        <p:txBody>
          <a:bodyPr wrap="none" lIns="0" tIns="0" rIns="0" bIns="0"/>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eaLnBrk="1" hangingPunct="1"/>
            <a:r>
              <a:rPr lang="en-US" altLang="en-US" b="0">
                <a:solidFill>
                  <a:schemeClr val="tx1"/>
                </a:solidFill>
              </a:rPr>
              <a:t>Nominal</a:t>
            </a:r>
          </a:p>
        </p:txBody>
      </p:sp>
      <p:sp>
        <p:nvSpPr>
          <p:cNvPr id="83973" name="AutoShape 5"/>
          <p:cNvSpPr>
            <a:spLocks noChangeArrowheads="1"/>
          </p:cNvSpPr>
          <p:nvPr/>
        </p:nvSpPr>
        <p:spPr bwMode="auto">
          <a:xfrm>
            <a:off x="5334000" y="4191000"/>
            <a:ext cx="1295400" cy="381000"/>
          </a:xfrm>
          <a:prstGeom prst="wedgeRoundRectCallout">
            <a:avLst>
              <a:gd name="adj1" fmla="val -77694"/>
              <a:gd name="adj2" fmla="val 120417"/>
              <a:gd name="adj3" fmla="val 16667"/>
            </a:avLst>
          </a:prstGeom>
          <a:solidFill>
            <a:srgbClr val="FFFFCC"/>
          </a:solidFill>
          <a:ln w="19050" algn="ctr">
            <a:solidFill>
              <a:schemeClr val="tx1"/>
            </a:solidFill>
            <a:miter lim="800000"/>
            <a:headEnd/>
            <a:tailEnd/>
          </a:ln>
        </p:spPr>
        <p:txBody>
          <a:bodyPr wrap="none" lIns="0" tIns="0" rIns="0" bIns="0"/>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eaLnBrk="1" hangingPunct="1"/>
            <a:r>
              <a:rPr lang="en-US" altLang="en-US" b="0">
                <a:solidFill>
                  <a:schemeClr val="tx1"/>
                </a:solidFill>
              </a:rPr>
              <a:t>Continuous</a:t>
            </a:r>
          </a:p>
        </p:txBody>
      </p:sp>
    </p:spTree>
  </p:cSld>
  <p:clrMapOvr>
    <a:masterClrMapping/>
  </p:clrMapOvr>
  <p:transition/>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5" name="Rectangle 2"/>
          <p:cNvSpPr>
            <a:spLocks noGrp="1" noChangeArrowheads="1"/>
          </p:cNvSpPr>
          <p:nvPr>
            <p:ph type="title"/>
          </p:nvPr>
        </p:nvSpPr>
        <p:spPr/>
        <p:txBody>
          <a:bodyPr/>
          <a:lstStyle/>
          <a:p>
            <a:pPr eaLnBrk="1" hangingPunct="1"/>
            <a:r>
              <a:rPr lang="en-US" altLang="en-US"/>
              <a:t>Regression with Dummy Variables</a:t>
            </a:r>
          </a:p>
        </p:txBody>
      </p:sp>
      <p:sp>
        <p:nvSpPr>
          <p:cNvPr id="84996" name="Rectangle 3"/>
          <p:cNvSpPr>
            <a:spLocks noGrp="1" noChangeArrowheads="1"/>
          </p:cNvSpPr>
          <p:nvPr>
            <p:ph type="body" idx="1"/>
          </p:nvPr>
        </p:nvSpPr>
        <p:spPr/>
        <p:txBody>
          <a:bodyPr/>
          <a:lstStyle/>
          <a:p>
            <a:pPr marL="0" indent="0" eaLnBrk="1" hangingPunct="1"/>
            <a:endParaRPr lang="en-US" altLang="en-US" sz="2000" dirty="0"/>
          </a:p>
          <a:p>
            <a:pPr marL="0" indent="0" eaLnBrk="1" hangingPunct="1"/>
            <a:r>
              <a:rPr lang="en-US" altLang="en-US" sz="2000" dirty="0"/>
              <a:t>Management spent a pile of money for testing the pre-release product (beta) with three disparate groups: internal testers, user groups, and a professional consulting firm that specializes in software and systems testing. In order to determine whether the expenditure made any difference to the product’s defect profile, we want to know:</a:t>
            </a:r>
          </a:p>
          <a:p>
            <a:pPr marL="0" indent="0" eaLnBrk="1" hangingPunct="1"/>
            <a:r>
              <a:rPr lang="en-US" altLang="en-US" sz="2000" dirty="0"/>
              <a:t>1) Is there any difference using these groups for testing?</a:t>
            </a:r>
          </a:p>
          <a:p>
            <a:pPr marL="0" indent="0" eaLnBrk="1" hangingPunct="1"/>
            <a:r>
              <a:rPr lang="en-US" altLang="en-US" sz="2000" dirty="0"/>
              <a:t>2) Can we predict the testing performance of each group?</a:t>
            </a:r>
          </a:p>
          <a:p>
            <a:pPr marL="0" indent="0" eaLnBrk="1" hangingPunct="1"/>
            <a:endParaRPr lang="en-US" altLang="en-US" sz="2000" dirty="0"/>
          </a:p>
          <a:p>
            <a:pPr marL="0" indent="0" eaLnBrk="1" hangingPunct="1"/>
            <a:r>
              <a:rPr lang="en-US" altLang="en-US" sz="2000" dirty="0"/>
              <a:t>Ultimately, management would like to know if the money was well spent.</a:t>
            </a:r>
          </a:p>
        </p:txBody>
      </p:sp>
    </p:spTree>
  </p:cSld>
  <p:clrMapOvr>
    <a:masterClrMapping/>
  </p:clrMapOvr>
  <p:transition/>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p:txBody>
          <a:bodyPr/>
          <a:lstStyle/>
          <a:p>
            <a:pPr eaLnBrk="1" hangingPunct="1"/>
            <a:r>
              <a:rPr lang="en-US" altLang="en-US"/>
              <a:t>Regression with Dummy Variables</a:t>
            </a:r>
          </a:p>
        </p:txBody>
      </p:sp>
      <p:sp>
        <p:nvSpPr>
          <p:cNvPr id="86019" name="Rectangle 3"/>
          <p:cNvSpPr>
            <a:spLocks noGrp="1" noChangeArrowheads="1"/>
          </p:cNvSpPr>
          <p:nvPr>
            <p:ph type="body" idx="1"/>
          </p:nvPr>
        </p:nvSpPr>
        <p:spPr/>
        <p:txBody>
          <a:bodyPr/>
          <a:lstStyle/>
          <a:p>
            <a:pPr marL="0" indent="0" eaLnBrk="1" hangingPunct="1"/>
            <a:r>
              <a:rPr lang="en-US" altLang="en-US" b="1" dirty="0"/>
              <a:t>First, an ANOVA is performed</a:t>
            </a:r>
            <a:r>
              <a:rPr lang="en-US" altLang="en-US" dirty="0"/>
              <a:t> to see if there is a significant relationship between the delivered defect density and the type of testers engaged in the testing process.</a:t>
            </a:r>
          </a:p>
          <a:p>
            <a:pPr marL="0" indent="0" eaLnBrk="1" hangingPunct="1"/>
            <a:endParaRPr lang="en-US" altLang="en-US" dirty="0"/>
          </a:p>
          <a:p>
            <a:pPr marL="0" indent="0" eaLnBrk="1" hangingPunct="1"/>
            <a:r>
              <a:rPr lang="en-US" altLang="en-US" dirty="0"/>
              <a:t>We will then show how the same model can be accomplished in Minitab to </a:t>
            </a:r>
            <a:r>
              <a:rPr lang="en-US" altLang="en-US" b="1" dirty="0"/>
              <a:t>extend the results for the construction of a regression model</a:t>
            </a:r>
            <a:r>
              <a:rPr lang="en-US" altLang="en-US" dirty="0"/>
              <a:t>.</a:t>
            </a:r>
          </a:p>
          <a:p>
            <a:pPr marL="0" indent="0" eaLnBrk="1" hangingPunct="1"/>
            <a:endParaRPr lang="en-US" altLang="en-US" dirty="0"/>
          </a:p>
          <a:p>
            <a:pPr marL="0" indent="0" eaLnBrk="1" hangingPunct="1"/>
            <a:endParaRPr lang="en-US" altLang="en-US" dirty="0"/>
          </a:p>
          <a:p>
            <a:pPr marL="0" indent="0" eaLnBrk="1" hangingPunct="1"/>
            <a:r>
              <a:rPr lang="en-US" altLang="en-US" b="1" dirty="0"/>
              <a:t>Note</a:t>
            </a:r>
            <a:r>
              <a:rPr lang="en-US" altLang="en-US" dirty="0"/>
              <a:t>: Do not arbitrarily engage in building dummy regression models without a thorough understanding of the variables. When considering whether to use ANOVA results, the significance and fit (adjusted r-square) should be high enough for our purposes to allow us to confidently use the data for predicting future outcomes.</a:t>
            </a:r>
          </a:p>
        </p:txBody>
      </p:sp>
    </p:spTree>
  </p:cSld>
  <p:clrMapOvr>
    <a:masterClrMapping/>
  </p:clrMapOvr>
  <p:transition/>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810705" y="1676400"/>
            <a:ext cx="5443213" cy="4419600"/>
          </a:xfrm>
          <a:prstGeom prst="rect">
            <a:avLst/>
          </a:prstGeom>
        </p:spPr>
      </p:pic>
      <p:sp>
        <p:nvSpPr>
          <p:cNvPr id="87042" name="Rectangle 2"/>
          <p:cNvSpPr>
            <a:spLocks noGrp="1" noChangeArrowheads="1"/>
          </p:cNvSpPr>
          <p:nvPr>
            <p:ph type="body" idx="1"/>
          </p:nvPr>
        </p:nvSpPr>
        <p:spPr/>
        <p:txBody>
          <a:bodyPr/>
          <a:lstStyle/>
          <a:p>
            <a:pPr marL="400050" indent="-400050" eaLnBrk="1" hangingPunct="1"/>
            <a:r>
              <a:rPr lang="en-US" altLang="en-US" dirty="0"/>
              <a:t>					</a:t>
            </a:r>
          </a:p>
        </p:txBody>
      </p:sp>
      <p:sp>
        <p:nvSpPr>
          <p:cNvPr id="87044" name="AutoShape 7"/>
          <p:cNvSpPr>
            <a:spLocks noChangeArrowheads="1"/>
          </p:cNvSpPr>
          <p:nvPr/>
        </p:nvSpPr>
        <p:spPr bwMode="auto">
          <a:xfrm>
            <a:off x="228599" y="2667000"/>
            <a:ext cx="1582105" cy="1124682"/>
          </a:xfrm>
          <a:prstGeom prst="wedgeRoundRectCallout">
            <a:avLst>
              <a:gd name="adj1" fmla="val 57137"/>
              <a:gd name="adj2" fmla="val -33474"/>
              <a:gd name="adj3" fmla="val 16667"/>
            </a:avLst>
          </a:prstGeom>
          <a:solidFill>
            <a:srgbClr val="FFFFCC"/>
          </a:solidFill>
          <a:ln w="9525" algn="ctr">
            <a:solidFill>
              <a:schemeClr val="tx1"/>
            </a:solidFill>
            <a:miter lim="800000"/>
            <a:headEnd/>
            <a:tailEnd/>
          </a:ln>
        </p:spPr>
        <p:txBody>
          <a:bodyPr wrap="square" lIns="92309" tIns="46154" rIns="92309"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r>
              <a:rPr lang="en-US" altLang="en-US" sz="2000" b="0" dirty="0">
                <a:solidFill>
                  <a:schemeClr val="tx1"/>
                </a:solidFill>
              </a:rPr>
              <a:t>Select Stat &gt;ANOVA &gt;One-Way</a:t>
            </a:r>
          </a:p>
        </p:txBody>
      </p:sp>
      <p:sp>
        <p:nvSpPr>
          <p:cNvPr id="87045" name="Oval 8"/>
          <p:cNvSpPr>
            <a:spLocks noChangeArrowheads="1"/>
          </p:cNvSpPr>
          <p:nvPr/>
        </p:nvSpPr>
        <p:spPr bwMode="auto">
          <a:xfrm>
            <a:off x="1912459" y="2514600"/>
            <a:ext cx="1828800" cy="685800"/>
          </a:xfrm>
          <a:prstGeom prst="ellipse">
            <a:avLst/>
          </a:prstGeom>
          <a:noFill/>
          <a:ln w="190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lIns="92309" tIns="228600" rIns="92309" bIns="228600" anchor="ctr">
            <a:spAutoFit/>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Tree>
    <p:extLst>
      <p:ext uri="{BB962C8B-B14F-4D97-AF65-F5344CB8AC3E}">
        <p14:creationId xmlns:p14="http://schemas.microsoft.com/office/powerpoint/2010/main" val="107468734"/>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1447800" y="1239698"/>
            <a:ext cx="6143730" cy="5008702"/>
          </a:xfrm>
          <a:prstGeom prst="rect">
            <a:avLst/>
          </a:prstGeom>
        </p:spPr>
      </p:pic>
      <p:sp>
        <p:nvSpPr>
          <p:cNvPr id="88066" name="Rectangle 2"/>
          <p:cNvSpPr>
            <a:spLocks noGrp="1" noChangeArrowheads="1"/>
          </p:cNvSpPr>
          <p:nvPr>
            <p:ph type="body" idx="1"/>
          </p:nvPr>
        </p:nvSpPr>
        <p:spPr/>
        <p:txBody>
          <a:bodyPr/>
          <a:lstStyle/>
          <a:p>
            <a:pPr marL="400050" indent="-400050" eaLnBrk="1" hangingPunct="1"/>
            <a:r>
              <a:rPr lang="en-US" altLang="en-US"/>
              <a:t>					</a:t>
            </a:r>
          </a:p>
        </p:txBody>
      </p:sp>
      <p:sp>
        <p:nvSpPr>
          <p:cNvPr id="88068" name="AutoShape 4"/>
          <p:cNvSpPr>
            <a:spLocks noChangeArrowheads="1"/>
          </p:cNvSpPr>
          <p:nvPr/>
        </p:nvSpPr>
        <p:spPr bwMode="auto">
          <a:xfrm>
            <a:off x="5552159" y="2348567"/>
            <a:ext cx="3124200" cy="1447800"/>
          </a:xfrm>
          <a:prstGeom prst="wedgeRoundRectCallout">
            <a:avLst>
              <a:gd name="adj1" fmla="val -56111"/>
              <a:gd name="adj2" fmla="val -35970"/>
              <a:gd name="adj3" fmla="val 16667"/>
            </a:avLst>
          </a:prstGeom>
          <a:solidFill>
            <a:srgbClr val="FFFFCC"/>
          </a:solidFill>
          <a:ln w="9525" algn="ctr">
            <a:solidFill>
              <a:schemeClr val="tx1"/>
            </a:solidFill>
            <a:miter lim="800000"/>
            <a:headEnd/>
            <a:tailEnd/>
          </a:ln>
        </p:spPr>
        <p:txBody>
          <a:bodyPr lIns="92309" tIns="46154" rIns="92309" bIns="46154"/>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r>
              <a:rPr lang="en-US" altLang="en-US" sz="2000" b="0" dirty="0">
                <a:solidFill>
                  <a:schemeClr val="tx1"/>
                </a:solidFill>
              </a:rPr>
              <a:t>Select “D/KSLOC” as the dependent variable; TesterType as the independent variable.</a:t>
            </a:r>
          </a:p>
        </p:txBody>
      </p:sp>
      <p:sp>
        <p:nvSpPr>
          <p:cNvPr id="88069" name="Oval 5"/>
          <p:cNvSpPr>
            <a:spLocks noChangeArrowheads="1"/>
          </p:cNvSpPr>
          <p:nvPr/>
        </p:nvSpPr>
        <p:spPr bwMode="auto">
          <a:xfrm>
            <a:off x="6400800" y="4572000"/>
            <a:ext cx="990600" cy="457200"/>
          </a:xfrm>
          <a:prstGeom prst="ellipse">
            <a:avLst/>
          </a:prstGeom>
          <a:noFill/>
          <a:ln w="190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lIns="92309" tIns="228600" rIns="92309" bIns="228600" anchor="ctr">
            <a:spAutoFit/>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Tree>
    <p:extLst>
      <p:ext uri="{BB962C8B-B14F-4D97-AF65-F5344CB8AC3E}">
        <p14:creationId xmlns:p14="http://schemas.microsoft.com/office/powerpoint/2010/main" val="3151842666"/>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905000" y="1295400"/>
            <a:ext cx="5110975" cy="4953000"/>
          </a:xfrm>
          <a:prstGeom prst="rect">
            <a:avLst/>
          </a:prstGeom>
        </p:spPr>
      </p:pic>
      <p:sp>
        <p:nvSpPr>
          <p:cNvPr id="88066" name="Rectangle 2"/>
          <p:cNvSpPr>
            <a:spLocks noGrp="1" noChangeArrowheads="1"/>
          </p:cNvSpPr>
          <p:nvPr>
            <p:ph type="body" idx="1"/>
          </p:nvPr>
        </p:nvSpPr>
        <p:spPr/>
        <p:txBody>
          <a:bodyPr/>
          <a:lstStyle/>
          <a:p>
            <a:pPr marL="400050" indent="-400050" eaLnBrk="1" hangingPunct="1"/>
            <a:r>
              <a:rPr lang="en-US" altLang="en-US"/>
              <a:t>					</a:t>
            </a:r>
          </a:p>
        </p:txBody>
      </p:sp>
      <p:sp>
        <p:nvSpPr>
          <p:cNvPr id="88068" name="AutoShape 4"/>
          <p:cNvSpPr>
            <a:spLocks noChangeArrowheads="1"/>
          </p:cNvSpPr>
          <p:nvPr/>
        </p:nvSpPr>
        <p:spPr bwMode="auto">
          <a:xfrm>
            <a:off x="5448300" y="4343400"/>
            <a:ext cx="3124200" cy="443644"/>
          </a:xfrm>
          <a:prstGeom prst="wedgeRoundRectCallout">
            <a:avLst>
              <a:gd name="adj1" fmla="val -52889"/>
              <a:gd name="adj2" fmla="val 13194"/>
              <a:gd name="adj3" fmla="val 16667"/>
            </a:avLst>
          </a:prstGeom>
          <a:solidFill>
            <a:srgbClr val="FFFFCC"/>
          </a:solidFill>
          <a:ln w="9525" algn="ctr">
            <a:solidFill>
              <a:schemeClr val="tx1"/>
            </a:solidFill>
            <a:miter lim="800000"/>
            <a:headEnd/>
            <a:tailEnd/>
          </a:ln>
        </p:spPr>
        <p:txBody>
          <a:bodyPr lIns="92309" tIns="46154" rIns="92309"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r>
              <a:rPr lang="en-US" altLang="en-US" sz="2000" b="0" dirty="0">
                <a:solidFill>
                  <a:schemeClr val="tx1"/>
                </a:solidFill>
              </a:rPr>
              <a:t>Select Four in one plot.</a:t>
            </a:r>
          </a:p>
        </p:txBody>
      </p:sp>
      <p:sp>
        <p:nvSpPr>
          <p:cNvPr id="88069" name="Oval 5"/>
          <p:cNvSpPr>
            <a:spLocks noChangeArrowheads="1"/>
          </p:cNvSpPr>
          <p:nvPr/>
        </p:nvSpPr>
        <p:spPr bwMode="auto">
          <a:xfrm>
            <a:off x="4953000" y="5715000"/>
            <a:ext cx="990600" cy="457200"/>
          </a:xfrm>
          <a:prstGeom prst="ellipse">
            <a:avLst/>
          </a:prstGeom>
          <a:noFill/>
          <a:ln w="190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lIns="92309" tIns="228600" rIns="92309" bIns="228600" anchor="ctr">
            <a:spAutoFit/>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Tree>
    <p:extLst>
      <p:ext uri="{BB962C8B-B14F-4D97-AF65-F5344CB8AC3E}">
        <p14:creationId xmlns:p14="http://schemas.microsoft.com/office/powerpoint/2010/main" val="2549130101"/>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1447800" y="1239698"/>
            <a:ext cx="6143730" cy="5008702"/>
          </a:xfrm>
          <a:prstGeom prst="rect">
            <a:avLst/>
          </a:prstGeom>
        </p:spPr>
      </p:pic>
      <p:sp>
        <p:nvSpPr>
          <p:cNvPr id="88066" name="Rectangle 2"/>
          <p:cNvSpPr>
            <a:spLocks noGrp="1" noChangeArrowheads="1"/>
          </p:cNvSpPr>
          <p:nvPr>
            <p:ph type="body" idx="1"/>
          </p:nvPr>
        </p:nvSpPr>
        <p:spPr/>
        <p:txBody>
          <a:bodyPr/>
          <a:lstStyle/>
          <a:p>
            <a:pPr marL="400050" indent="-400050" eaLnBrk="1" hangingPunct="1"/>
            <a:r>
              <a:rPr lang="en-US" altLang="en-US"/>
              <a:t>					</a:t>
            </a:r>
          </a:p>
        </p:txBody>
      </p:sp>
      <p:sp>
        <p:nvSpPr>
          <p:cNvPr id="88069" name="Oval 5"/>
          <p:cNvSpPr>
            <a:spLocks noChangeArrowheads="1"/>
          </p:cNvSpPr>
          <p:nvPr/>
        </p:nvSpPr>
        <p:spPr bwMode="auto">
          <a:xfrm>
            <a:off x="4024365" y="5105400"/>
            <a:ext cx="990600" cy="457200"/>
          </a:xfrm>
          <a:prstGeom prst="ellipse">
            <a:avLst/>
          </a:prstGeom>
          <a:noFill/>
          <a:ln w="190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lIns="92309" tIns="228600" rIns="92309" bIns="228600" anchor="ctr">
            <a:spAutoFit/>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Tree>
    <p:extLst>
      <p:ext uri="{BB962C8B-B14F-4D97-AF65-F5344CB8AC3E}">
        <p14:creationId xmlns:p14="http://schemas.microsoft.com/office/powerpoint/2010/main" val="1559123980"/>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524000" y="1447800"/>
            <a:ext cx="6552481" cy="5341938"/>
          </a:xfrm>
          <a:prstGeom prst="rect">
            <a:avLst/>
          </a:prstGeom>
        </p:spPr>
      </p:pic>
      <p:sp>
        <p:nvSpPr>
          <p:cNvPr id="88066" name="Rectangle 2"/>
          <p:cNvSpPr>
            <a:spLocks noGrp="1" noChangeArrowheads="1"/>
          </p:cNvSpPr>
          <p:nvPr>
            <p:ph type="body" idx="1"/>
          </p:nvPr>
        </p:nvSpPr>
        <p:spPr/>
        <p:txBody>
          <a:bodyPr/>
          <a:lstStyle/>
          <a:p>
            <a:pPr marL="400050" indent="-400050" eaLnBrk="1" hangingPunct="1"/>
            <a:r>
              <a:rPr lang="en-US" altLang="en-US"/>
              <a:t>					</a:t>
            </a:r>
          </a:p>
        </p:txBody>
      </p:sp>
      <p:sp>
        <p:nvSpPr>
          <p:cNvPr id="88069" name="Oval 5"/>
          <p:cNvSpPr>
            <a:spLocks noChangeArrowheads="1"/>
          </p:cNvSpPr>
          <p:nvPr/>
        </p:nvSpPr>
        <p:spPr bwMode="auto">
          <a:xfrm>
            <a:off x="4724400" y="5334000"/>
            <a:ext cx="990600" cy="381000"/>
          </a:xfrm>
          <a:prstGeom prst="ellipse">
            <a:avLst/>
          </a:prstGeom>
          <a:noFill/>
          <a:ln w="190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lIns="92309" tIns="228600" rIns="92309" bIns="228600" anchor="ctr">
            <a:noAutofit/>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6" name="Oval 5"/>
          <p:cNvSpPr>
            <a:spLocks noChangeArrowheads="1"/>
          </p:cNvSpPr>
          <p:nvPr/>
        </p:nvSpPr>
        <p:spPr bwMode="auto">
          <a:xfrm>
            <a:off x="2286000" y="3200400"/>
            <a:ext cx="1012272" cy="1981200"/>
          </a:xfrm>
          <a:prstGeom prst="ellipse">
            <a:avLst/>
          </a:prstGeom>
          <a:noFill/>
          <a:ln w="190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lIns="92309" tIns="228600" rIns="92309" bIns="228600" anchor="ctr">
            <a:noAutofit/>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7" name="AutoShape 4"/>
          <p:cNvSpPr>
            <a:spLocks noChangeArrowheads="1"/>
          </p:cNvSpPr>
          <p:nvPr/>
        </p:nvSpPr>
        <p:spPr bwMode="auto">
          <a:xfrm>
            <a:off x="5029200" y="4505861"/>
            <a:ext cx="3124200" cy="443644"/>
          </a:xfrm>
          <a:prstGeom prst="wedgeRoundRectCallout">
            <a:avLst>
              <a:gd name="adj1" fmla="val -29528"/>
              <a:gd name="adj2" fmla="val 81268"/>
              <a:gd name="adj3" fmla="val 16667"/>
            </a:avLst>
          </a:prstGeom>
          <a:solidFill>
            <a:srgbClr val="FFFFCC"/>
          </a:solidFill>
          <a:ln w="9525" algn="ctr">
            <a:solidFill>
              <a:schemeClr val="tx1"/>
            </a:solidFill>
            <a:miter lim="800000"/>
            <a:headEnd/>
            <a:tailEnd/>
          </a:ln>
        </p:spPr>
        <p:txBody>
          <a:bodyPr lIns="92309" tIns="46154" rIns="92309"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r>
              <a:rPr lang="en-US" altLang="en-US" sz="2000" b="0" dirty="0">
                <a:solidFill>
                  <a:schemeClr val="tx1"/>
                </a:solidFill>
              </a:rPr>
              <a:t>Click OK, the OK again.</a:t>
            </a:r>
          </a:p>
        </p:txBody>
      </p:sp>
    </p:spTree>
    <p:extLst>
      <p:ext uri="{BB962C8B-B14F-4D97-AF65-F5344CB8AC3E}">
        <p14:creationId xmlns:p14="http://schemas.microsoft.com/office/powerpoint/2010/main" val="733601455"/>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529205" y="762000"/>
            <a:ext cx="8153103" cy="5715000"/>
          </a:xfrm>
          <a:prstGeom prst="rect">
            <a:avLst/>
          </a:prstGeom>
        </p:spPr>
      </p:pic>
      <p:sp>
        <p:nvSpPr>
          <p:cNvPr id="89092" name="AutoShape 6"/>
          <p:cNvSpPr>
            <a:spLocks noChangeArrowheads="1"/>
          </p:cNvSpPr>
          <p:nvPr/>
        </p:nvSpPr>
        <p:spPr bwMode="auto">
          <a:xfrm>
            <a:off x="3886200" y="3276600"/>
            <a:ext cx="1676400" cy="1143000"/>
          </a:xfrm>
          <a:prstGeom prst="wedgeRoundRectCallout">
            <a:avLst>
              <a:gd name="adj1" fmla="val -45139"/>
              <a:gd name="adj2" fmla="val -14019"/>
              <a:gd name="adj3" fmla="val 16667"/>
            </a:avLst>
          </a:prstGeom>
          <a:solidFill>
            <a:srgbClr val="FFFFCC"/>
          </a:solidFill>
          <a:ln w="9525" algn="ctr">
            <a:solidFill>
              <a:schemeClr val="tx1"/>
            </a:solidFill>
            <a:miter lim="800000"/>
            <a:headEnd/>
            <a:tailEnd/>
          </a:ln>
        </p:spPr>
        <p:txBody>
          <a:bodyPr lIns="92309" tIns="46154" rIns="92309"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r>
              <a:rPr lang="en-US" altLang="en-US" sz="2000" b="0" dirty="0">
                <a:solidFill>
                  <a:schemeClr val="tx1"/>
                </a:solidFill>
              </a:rPr>
              <a:t>How do you interpret these plots?</a:t>
            </a:r>
          </a:p>
        </p:txBody>
      </p:sp>
    </p:spTree>
    <p:extLst>
      <p:ext uri="{BB962C8B-B14F-4D97-AF65-F5344CB8AC3E}">
        <p14:creationId xmlns:p14="http://schemas.microsoft.com/office/powerpoint/2010/main" val="2290141766"/>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457200" y="964034"/>
            <a:ext cx="8442358" cy="4827165"/>
          </a:xfrm>
          <a:prstGeom prst="rect">
            <a:avLst/>
          </a:prstGeom>
        </p:spPr>
      </p:pic>
      <p:sp>
        <p:nvSpPr>
          <p:cNvPr id="92162" name="Rectangle 2"/>
          <p:cNvSpPr>
            <a:spLocks noGrp="1" noChangeArrowheads="1"/>
          </p:cNvSpPr>
          <p:nvPr>
            <p:ph type="body" idx="1"/>
          </p:nvPr>
        </p:nvSpPr>
        <p:spPr/>
        <p:txBody>
          <a:bodyPr/>
          <a:lstStyle/>
          <a:p>
            <a:pPr marL="400050" indent="-400050" eaLnBrk="1" hangingPunct="1"/>
            <a:r>
              <a:rPr lang="en-US" altLang="en-US"/>
              <a:t>					</a:t>
            </a:r>
          </a:p>
        </p:txBody>
      </p:sp>
      <p:sp>
        <p:nvSpPr>
          <p:cNvPr id="92164" name="AutoShape 4"/>
          <p:cNvSpPr>
            <a:spLocks noChangeArrowheads="1"/>
          </p:cNvSpPr>
          <p:nvPr/>
        </p:nvSpPr>
        <p:spPr bwMode="auto">
          <a:xfrm>
            <a:off x="6781800" y="2667000"/>
            <a:ext cx="2514600" cy="1124682"/>
          </a:xfrm>
          <a:prstGeom prst="wedgeRoundRectCallout">
            <a:avLst>
              <a:gd name="adj1" fmla="val -15990"/>
              <a:gd name="adj2" fmla="val -55742"/>
              <a:gd name="adj3" fmla="val 16667"/>
            </a:avLst>
          </a:prstGeom>
          <a:solidFill>
            <a:srgbClr val="FFFFCC"/>
          </a:solidFill>
          <a:ln w="9525" algn="ctr">
            <a:solidFill>
              <a:schemeClr val="tx1"/>
            </a:solidFill>
            <a:miter lim="800000"/>
            <a:headEnd/>
            <a:tailEnd/>
          </a:ln>
        </p:spPr>
        <p:txBody>
          <a:bodyPr lIns="92309" tIns="46154" rIns="92309"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r>
              <a:rPr lang="en-US" altLang="en-US" sz="2000" b="0">
                <a:solidFill>
                  <a:schemeClr val="tx1"/>
                </a:solidFill>
              </a:rPr>
              <a:t>Table shows high degree of significance</a:t>
            </a:r>
          </a:p>
        </p:txBody>
      </p:sp>
      <p:sp>
        <p:nvSpPr>
          <p:cNvPr id="92165" name="AutoShape 5"/>
          <p:cNvSpPr>
            <a:spLocks noChangeArrowheads="1"/>
          </p:cNvSpPr>
          <p:nvPr/>
        </p:nvSpPr>
        <p:spPr bwMode="auto">
          <a:xfrm>
            <a:off x="5676900" y="659233"/>
            <a:ext cx="2019300" cy="788567"/>
          </a:xfrm>
          <a:prstGeom prst="wedgeRoundRectCallout">
            <a:avLst>
              <a:gd name="adj1" fmla="val -40690"/>
              <a:gd name="adj2" fmla="val 20525"/>
              <a:gd name="adj3" fmla="val 16667"/>
            </a:avLst>
          </a:prstGeom>
          <a:solidFill>
            <a:srgbClr val="FFFFCC"/>
          </a:solidFill>
          <a:ln w="9525" algn="ctr">
            <a:solidFill>
              <a:schemeClr val="tx1"/>
            </a:solidFill>
            <a:miter lim="800000"/>
            <a:headEnd/>
            <a:tailEnd/>
          </a:ln>
        </p:spPr>
        <p:txBody>
          <a:bodyPr lIns="92309" tIns="46154" rIns="92309" bIns="46154"/>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r>
              <a:rPr lang="en-US" altLang="en-US" sz="2000" b="0">
                <a:solidFill>
                  <a:schemeClr val="tx1"/>
                </a:solidFill>
              </a:rPr>
              <a:t>How would you judge the fit?</a:t>
            </a:r>
          </a:p>
        </p:txBody>
      </p:sp>
      <p:sp>
        <p:nvSpPr>
          <p:cNvPr id="92166" name="AutoShape 6"/>
          <p:cNvSpPr>
            <a:spLocks noChangeArrowheads="1"/>
          </p:cNvSpPr>
          <p:nvPr/>
        </p:nvSpPr>
        <p:spPr bwMode="auto">
          <a:xfrm>
            <a:off x="5791200" y="4495800"/>
            <a:ext cx="2968625" cy="1805719"/>
          </a:xfrm>
          <a:prstGeom prst="wedgeRoundRectCallout">
            <a:avLst>
              <a:gd name="adj1" fmla="val -53772"/>
              <a:gd name="adj2" fmla="val -20425"/>
              <a:gd name="adj3" fmla="val 16667"/>
            </a:avLst>
          </a:prstGeom>
          <a:solidFill>
            <a:srgbClr val="FFFFCC"/>
          </a:solidFill>
          <a:ln w="9525" algn="ctr">
            <a:solidFill>
              <a:schemeClr val="tx1"/>
            </a:solidFill>
            <a:miter lim="800000"/>
            <a:headEnd/>
            <a:tailEnd/>
          </a:ln>
        </p:spPr>
        <p:txBody>
          <a:bodyPr wrap="square" lIns="92309" tIns="46154" rIns="92309"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r>
              <a:rPr lang="en-US" altLang="en-US" sz="2000" b="0">
                <a:solidFill>
                  <a:schemeClr val="tx1"/>
                </a:solidFill>
              </a:rPr>
              <a:t>Means and confidence intervals for each category...what else do we need to build a model?</a:t>
            </a:r>
          </a:p>
        </p:txBody>
      </p:sp>
    </p:spTree>
    <p:extLst>
      <p:ext uri="{BB962C8B-B14F-4D97-AF65-F5344CB8AC3E}">
        <p14:creationId xmlns:p14="http://schemas.microsoft.com/office/powerpoint/2010/main" val="17326468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266" name="Group 61"/>
          <p:cNvGrpSpPr>
            <a:grpSpLocks/>
          </p:cNvGrpSpPr>
          <p:nvPr/>
        </p:nvGrpSpPr>
        <p:grpSpPr bwMode="auto">
          <a:xfrm>
            <a:off x="1920875" y="1009650"/>
            <a:ext cx="319088" cy="355600"/>
            <a:chOff x="410" y="1186"/>
            <a:chExt cx="745" cy="919"/>
          </a:xfrm>
        </p:grpSpPr>
        <p:sp>
          <p:nvSpPr>
            <p:cNvPr id="11415" name="Freeform 62"/>
            <p:cNvSpPr>
              <a:spLocks/>
            </p:cNvSpPr>
            <p:nvPr/>
          </p:nvSpPr>
          <p:spPr bwMode="auto">
            <a:xfrm>
              <a:off x="410" y="1186"/>
              <a:ext cx="745" cy="919"/>
            </a:xfrm>
            <a:custGeom>
              <a:avLst/>
              <a:gdLst>
                <a:gd name="T0" fmla="*/ 373 w 1489"/>
                <a:gd name="T1" fmla="*/ 168 h 1836"/>
                <a:gd name="T2" fmla="*/ 292 w 1489"/>
                <a:gd name="T3" fmla="*/ 117 h 1836"/>
                <a:gd name="T4" fmla="*/ 309 w 1489"/>
                <a:gd name="T5" fmla="*/ 97 h 1836"/>
                <a:gd name="T6" fmla="*/ 326 w 1489"/>
                <a:gd name="T7" fmla="*/ 85 h 1836"/>
                <a:gd name="T8" fmla="*/ 341 w 1489"/>
                <a:gd name="T9" fmla="*/ 79 h 1836"/>
                <a:gd name="T10" fmla="*/ 352 w 1489"/>
                <a:gd name="T11" fmla="*/ 78 h 1836"/>
                <a:gd name="T12" fmla="*/ 357 w 1489"/>
                <a:gd name="T13" fmla="*/ 78 h 1836"/>
                <a:gd name="T14" fmla="*/ 287 w 1489"/>
                <a:gd name="T15" fmla="*/ 29 h 1836"/>
                <a:gd name="T16" fmla="*/ 89 w 1489"/>
                <a:gd name="T17" fmla="*/ 29 h 1836"/>
                <a:gd name="T18" fmla="*/ 16 w 1489"/>
                <a:gd name="T19" fmla="*/ 78 h 1836"/>
                <a:gd name="T20" fmla="*/ 21 w 1489"/>
                <a:gd name="T21" fmla="*/ 78 h 1836"/>
                <a:gd name="T22" fmla="*/ 32 w 1489"/>
                <a:gd name="T23" fmla="*/ 79 h 1836"/>
                <a:gd name="T24" fmla="*/ 48 w 1489"/>
                <a:gd name="T25" fmla="*/ 85 h 1836"/>
                <a:gd name="T26" fmla="*/ 65 w 1489"/>
                <a:gd name="T27" fmla="*/ 98 h 1836"/>
                <a:gd name="T28" fmla="*/ 82 w 1489"/>
                <a:gd name="T29" fmla="*/ 119 h 1836"/>
                <a:gd name="T30" fmla="*/ 88 w 1489"/>
                <a:gd name="T31" fmla="*/ 130 h 1836"/>
                <a:gd name="T32" fmla="*/ 89 w 1489"/>
                <a:gd name="T33" fmla="*/ 168 h 1836"/>
                <a:gd name="T34" fmla="*/ 16 w 1489"/>
                <a:gd name="T35" fmla="*/ 217 h 1836"/>
                <a:gd name="T36" fmla="*/ 21 w 1489"/>
                <a:gd name="T37" fmla="*/ 217 h 1836"/>
                <a:gd name="T38" fmla="*/ 32 w 1489"/>
                <a:gd name="T39" fmla="*/ 218 h 1836"/>
                <a:gd name="T40" fmla="*/ 48 w 1489"/>
                <a:gd name="T41" fmla="*/ 224 h 1836"/>
                <a:gd name="T42" fmla="*/ 65 w 1489"/>
                <a:gd name="T43" fmla="*/ 237 h 1836"/>
                <a:gd name="T44" fmla="*/ 82 w 1489"/>
                <a:gd name="T45" fmla="*/ 259 h 1836"/>
                <a:gd name="T46" fmla="*/ 88 w 1489"/>
                <a:gd name="T47" fmla="*/ 269 h 1836"/>
                <a:gd name="T48" fmla="*/ 89 w 1489"/>
                <a:gd name="T49" fmla="*/ 303 h 1836"/>
                <a:gd name="T50" fmla="*/ 16 w 1489"/>
                <a:gd name="T51" fmla="*/ 352 h 1836"/>
                <a:gd name="T52" fmla="*/ 21 w 1489"/>
                <a:gd name="T53" fmla="*/ 352 h 1836"/>
                <a:gd name="T54" fmla="*/ 32 w 1489"/>
                <a:gd name="T55" fmla="*/ 353 h 1836"/>
                <a:gd name="T56" fmla="*/ 48 w 1489"/>
                <a:gd name="T57" fmla="*/ 359 h 1836"/>
                <a:gd name="T58" fmla="*/ 65 w 1489"/>
                <a:gd name="T59" fmla="*/ 372 h 1836"/>
                <a:gd name="T60" fmla="*/ 82 w 1489"/>
                <a:gd name="T61" fmla="*/ 394 h 1836"/>
                <a:gd name="T62" fmla="*/ 88 w 1489"/>
                <a:gd name="T63" fmla="*/ 404 h 1836"/>
                <a:gd name="T64" fmla="*/ 89 w 1489"/>
                <a:gd name="T65" fmla="*/ 460 h 1836"/>
                <a:gd name="T66" fmla="*/ 292 w 1489"/>
                <a:gd name="T67" fmla="*/ 391 h 1836"/>
                <a:gd name="T68" fmla="*/ 309 w 1489"/>
                <a:gd name="T69" fmla="*/ 371 h 1836"/>
                <a:gd name="T70" fmla="*/ 326 w 1489"/>
                <a:gd name="T71" fmla="*/ 359 h 1836"/>
                <a:gd name="T72" fmla="*/ 341 w 1489"/>
                <a:gd name="T73" fmla="*/ 353 h 1836"/>
                <a:gd name="T74" fmla="*/ 352 w 1489"/>
                <a:gd name="T75" fmla="*/ 352 h 1836"/>
                <a:gd name="T76" fmla="*/ 357 w 1489"/>
                <a:gd name="T77" fmla="*/ 352 h 1836"/>
                <a:gd name="T78" fmla="*/ 287 w 1489"/>
                <a:gd name="T79" fmla="*/ 303 h 1836"/>
                <a:gd name="T80" fmla="*/ 298 w 1489"/>
                <a:gd name="T81" fmla="*/ 248 h 1836"/>
                <a:gd name="T82" fmla="*/ 315 w 1489"/>
                <a:gd name="T83" fmla="*/ 231 h 1836"/>
                <a:gd name="T84" fmla="*/ 331 w 1489"/>
                <a:gd name="T85" fmla="*/ 221 h 1836"/>
                <a:gd name="T86" fmla="*/ 345 w 1489"/>
                <a:gd name="T87" fmla="*/ 217 h 1836"/>
                <a:gd name="T88" fmla="*/ 354 w 1489"/>
                <a:gd name="T89" fmla="*/ 217 h 18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89"/>
                <a:gd name="T136" fmla="*/ 0 h 1836"/>
                <a:gd name="T137" fmla="*/ 1489 w 1489"/>
                <a:gd name="T138" fmla="*/ 1836 h 18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89" h="1836">
                  <a:moveTo>
                    <a:pt x="1425" y="865"/>
                  </a:moveTo>
                  <a:lnTo>
                    <a:pt x="1489" y="872"/>
                  </a:lnTo>
                  <a:lnTo>
                    <a:pt x="1489" y="670"/>
                  </a:lnTo>
                  <a:lnTo>
                    <a:pt x="1146" y="670"/>
                  </a:lnTo>
                  <a:lnTo>
                    <a:pt x="1146" y="503"/>
                  </a:lnTo>
                  <a:lnTo>
                    <a:pt x="1166" y="466"/>
                  </a:lnTo>
                  <a:lnTo>
                    <a:pt x="1189" y="434"/>
                  </a:lnTo>
                  <a:lnTo>
                    <a:pt x="1212" y="408"/>
                  </a:lnTo>
                  <a:lnTo>
                    <a:pt x="1235" y="385"/>
                  </a:lnTo>
                  <a:lnTo>
                    <a:pt x="1258" y="365"/>
                  </a:lnTo>
                  <a:lnTo>
                    <a:pt x="1280" y="350"/>
                  </a:lnTo>
                  <a:lnTo>
                    <a:pt x="1303" y="337"/>
                  </a:lnTo>
                  <a:lnTo>
                    <a:pt x="1324" y="327"/>
                  </a:lnTo>
                  <a:lnTo>
                    <a:pt x="1345" y="320"/>
                  </a:lnTo>
                  <a:lnTo>
                    <a:pt x="1363" y="315"/>
                  </a:lnTo>
                  <a:lnTo>
                    <a:pt x="1379" y="312"/>
                  </a:lnTo>
                  <a:lnTo>
                    <a:pt x="1394" y="310"/>
                  </a:lnTo>
                  <a:lnTo>
                    <a:pt x="1407" y="310"/>
                  </a:lnTo>
                  <a:lnTo>
                    <a:pt x="1416" y="309"/>
                  </a:lnTo>
                  <a:lnTo>
                    <a:pt x="1422" y="310"/>
                  </a:lnTo>
                  <a:lnTo>
                    <a:pt x="1425" y="310"/>
                  </a:lnTo>
                  <a:lnTo>
                    <a:pt x="1489" y="317"/>
                  </a:lnTo>
                  <a:lnTo>
                    <a:pt x="1489" y="114"/>
                  </a:lnTo>
                  <a:lnTo>
                    <a:pt x="1146" y="114"/>
                  </a:lnTo>
                  <a:lnTo>
                    <a:pt x="1146" y="0"/>
                  </a:lnTo>
                  <a:lnTo>
                    <a:pt x="354" y="0"/>
                  </a:lnTo>
                  <a:lnTo>
                    <a:pt x="354" y="114"/>
                  </a:lnTo>
                  <a:lnTo>
                    <a:pt x="0" y="114"/>
                  </a:lnTo>
                  <a:lnTo>
                    <a:pt x="0" y="317"/>
                  </a:lnTo>
                  <a:lnTo>
                    <a:pt x="63" y="310"/>
                  </a:lnTo>
                  <a:lnTo>
                    <a:pt x="66" y="310"/>
                  </a:lnTo>
                  <a:lnTo>
                    <a:pt x="72" y="309"/>
                  </a:lnTo>
                  <a:lnTo>
                    <a:pt x="83" y="310"/>
                  </a:lnTo>
                  <a:lnTo>
                    <a:pt x="95" y="310"/>
                  </a:lnTo>
                  <a:lnTo>
                    <a:pt x="110" y="312"/>
                  </a:lnTo>
                  <a:lnTo>
                    <a:pt x="128" y="315"/>
                  </a:lnTo>
                  <a:lnTo>
                    <a:pt x="146" y="321"/>
                  </a:lnTo>
                  <a:lnTo>
                    <a:pt x="167" y="329"/>
                  </a:lnTo>
                  <a:lnTo>
                    <a:pt x="189" y="340"/>
                  </a:lnTo>
                  <a:lnTo>
                    <a:pt x="212" y="352"/>
                  </a:lnTo>
                  <a:lnTo>
                    <a:pt x="235" y="368"/>
                  </a:lnTo>
                  <a:lnTo>
                    <a:pt x="259" y="389"/>
                  </a:lnTo>
                  <a:lnTo>
                    <a:pt x="282" y="413"/>
                  </a:lnTo>
                  <a:lnTo>
                    <a:pt x="305" y="442"/>
                  </a:lnTo>
                  <a:lnTo>
                    <a:pt x="327" y="476"/>
                  </a:lnTo>
                  <a:lnTo>
                    <a:pt x="349" y="515"/>
                  </a:lnTo>
                  <a:lnTo>
                    <a:pt x="350" y="517"/>
                  </a:lnTo>
                  <a:lnTo>
                    <a:pt x="351" y="518"/>
                  </a:lnTo>
                  <a:lnTo>
                    <a:pt x="353" y="521"/>
                  </a:lnTo>
                  <a:lnTo>
                    <a:pt x="354" y="523"/>
                  </a:lnTo>
                  <a:lnTo>
                    <a:pt x="354" y="670"/>
                  </a:lnTo>
                  <a:lnTo>
                    <a:pt x="0" y="670"/>
                  </a:lnTo>
                  <a:lnTo>
                    <a:pt x="0" y="873"/>
                  </a:lnTo>
                  <a:lnTo>
                    <a:pt x="63" y="865"/>
                  </a:lnTo>
                  <a:lnTo>
                    <a:pt x="66" y="865"/>
                  </a:lnTo>
                  <a:lnTo>
                    <a:pt x="72" y="865"/>
                  </a:lnTo>
                  <a:lnTo>
                    <a:pt x="83" y="865"/>
                  </a:lnTo>
                  <a:lnTo>
                    <a:pt x="95" y="866"/>
                  </a:lnTo>
                  <a:lnTo>
                    <a:pt x="110" y="868"/>
                  </a:lnTo>
                  <a:lnTo>
                    <a:pt x="128" y="872"/>
                  </a:lnTo>
                  <a:lnTo>
                    <a:pt x="146" y="878"/>
                  </a:lnTo>
                  <a:lnTo>
                    <a:pt x="167" y="885"/>
                  </a:lnTo>
                  <a:lnTo>
                    <a:pt x="189" y="895"/>
                  </a:lnTo>
                  <a:lnTo>
                    <a:pt x="212" y="909"/>
                  </a:lnTo>
                  <a:lnTo>
                    <a:pt x="235" y="925"/>
                  </a:lnTo>
                  <a:lnTo>
                    <a:pt x="259" y="946"/>
                  </a:lnTo>
                  <a:lnTo>
                    <a:pt x="282" y="970"/>
                  </a:lnTo>
                  <a:lnTo>
                    <a:pt x="305" y="999"/>
                  </a:lnTo>
                  <a:lnTo>
                    <a:pt x="327" y="1032"/>
                  </a:lnTo>
                  <a:lnTo>
                    <a:pt x="349" y="1071"/>
                  </a:lnTo>
                  <a:lnTo>
                    <a:pt x="350" y="1072"/>
                  </a:lnTo>
                  <a:lnTo>
                    <a:pt x="351" y="1075"/>
                  </a:lnTo>
                  <a:lnTo>
                    <a:pt x="353" y="1076"/>
                  </a:lnTo>
                  <a:lnTo>
                    <a:pt x="354" y="1078"/>
                  </a:lnTo>
                  <a:lnTo>
                    <a:pt x="354" y="1209"/>
                  </a:lnTo>
                  <a:lnTo>
                    <a:pt x="0" y="1209"/>
                  </a:lnTo>
                  <a:lnTo>
                    <a:pt x="0" y="1412"/>
                  </a:lnTo>
                  <a:lnTo>
                    <a:pt x="63" y="1405"/>
                  </a:lnTo>
                  <a:lnTo>
                    <a:pt x="66" y="1405"/>
                  </a:lnTo>
                  <a:lnTo>
                    <a:pt x="72" y="1404"/>
                  </a:lnTo>
                  <a:lnTo>
                    <a:pt x="83" y="1405"/>
                  </a:lnTo>
                  <a:lnTo>
                    <a:pt x="95" y="1405"/>
                  </a:lnTo>
                  <a:lnTo>
                    <a:pt x="110" y="1408"/>
                  </a:lnTo>
                  <a:lnTo>
                    <a:pt x="128" y="1411"/>
                  </a:lnTo>
                  <a:lnTo>
                    <a:pt x="146" y="1417"/>
                  </a:lnTo>
                  <a:lnTo>
                    <a:pt x="167" y="1425"/>
                  </a:lnTo>
                  <a:lnTo>
                    <a:pt x="189" y="1435"/>
                  </a:lnTo>
                  <a:lnTo>
                    <a:pt x="212" y="1448"/>
                  </a:lnTo>
                  <a:lnTo>
                    <a:pt x="235" y="1465"/>
                  </a:lnTo>
                  <a:lnTo>
                    <a:pt x="259" y="1485"/>
                  </a:lnTo>
                  <a:lnTo>
                    <a:pt x="282" y="1510"/>
                  </a:lnTo>
                  <a:lnTo>
                    <a:pt x="305" y="1539"/>
                  </a:lnTo>
                  <a:lnTo>
                    <a:pt x="327" y="1572"/>
                  </a:lnTo>
                  <a:lnTo>
                    <a:pt x="349" y="1612"/>
                  </a:lnTo>
                  <a:lnTo>
                    <a:pt x="350" y="1613"/>
                  </a:lnTo>
                  <a:lnTo>
                    <a:pt x="351" y="1615"/>
                  </a:lnTo>
                  <a:lnTo>
                    <a:pt x="353" y="1616"/>
                  </a:lnTo>
                  <a:lnTo>
                    <a:pt x="354" y="1618"/>
                  </a:lnTo>
                  <a:lnTo>
                    <a:pt x="354" y="1836"/>
                  </a:lnTo>
                  <a:lnTo>
                    <a:pt x="1146" y="1836"/>
                  </a:lnTo>
                  <a:lnTo>
                    <a:pt x="1146" y="1600"/>
                  </a:lnTo>
                  <a:lnTo>
                    <a:pt x="1166" y="1563"/>
                  </a:lnTo>
                  <a:lnTo>
                    <a:pt x="1189" y="1531"/>
                  </a:lnTo>
                  <a:lnTo>
                    <a:pt x="1212" y="1504"/>
                  </a:lnTo>
                  <a:lnTo>
                    <a:pt x="1235" y="1481"/>
                  </a:lnTo>
                  <a:lnTo>
                    <a:pt x="1258" y="1462"/>
                  </a:lnTo>
                  <a:lnTo>
                    <a:pt x="1280" y="1446"/>
                  </a:lnTo>
                  <a:lnTo>
                    <a:pt x="1303" y="1433"/>
                  </a:lnTo>
                  <a:lnTo>
                    <a:pt x="1324" y="1424"/>
                  </a:lnTo>
                  <a:lnTo>
                    <a:pt x="1345" y="1417"/>
                  </a:lnTo>
                  <a:lnTo>
                    <a:pt x="1363" y="1411"/>
                  </a:lnTo>
                  <a:lnTo>
                    <a:pt x="1379" y="1408"/>
                  </a:lnTo>
                  <a:lnTo>
                    <a:pt x="1394" y="1405"/>
                  </a:lnTo>
                  <a:lnTo>
                    <a:pt x="1407" y="1405"/>
                  </a:lnTo>
                  <a:lnTo>
                    <a:pt x="1416" y="1405"/>
                  </a:lnTo>
                  <a:lnTo>
                    <a:pt x="1422" y="1405"/>
                  </a:lnTo>
                  <a:lnTo>
                    <a:pt x="1425" y="1405"/>
                  </a:lnTo>
                  <a:lnTo>
                    <a:pt x="1489" y="1412"/>
                  </a:lnTo>
                  <a:lnTo>
                    <a:pt x="1489" y="1209"/>
                  </a:lnTo>
                  <a:lnTo>
                    <a:pt x="1146" y="1209"/>
                  </a:lnTo>
                  <a:lnTo>
                    <a:pt x="1146" y="1060"/>
                  </a:lnTo>
                  <a:lnTo>
                    <a:pt x="1166" y="1023"/>
                  </a:lnTo>
                  <a:lnTo>
                    <a:pt x="1189" y="991"/>
                  </a:lnTo>
                  <a:lnTo>
                    <a:pt x="1212" y="964"/>
                  </a:lnTo>
                  <a:lnTo>
                    <a:pt x="1235" y="941"/>
                  </a:lnTo>
                  <a:lnTo>
                    <a:pt x="1258" y="921"/>
                  </a:lnTo>
                  <a:lnTo>
                    <a:pt x="1280" y="906"/>
                  </a:lnTo>
                  <a:lnTo>
                    <a:pt x="1303" y="894"/>
                  </a:lnTo>
                  <a:lnTo>
                    <a:pt x="1324" y="883"/>
                  </a:lnTo>
                  <a:lnTo>
                    <a:pt x="1345" y="877"/>
                  </a:lnTo>
                  <a:lnTo>
                    <a:pt x="1363" y="871"/>
                  </a:lnTo>
                  <a:lnTo>
                    <a:pt x="1379" y="868"/>
                  </a:lnTo>
                  <a:lnTo>
                    <a:pt x="1394" y="866"/>
                  </a:lnTo>
                  <a:lnTo>
                    <a:pt x="1407" y="865"/>
                  </a:lnTo>
                  <a:lnTo>
                    <a:pt x="1416" y="865"/>
                  </a:lnTo>
                  <a:lnTo>
                    <a:pt x="1422" y="865"/>
                  </a:lnTo>
                  <a:lnTo>
                    <a:pt x="1425" y="865"/>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1416" name="Freeform 63"/>
            <p:cNvSpPr>
              <a:spLocks/>
            </p:cNvSpPr>
            <p:nvPr/>
          </p:nvSpPr>
          <p:spPr bwMode="auto">
            <a:xfrm>
              <a:off x="426" y="1203"/>
              <a:ext cx="712" cy="885"/>
            </a:xfrm>
            <a:custGeom>
              <a:avLst/>
              <a:gdLst>
                <a:gd name="T0" fmla="*/ 356 w 1423"/>
                <a:gd name="T1" fmla="*/ 167 h 1772"/>
                <a:gd name="T2" fmla="*/ 276 w 1423"/>
                <a:gd name="T3" fmla="*/ 105 h 1772"/>
                <a:gd name="T4" fmla="*/ 295 w 1423"/>
                <a:gd name="T5" fmla="*/ 82 h 1772"/>
                <a:gd name="T6" fmla="*/ 315 w 1423"/>
                <a:gd name="T7" fmla="*/ 69 h 1772"/>
                <a:gd name="T8" fmla="*/ 332 w 1423"/>
                <a:gd name="T9" fmla="*/ 62 h 1772"/>
                <a:gd name="T10" fmla="*/ 344 w 1423"/>
                <a:gd name="T11" fmla="*/ 61 h 1772"/>
                <a:gd name="T12" fmla="*/ 350 w 1423"/>
                <a:gd name="T13" fmla="*/ 61 h 1772"/>
                <a:gd name="T14" fmla="*/ 271 w 1423"/>
                <a:gd name="T15" fmla="*/ 28 h 1772"/>
                <a:gd name="T16" fmla="*/ 89 w 1423"/>
                <a:gd name="T17" fmla="*/ 28 h 1772"/>
                <a:gd name="T18" fmla="*/ 7 w 1423"/>
                <a:gd name="T19" fmla="*/ 61 h 1772"/>
                <a:gd name="T20" fmla="*/ 13 w 1423"/>
                <a:gd name="T21" fmla="*/ 61 h 1772"/>
                <a:gd name="T22" fmla="*/ 25 w 1423"/>
                <a:gd name="T23" fmla="*/ 62 h 1772"/>
                <a:gd name="T24" fmla="*/ 42 w 1423"/>
                <a:gd name="T25" fmla="*/ 69 h 1772"/>
                <a:gd name="T26" fmla="*/ 62 w 1423"/>
                <a:gd name="T27" fmla="*/ 83 h 1772"/>
                <a:gd name="T28" fmla="*/ 81 w 1423"/>
                <a:gd name="T29" fmla="*/ 106 h 1772"/>
                <a:gd name="T30" fmla="*/ 88 w 1423"/>
                <a:gd name="T31" fmla="*/ 118 h 1772"/>
                <a:gd name="T32" fmla="*/ 89 w 1423"/>
                <a:gd name="T33" fmla="*/ 167 h 1772"/>
                <a:gd name="T34" fmla="*/ 7 w 1423"/>
                <a:gd name="T35" fmla="*/ 200 h 1772"/>
                <a:gd name="T36" fmla="*/ 13 w 1423"/>
                <a:gd name="T37" fmla="*/ 200 h 1772"/>
                <a:gd name="T38" fmla="*/ 25 w 1423"/>
                <a:gd name="T39" fmla="*/ 202 h 1772"/>
                <a:gd name="T40" fmla="*/ 42 w 1423"/>
                <a:gd name="T41" fmla="*/ 208 h 1772"/>
                <a:gd name="T42" fmla="*/ 62 w 1423"/>
                <a:gd name="T43" fmla="*/ 221 h 1772"/>
                <a:gd name="T44" fmla="*/ 81 w 1423"/>
                <a:gd name="T45" fmla="*/ 245 h 1772"/>
                <a:gd name="T46" fmla="*/ 88 w 1423"/>
                <a:gd name="T47" fmla="*/ 257 h 1772"/>
                <a:gd name="T48" fmla="*/ 89 w 1423"/>
                <a:gd name="T49" fmla="*/ 302 h 1772"/>
                <a:gd name="T50" fmla="*/ 7 w 1423"/>
                <a:gd name="T51" fmla="*/ 335 h 1772"/>
                <a:gd name="T52" fmla="*/ 13 w 1423"/>
                <a:gd name="T53" fmla="*/ 335 h 1772"/>
                <a:gd name="T54" fmla="*/ 25 w 1423"/>
                <a:gd name="T55" fmla="*/ 336 h 1772"/>
                <a:gd name="T56" fmla="*/ 42 w 1423"/>
                <a:gd name="T57" fmla="*/ 343 h 1772"/>
                <a:gd name="T58" fmla="*/ 62 w 1423"/>
                <a:gd name="T59" fmla="*/ 356 h 1772"/>
                <a:gd name="T60" fmla="*/ 81 w 1423"/>
                <a:gd name="T61" fmla="*/ 380 h 1772"/>
                <a:gd name="T62" fmla="*/ 88 w 1423"/>
                <a:gd name="T63" fmla="*/ 392 h 1772"/>
                <a:gd name="T64" fmla="*/ 89 w 1423"/>
                <a:gd name="T65" fmla="*/ 442 h 1772"/>
                <a:gd name="T66" fmla="*/ 276 w 1423"/>
                <a:gd name="T67" fmla="*/ 379 h 1772"/>
                <a:gd name="T68" fmla="*/ 295 w 1423"/>
                <a:gd name="T69" fmla="*/ 356 h 1772"/>
                <a:gd name="T70" fmla="*/ 315 w 1423"/>
                <a:gd name="T71" fmla="*/ 342 h 1772"/>
                <a:gd name="T72" fmla="*/ 332 w 1423"/>
                <a:gd name="T73" fmla="*/ 336 h 1772"/>
                <a:gd name="T74" fmla="*/ 344 w 1423"/>
                <a:gd name="T75" fmla="*/ 335 h 1772"/>
                <a:gd name="T76" fmla="*/ 350 w 1423"/>
                <a:gd name="T77" fmla="*/ 335 h 1772"/>
                <a:gd name="T78" fmla="*/ 271 w 1423"/>
                <a:gd name="T79" fmla="*/ 302 h 1772"/>
                <a:gd name="T80" fmla="*/ 283 w 1423"/>
                <a:gd name="T81" fmla="*/ 235 h 1772"/>
                <a:gd name="T82" fmla="*/ 302 w 1423"/>
                <a:gd name="T83" fmla="*/ 216 h 1772"/>
                <a:gd name="T84" fmla="*/ 321 w 1423"/>
                <a:gd name="T85" fmla="*/ 205 h 1772"/>
                <a:gd name="T86" fmla="*/ 336 w 1423"/>
                <a:gd name="T87" fmla="*/ 201 h 1772"/>
                <a:gd name="T88" fmla="*/ 347 w 1423"/>
                <a:gd name="T89" fmla="*/ 200 h 177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23"/>
                <a:gd name="T136" fmla="*/ 0 h 1772"/>
                <a:gd name="T137" fmla="*/ 1423 w 1423"/>
                <a:gd name="T138" fmla="*/ 1772 h 177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23" h="1772">
                  <a:moveTo>
                    <a:pt x="1397" y="801"/>
                  </a:moveTo>
                  <a:lnTo>
                    <a:pt x="1423" y="804"/>
                  </a:lnTo>
                  <a:lnTo>
                    <a:pt x="1423" y="671"/>
                  </a:lnTo>
                  <a:lnTo>
                    <a:pt x="1081" y="671"/>
                  </a:lnTo>
                  <a:lnTo>
                    <a:pt x="1081" y="463"/>
                  </a:lnTo>
                  <a:lnTo>
                    <a:pt x="1104" y="422"/>
                  </a:lnTo>
                  <a:lnTo>
                    <a:pt x="1130" y="386"/>
                  </a:lnTo>
                  <a:lnTo>
                    <a:pt x="1155" y="355"/>
                  </a:lnTo>
                  <a:lnTo>
                    <a:pt x="1180" y="330"/>
                  </a:lnTo>
                  <a:lnTo>
                    <a:pt x="1207" y="308"/>
                  </a:lnTo>
                  <a:lnTo>
                    <a:pt x="1232" y="290"/>
                  </a:lnTo>
                  <a:lnTo>
                    <a:pt x="1258" y="277"/>
                  </a:lnTo>
                  <a:lnTo>
                    <a:pt x="1282" y="265"/>
                  </a:lnTo>
                  <a:lnTo>
                    <a:pt x="1305" y="257"/>
                  </a:lnTo>
                  <a:lnTo>
                    <a:pt x="1326" y="251"/>
                  </a:lnTo>
                  <a:lnTo>
                    <a:pt x="1344" y="248"/>
                  </a:lnTo>
                  <a:lnTo>
                    <a:pt x="1361" y="245"/>
                  </a:lnTo>
                  <a:lnTo>
                    <a:pt x="1375" y="244"/>
                  </a:lnTo>
                  <a:lnTo>
                    <a:pt x="1387" y="244"/>
                  </a:lnTo>
                  <a:lnTo>
                    <a:pt x="1393" y="244"/>
                  </a:lnTo>
                  <a:lnTo>
                    <a:pt x="1397" y="244"/>
                  </a:lnTo>
                  <a:lnTo>
                    <a:pt x="1423" y="248"/>
                  </a:lnTo>
                  <a:lnTo>
                    <a:pt x="1423" y="114"/>
                  </a:lnTo>
                  <a:lnTo>
                    <a:pt x="1081" y="114"/>
                  </a:lnTo>
                  <a:lnTo>
                    <a:pt x="1081" y="0"/>
                  </a:lnTo>
                  <a:lnTo>
                    <a:pt x="355" y="0"/>
                  </a:lnTo>
                  <a:lnTo>
                    <a:pt x="355" y="114"/>
                  </a:lnTo>
                  <a:lnTo>
                    <a:pt x="0" y="114"/>
                  </a:lnTo>
                  <a:lnTo>
                    <a:pt x="0" y="248"/>
                  </a:lnTo>
                  <a:lnTo>
                    <a:pt x="28" y="244"/>
                  </a:lnTo>
                  <a:lnTo>
                    <a:pt x="31" y="244"/>
                  </a:lnTo>
                  <a:lnTo>
                    <a:pt x="39" y="244"/>
                  </a:lnTo>
                  <a:lnTo>
                    <a:pt x="49" y="244"/>
                  </a:lnTo>
                  <a:lnTo>
                    <a:pt x="63" y="245"/>
                  </a:lnTo>
                  <a:lnTo>
                    <a:pt x="81" y="248"/>
                  </a:lnTo>
                  <a:lnTo>
                    <a:pt x="100" y="251"/>
                  </a:lnTo>
                  <a:lnTo>
                    <a:pt x="121" y="257"/>
                  </a:lnTo>
                  <a:lnTo>
                    <a:pt x="144" y="266"/>
                  </a:lnTo>
                  <a:lnTo>
                    <a:pt x="168" y="277"/>
                  </a:lnTo>
                  <a:lnTo>
                    <a:pt x="193" y="291"/>
                  </a:lnTo>
                  <a:lnTo>
                    <a:pt x="220" y="309"/>
                  </a:lnTo>
                  <a:lnTo>
                    <a:pt x="246" y="332"/>
                  </a:lnTo>
                  <a:lnTo>
                    <a:pt x="272" y="357"/>
                  </a:lnTo>
                  <a:lnTo>
                    <a:pt x="297" y="389"/>
                  </a:lnTo>
                  <a:lnTo>
                    <a:pt x="322" y="425"/>
                  </a:lnTo>
                  <a:lnTo>
                    <a:pt x="345" y="468"/>
                  </a:lnTo>
                  <a:lnTo>
                    <a:pt x="348" y="471"/>
                  </a:lnTo>
                  <a:lnTo>
                    <a:pt x="350" y="474"/>
                  </a:lnTo>
                  <a:lnTo>
                    <a:pt x="352" y="476"/>
                  </a:lnTo>
                  <a:lnTo>
                    <a:pt x="355" y="478"/>
                  </a:lnTo>
                  <a:lnTo>
                    <a:pt x="355" y="671"/>
                  </a:lnTo>
                  <a:lnTo>
                    <a:pt x="0" y="671"/>
                  </a:lnTo>
                  <a:lnTo>
                    <a:pt x="0" y="804"/>
                  </a:lnTo>
                  <a:lnTo>
                    <a:pt x="28" y="801"/>
                  </a:lnTo>
                  <a:lnTo>
                    <a:pt x="31" y="801"/>
                  </a:lnTo>
                  <a:lnTo>
                    <a:pt x="39" y="801"/>
                  </a:lnTo>
                  <a:lnTo>
                    <a:pt x="49" y="801"/>
                  </a:lnTo>
                  <a:lnTo>
                    <a:pt x="63" y="802"/>
                  </a:lnTo>
                  <a:lnTo>
                    <a:pt x="81" y="804"/>
                  </a:lnTo>
                  <a:lnTo>
                    <a:pt x="100" y="808"/>
                  </a:lnTo>
                  <a:lnTo>
                    <a:pt x="121" y="813"/>
                  </a:lnTo>
                  <a:lnTo>
                    <a:pt x="144" y="821"/>
                  </a:lnTo>
                  <a:lnTo>
                    <a:pt x="168" y="833"/>
                  </a:lnTo>
                  <a:lnTo>
                    <a:pt x="193" y="847"/>
                  </a:lnTo>
                  <a:lnTo>
                    <a:pt x="220" y="865"/>
                  </a:lnTo>
                  <a:lnTo>
                    <a:pt x="246" y="887"/>
                  </a:lnTo>
                  <a:lnTo>
                    <a:pt x="272" y="914"/>
                  </a:lnTo>
                  <a:lnTo>
                    <a:pt x="297" y="945"/>
                  </a:lnTo>
                  <a:lnTo>
                    <a:pt x="322" y="982"/>
                  </a:lnTo>
                  <a:lnTo>
                    <a:pt x="345" y="1024"/>
                  </a:lnTo>
                  <a:lnTo>
                    <a:pt x="348" y="1028"/>
                  </a:lnTo>
                  <a:lnTo>
                    <a:pt x="350" y="1030"/>
                  </a:lnTo>
                  <a:lnTo>
                    <a:pt x="352" y="1031"/>
                  </a:lnTo>
                  <a:lnTo>
                    <a:pt x="355" y="1033"/>
                  </a:lnTo>
                  <a:lnTo>
                    <a:pt x="355" y="1211"/>
                  </a:lnTo>
                  <a:lnTo>
                    <a:pt x="0" y="1211"/>
                  </a:lnTo>
                  <a:lnTo>
                    <a:pt x="0" y="1345"/>
                  </a:lnTo>
                  <a:lnTo>
                    <a:pt x="28" y="1341"/>
                  </a:lnTo>
                  <a:lnTo>
                    <a:pt x="31" y="1341"/>
                  </a:lnTo>
                  <a:lnTo>
                    <a:pt x="39" y="1340"/>
                  </a:lnTo>
                  <a:lnTo>
                    <a:pt x="49" y="1341"/>
                  </a:lnTo>
                  <a:lnTo>
                    <a:pt x="63" y="1341"/>
                  </a:lnTo>
                  <a:lnTo>
                    <a:pt x="81" y="1343"/>
                  </a:lnTo>
                  <a:lnTo>
                    <a:pt x="100" y="1348"/>
                  </a:lnTo>
                  <a:lnTo>
                    <a:pt x="121" y="1354"/>
                  </a:lnTo>
                  <a:lnTo>
                    <a:pt x="144" y="1362"/>
                  </a:lnTo>
                  <a:lnTo>
                    <a:pt x="168" y="1373"/>
                  </a:lnTo>
                  <a:lnTo>
                    <a:pt x="193" y="1387"/>
                  </a:lnTo>
                  <a:lnTo>
                    <a:pt x="220" y="1406"/>
                  </a:lnTo>
                  <a:lnTo>
                    <a:pt x="246" y="1427"/>
                  </a:lnTo>
                  <a:lnTo>
                    <a:pt x="272" y="1454"/>
                  </a:lnTo>
                  <a:lnTo>
                    <a:pt x="297" y="1485"/>
                  </a:lnTo>
                  <a:lnTo>
                    <a:pt x="322" y="1522"/>
                  </a:lnTo>
                  <a:lnTo>
                    <a:pt x="345" y="1565"/>
                  </a:lnTo>
                  <a:lnTo>
                    <a:pt x="348" y="1567"/>
                  </a:lnTo>
                  <a:lnTo>
                    <a:pt x="350" y="1569"/>
                  </a:lnTo>
                  <a:lnTo>
                    <a:pt x="352" y="1571"/>
                  </a:lnTo>
                  <a:lnTo>
                    <a:pt x="355" y="1574"/>
                  </a:lnTo>
                  <a:lnTo>
                    <a:pt x="355" y="1772"/>
                  </a:lnTo>
                  <a:lnTo>
                    <a:pt x="1081" y="1772"/>
                  </a:lnTo>
                  <a:lnTo>
                    <a:pt x="1081" y="1560"/>
                  </a:lnTo>
                  <a:lnTo>
                    <a:pt x="1104" y="1518"/>
                  </a:lnTo>
                  <a:lnTo>
                    <a:pt x="1130" y="1483"/>
                  </a:lnTo>
                  <a:lnTo>
                    <a:pt x="1155" y="1452"/>
                  </a:lnTo>
                  <a:lnTo>
                    <a:pt x="1180" y="1425"/>
                  </a:lnTo>
                  <a:lnTo>
                    <a:pt x="1207" y="1403"/>
                  </a:lnTo>
                  <a:lnTo>
                    <a:pt x="1232" y="1386"/>
                  </a:lnTo>
                  <a:lnTo>
                    <a:pt x="1258" y="1372"/>
                  </a:lnTo>
                  <a:lnTo>
                    <a:pt x="1282" y="1361"/>
                  </a:lnTo>
                  <a:lnTo>
                    <a:pt x="1305" y="1353"/>
                  </a:lnTo>
                  <a:lnTo>
                    <a:pt x="1326" y="1347"/>
                  </a:lnTo>
                  <a:lnTo>
                    <a:pt x="1344" y="1343"/>
                  </a:lnTo>
                  <a:lnTo>
                    <a:pt x="1361" y="1341"/>
                  </a:lnTo>
                  <a:lnTo>
                    <a:pt x="1375" y="1341"/>
                  </a:lnTo>
                  <a:lnTo>
                    <a:pt x="1387" y="1340"/>
                  </a:lnTo>
                  <a:lnTo>
                    <a:pt x="1393" y="1341"/>
                  </a:lnTo>
                  <a:lnTo>
                    <a:pt x="1397" y="1341"/>
                  </a:lnTo>
                  <a:lnTo>
                    <a:pt x="1423" y="1343"/>
                  </a:lnTo>
                  <a:lnTo>
                    <a:pt x="1423" y="1211"/>
                  </a:lnTo>
                  <a:lnTo>
                    <a:pt x="1081" y="1211"/>
                  </a:lnTo>
                  <a:lnTo>
                    <a:pt x="1081" y="1020"/>
                  </a:lnTo>
                  <a:lnTo>
                    <a:pt x="1104" y="978"/>
                  </a:lnTo>
                  <a:lnTo>
                    <a:pt x="1130" y="942"/>
                  </a:lnTo>
                  <a:lnTo>
                    <a:pt x="1155" y="911"/>
                  </a:lnTo>
                  <a:lnTo>
                    <a:pt x="1180" y="886"/>
                  </a:lnTo>
                  <a:lnTo>
                    <a:pt x="1207" y="864"/>
                  </a:lnTo>
                  <a:lnTo>
                    <a:pt x="1232" y="847"/>
                  </a:lnTo>
                  <a:lnTo>
                    <a:pt x="1258" y="833"/>
                  </a:lnTo>
                  <a:lnTo>
                    <a:pt x="1282" y="821"/>
                  </a:lnTo>
                  <a:lnTo>
                    <a:pt x="1305" y="813"/>
                  </a:lnTo>
                  <a:lnTo>
                    <a:pt x="1326" y="808"/>
                  </a:lnTo>
                  <a:lnTo>
                    <a:pt x="1344" y="804"/>
                  </a:lnTo>
                  <a:lnTo>
                    <a:pt x="1361" y="802"/>
                  </a:lnTo>
                  <a:lnTo>
                    <a:pt x="1375" y="801"/>
                  </a:lnTo>
                  <a:lnTo>
                    <a:pt x="1387" y="801"/>
                  </a:lnTo>
                  <a:lnTo>
                    <a:pt x="1393" y="801"/>
                  </a:lnTo>
                  <a:lnTo>
                    <a:pt x="1397" y="80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1417" name="Freeform 64"/>
            <p:cNvSpPr>
              <a:spLocks/>
            </p:cNvSpPr>
            <p:nvPr/>
          </p:nvSpPr>
          <p:spPr bwMode="auto">
            <a:xfrm>
              <a:off x="967" y="1563"/>
              <a:ext cx="147" cy="102"/>
            </a:xfrm>
            <a:custGeom>
              <a:avLst/>
              <a:gdLst>
                <a:gd name="T0" fmla="*/ 74 w 294"/>
                <a:gd name="T1" fmla="*/ 0 h 205"/>
                <a:gd name="T2" fmla="*/ 74 w 294"/>
                <a:gd name="T3" fmla="*/ 7 h 205"/>
                <a:gd name="T4" fmla="*/ 71 w 294"/>
                <a:gd name="T5" fmla="*/ 8 h 205"/>
                <a:gd name="T6" fmla="*/ 68 w 294"/>
                <a:gd name="T7" fmla="*/ 8 h 205"/>
                <a:gd name="T8" fmla="*/ 63 w 294"/>
                <a:gd name="T9" fmla="*/ 9 h 205"/>
                <a:gd name="T10" fmla="*/ 59 w 294"/>
                <a:gd name="T11" fmla="*/ 9 h 205"/>
                <a:gd name="T12" fmla="*/ 55 w 294"/>
                <a:gd name="T13" fmla="*/ 10 h 205"/>
                <a:gd name="T14" fmla="*/ 51 w 294"/>
                <a:gd name="T15" fmla="*/ 11 h 205"/>
                <a:gd name="T16" fmla="*/ 46 w 294"/>
                <a:gd name="T17" fmla="*/ 13 h 205"/>
                <a:gd name="T18" fmla="*/ 41 w 294"/>
                <a:gd name="T19" fmla="*/ 15 h 205"/>
                <a:gd name="T20" fmla="*/ 37 w 294"/>
                <a:gd name="T21" fmla="*/ 18 h 205"/>
                <a:gd name="T22" fmla="*/ 31 w 294"/>
                <a:gd name="T23" fmla="*/ 21 h 205"/>
                <a:gd name="T24" fmla="*/ 26 w 294"/>
                <a:gd name="T25" fmla="*/ 24 h 205"/>
                <a:gd name="T26" fmla="*/ 20 w 294"/>
                <a:gd name="T27" fmla="*/ 28 h 205"/>
                <a:gd name="T28" fmla="*/ 15 w 294"/>
                <a:gd name="T29" fmla="*/ 33 h 205"/>
                <a:gd name="T30" fmla="*/ 10 w 294"/>
                <a:gd name="T31" fmla="*/ 38 h 205"/>
                <a:gd name="T32" fmla="*/ 5 w 294"/>
                <a:gd name="T33" fmla="*/ 44 h 205"/>
                <a:gd name="T34" fmla="*/ 0 w 294"/>
                <a:gd name="T35" fmla="*/ 51 h 205"/>
                <a:gd name="T36" fmla="*/ 0 w 294"/>
                <a:gd name="T37" fmla="*/ 0 h 205"/>
                <a:gd name="T38" fmla="*/ 74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1"/>
                  </a:lnTo>
                  <a:lnTo>
                    <a:pt x="283" y="32"/>
                  </a:lnTo>
                  <a:lnTo>
                    <a:pt x="270" y="33"/>
                  </a:lnTo>
                  <a:lnTo>
                    <a:pt x="255" y="36"/>
                  </a:lnTo>
                  <a:lnTo>
                    <a:pt x="239" y="38"/>
                  </a:lnTo>
                  <a:lnTo>
                    <a:pt x="223" y="43"/>
                  </a:lnTo>
                  <a:lnTo>
                    <a:pt x="204" y="47"/>
                  </a:lnTo>
                  <a:lnTo>
                    <a:pt x="186" y="54"/>
                  </a:lnTo>
                  <a:lnTo>
                    <a:pt x="166" y="62"/>
                  </a:lnTo>
                  <a:lnTo>
                    <a:pt x="145" y="73"/>
                  </a:lnTo>
                  <a:lnTo>
                    <a:pt x="125" y="85"/>
                  </a:lnTo>
                  <a:lnTo>
                    <a:pt x="104" y="99"/>
                  </a:lnTo>
                  <a:lnTo>
                    <a:pt x="83" y="115"/>
                  </a:lnTo>
                  <a:lnTo>
                    <a:pt x="61" y="134"/>
                  </a:lnTo>
                  <a:lnTo>
                    <a:pt x="41" y="154"/>
                  </a:lnTo>
                  <a:lnTo>
                    <a:pt x="20" y="179"/>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1418" name="Freeform 65"/>
            <p:cNvSpPr>
              <a:spLocks/>
            </p:cNvSpPr>
            <p:nvPr/>
          </p:nvSpPr>
          <p:spPr bwMode="auto">
            <a:xfrm>
              <a:off x="967" y="1284"/>
              <a:ext cx="147" cy="103"/>
            </a:xfrm>
            <a:custGeom>
              <a:avLst/>
              <a:gdLst>
                <a:gd name="T0" fmla="*/ 74 w 294"/>
                <a:gd name="T1" fmla="*/ 0 h 205"/>
                <a:gd name="T2" fmla="*/ 74 w 294"/>
                <a:gd name="T3" fmla="*/ 8 h 205"/>
                <a:gd name="T4" fmla="*/ 71 w 294"/>
                <a:gd name="T5" fmla="*/ 8 h 205"/>
                <a:gd name="T6" fmla="*/ 68 w 294"/>
                <a:gd name="T7" fmla="*/ 9 h 205"/>
                <a:gd name="T8" fmla="*/ 63 w 294"/>
                <a:gd name="T9" fmla="*/ 9 h 205"/>
                <a:gd name="T10" fmla="*/ 59 w 294"/>
                <a:gd name="T11" fmla="*/ 10 h 205"/>
                <a:gd name="T12" fmla="*/ 55 w 294"/>
                <a:gd name="T13" fmla="*/ 11 h 205"/>
                <a:gd name="T14" fmla="*/ 51 w 294"/>
                <a:gd name="T15" fmla="*/ 12 h 205"/>
                <a:gd name="T16" fmla="*/ 46 w 294"/>
                <a:gd name="T17" fmla="*/ 14 h 205"/>
                <a:gd name="T18" fmla="*/ 41 w 294"/>
                <a:gd name="T19" fmla="*/ 16 h 205"/>
                <a:gd name="T20" fmla="*/ 37 w 294"/>
                <a:gd name="T21" fmla="*/ 18 h 205"/>
                <a:gd name="T22" fmla="*/ 31 w 294"/>
                <a:gd name="T23" fmla="*/ 22 h 205"/>
                <a:gd name="T24" fmla="*/ 26 w 294"/>
                <a:gd name="T25" fmla="*/ 25 h 205"/>
                <a:gd name="T26" fmla="*/ 20 w 294"/>
                <a:gd name="T27" fmla="*/ 29 h 205"/>
                <a:gd name="T28" fmla="*/ 15 w 294"/>
                <a:gd name="T29" fmla="*/ 34 h 205"/>
                <a:gd name="T30" fmla="*/ 10 w 294"/>
                <a:gd name="T31" fmla="*/ 39 h 205"/>
                <a:gd name="T32" fmla="*/ 5 w 294"/>
                <a:gd name="T33" fmla="*/ 45 h 205"/>
                <a:gd name="T34" fmla="*/ 0 w 294"/>
                <a:gd name="T35" fmla="*/ 52 h 205"/>
                <a:gd name="T36" fmla="*/ 0 w 294"/>
                <a:gd name="T37" fmla="*/ 0 h 205"/>
                <a:gd name="T38" fmla="*/ 74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2"/>
                  </a:lnTo>
                  <a:lnTo>
                    <a:pt x="283" y="32"/>
                  </a:lnTo>
                  <a:lnTo>
                    <a:pt x="270" y="33"/>
                  </a:lnTo>
                  <a:lnTo>
                    <a:pt x="255" y="35"/>
                  </a:lnTo>
                  <a:lnTo>
                    <a:pt x="239" y="39"/>
                  </a:lnTo>
                  <a:lnTo>
                    <a:pt x="223" y="42"/>
                  </a:lnTo>
                  <a:lnTo>
                    <a:pt x="204" y="48"/>
                  </a:lnTo>
                  <a:lnTo>
                    <a:pt x="186" y="54"/>
                  </a:lnTo>
                  <a:lnTo>
                    <a:pt x="166" y="63"/>
                  </a:lnTo>
                  <a:lnTo>
                    <a:pt x="145" y="72"/>
                  </a:lnTo>
                  <a:lnTo>
                    <a:pt x="125" y="85"/>
                  </a:lnTo>
                  <a:lnTo>
                    <a:pt x="104" y="99"/>
                  </a:lnTo>
                  <a:lnTo>
                    <a:pt x="83" y="115"/>
                  </a:lnTo>
                  <a:lnTo>
                    <a:pt x="61" y="133"/>
                  </a:lnTo>
                  <a:lnTo>
                    <a:pt x="41" y="154"/>
                  </a:lnTo>
                  <a:lnTo>
                    <a:pt x="20" y="178"/>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1419" name="Freeform 66"/>
            <p:cNvSpPr>
              <a:spLocks/>
            </p:cNvSpPr>
            <p:nvPr/>
          </p:nvSpPr>
          <p:spPr bwMode="auto">
            <a:xfrm>
              <a:off x="451" y="1284"/>
              <a:ext cx="153" cy="111"/>
            </a:xfrm>
            <a:custGeom>
              <a:avLst/>
              <a:gdLst>
                <a:gd name="T0" fmla="*/ 0 w 306"/>
                <a:gd name="T1" fmla="*/ 8 h 221"/>
                <a:gd name="T2" fmla="*/ 0 w 306"/>
                <a:gd name="T3" fmla="*/ 0 h 221"/>
                <a:gd name="T4" fmla="*/ 77 w 306"/>
                <a:gd name="T5" fmla="*/ 0 h 221"/>
                <a:gd name="T6" fmla="*/ 77 w 306"/>
                <a:gd name="T7" fmla="*/ 56 h 221"/>
                <a:gd name="T8" fmla="*/ 72 w 306"/>
                <a:gd name="T9" fmla="*/ 48 h 221"/>
                <a:gd name="T10" fmla="*/ 66 w 306"/>
                <a:gd name="T11" fmla="*/ 42 h 221"/>
                <a:gd name="T12" fmla="*/ 60 w 306"/>
                <a:gd name="T13" fmla="*/ 36 h 221"/>
                <a:gd name="T14" fmla="*/ 55 w 306"/>
                <a:gd name="T15" fmla="*/ 31 h 221"/>
                <a:gd name="T16" fmla="*/ 49 w 306"/>
                <a:gd name="T17" fmla="*/ 26 h 221"/>
                <a:gd name="T18" fmla="*/ 44 w 306"/>
                <a:gd name="T19" fmla="*/ 23 h 221"/>
                <a:gd name="T20" fmla="*/ 39 w 306"/>
                <a:gd name="T21" fmla="*/ 19 h 221"/>
                <a:gd name="T22" fmla="*/ 34 w 306"/>
                <a:gd name="T23" fmla="*/ 17 h 221"/>
                <a:gd name="T24" fmla="*/ 28 w 306"/>
                <a:gd name="T25" fmla="*/ 14 h 221"/>
                <a:gd name="T26" fmla="*/ 23 w 306"/>
                <a:gd name="T27" fmla="*/ 13 h 221"/>
                <a:gd name="T28" fmla="*/ 19 w 306"/>
                <a:gd name="T29" fmla="*/ 11 h 221"/>
                <a:gd name="T30" fmla="*/ 14 w 306"/>
                <a:gd name="T31" fmla="*/ 10 h 221"/>
                <a:gd name="T32" fmla="*/ 10 w 306"/>
                <a:gd name="T33" fmla="*/ 9 h 221"/>
                <a:gd name="T34" fmla="*/ 6 w 306"/>
                <a:gd name="T35" fmla="*/ 9 h 221"/>
                <a:gd name="T36" fmla="*/ 3 w 306"/>
                <a:gd name="T37" fmla="*/ 8 h 221"/>
                <a:gd name="T38" fmla="*/ 0 w 306"/>
                <a:gd name="T39" fmla="*/ 8 h 22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1"/>
                <a:gd name="T62" fmla="*/ 306 w 306"/>
                <a:gd name="T63" fmla="*/ 221 h 22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1">
                  <a:moveTo>
                    <a:pt x="0" y="32"/>
                  </a:moveTo>
                  <a:lnTo>
                    <a:pt x="0" y="0"/>
                  </a:lnTo>
                  <a:lnTo>
                    <a:pt x="306" y="0"/>
                  </a:lnTo>
                  <a:lnTo>
                    <a:pt x="306" y="221"/>
                  </a:lnTo>
                  <a:lnTo>
                    <a:pt x="285" y="192"/>
                  </a:lnTo>
                  <a:lnTo>
                    <a:pt x="264" y="166"/>
                  </a:lnTo>
                  <a:lnTo>
                    <a:pt x="242" y="142"/>
                  </a:lnTo>
                  <a:lnTo>
                    <a:pt x="220" y="122"/>
                  </a:lnTo>
                  <a:lnTo>
                    <a:pt x="199" y="104"/>
                  </a:lnTo>
                  <a:lnTo>
                    <a:pt x="177" y="89"/>
                  </a:lnTo>
                  <a:lnTo>
                    <a:pt x="156" y="76"/>
                  </a:lnTo>
                  <a:lnTo>
                    <a:pt x="134" y="65"/>
                  </a:lnTo>
                  <a:lnTo>
                    <a:pt x="114" y="56"/>
                  </a:lnTo>
                  <a:lnTo>
                    <a:pt x="94" y="49"/>
                  </a:lnTo>
                  <a:lnTo>
                    <a:pt x="75" y="43"/>
                  </a:lnTo>
                  <a:lnTo>
                    <a:pt x="58" y="39"/>
                  </a:lnTo>
                  <a:lnTo>
                    <a:pt x="41" y="35"/>
                  </a:lnTo>
                  <a:lnTo>
                    <a:pt x="26" y="33"/>
                  </a:lnTo>
                  <a:lnTo>
                    <a:pt x="12" y="32"/>
                  </a:lnTo>
                  <a:lnTo>
                    <a:pt x="0" y="32"/>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1420" name="Freeform 67"/>
            <p:cNvSpPr>
              <a:spLocks/>
            </p:cNvSpPr>
            <p:nvPr/>
          </p:nvSpPr>
          <p:spPr bwMode="auto">
            <a:xfrm>
              <a:off x="451" y="1563"/>
              <a:ext cx="153" cy="110"/>
            </a:xfrm>
            <a:custGeom>
              <a:avLst/>
              <a:gdLst>
                <a:gd name="T0" fmla="*/ 0 w 306"/>
                <a:gd name="T1" fmla="*/ 7 h 221"/>
                <a:gd name="T2" fmla="*/ 0 w 306"/>
                <a:gd name="T3" fmla="*/ 0 h 221"/>
                <a:gd name="T4" fmla="*/ 77 w 306"/>
                <a:gd name="T5" fmla="*/ 0 h 221"/>
                <a:gd name="T6" fmla="*/ 77 w 306"/>
                <a:gd name="T7" fmla="*/ 55 h 221"/>
                <a:gd name="T8" fmla="*/ 72 w 306"/>
                <a:gd name="T9" fmla="*/ 48 h 221"/>
                <a:gd name="T10" fmla="*/ 66 w 306"/>
                <a:gd name="T11" fmla="*/ 41 h 221"/>
                <a:gd name="T12" fmla="*/ 60 w 306"/>
                <a:gd name="T13" fmla="*/ 35 h 221"/>
                <a:gd name="T14" fmla="*/ 55 w 306"/>
                <a:gd name="T15" fmla="*/ 30 h 221"/>
                <a:gd name="T16" fmla="*/ 49 w 306"/>
                <a:gd name="T17" fmla="*/ 26 h 221"/>
                <a:gd name="T18" fmla="*/ 44 w 306"/>
                <a:gd name="T19" fmla="*/ 22 h 221"/>
                <a:gd name="T20" fmla="*/ 39 w 306"/>
                <a:gd name="T21" fmla="*/ 19 h 221"/>
                <a:gd name="T22" fmla="*/ 34 w 306"/>
                <a:gd name="T23" fmla="*/ 16 h 221"/>
                <a:gd name="T24" fmla="*/ 28 w 306"/>
                <a:gd name="T25" fmla="*/ 14 h 221"/>
                <a:gd name="T26" fmla="*/ 23 w 306"/>
                <a:gd name="T27" fmla="*/ 12 h 221"/>
                <a:gd name="T28" fmla="*/ 19 w 306"/>
                <a:gd name="T29" fmla="*/ 10 h 221"/>
                <a:gd name="T30" fmla="*/ 14 w 306"/>
                <a:gd name="T31" fmla="*/ 9 h 221"/>
                <a:gd name="T32" fmla="*/ 10 w 306"/>
                <a:gd name="T33" fmla="*/ 9 h 221"/>
                <a:gd name="T34" fmla="*/ 6 w 306"/>
                <a:gd name="T35" fmla="*/ 8 h 221"/>
                <a:gd name="T36" fmla="*/ 3 w 306"/>
                <a:gd name="T37" fmla="*/ 8 h 221"/>
                <a:gd name="T38" fmla="*/ 0 w 306"/>
                <a:gd name="T39" fmla="*/ 7 h 22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1"/>
                <a:gd name="T62" fmla="*/ 306 w 306"/>
                <a:gd name="T63" fmla="*/ 221 h 22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1">
                  <a:moveTo>
                    <a:pt x="0" y="31"/>
                  </a:moveTo>
                  <a:lnTo>
                    <a:pt x="0" y="0"/>
                  </a:lnTo>
                  <a:lnTo>
                    <a:pt x="306" y="0"/>
                  </a:lnTo>
                  <a:lnTo>
                    <a:pt x="306" y="221"/>
                  </a:lnTo>
                  <a:lnTo>
                    <a:pt x="285" y="192"/>
                  </a:lnTo>
                  <a:lnTo>
                    <a:pt x="264" y="166"/>
                  </a:lnTo>
                  <a:lnTo>
                    <a:pt x="242" y="143"/>
                  </a:lnTo>
                  <a:lnTo>
                    <a:pt x="220" y="122"/>
                  </a:lnTo>
                  <a:lnTo>
                    <a:pt x="199" y="105"/>
                  </a:lnTo>
                  <a:lnTo>
                    <a:pt x="177" y="89"/>
                  </a:lnTo>
                  <a:lnTo>
                    <a:pt x="156" y="76"/>
                  </a:lnTo>
                  <a:lnTo>
                    <a:pt x="134" y="66"/>
                  </a:lnTo>
                  <a:lnTo>
                    <a:pt x="114" y="57"/>
                  </a:lnTo>
                  <a:lnTo>
                    <a:pt x="94" y="48"/>
                  </a:lnTo>
                  <a:lnTo>
                    <a:pt x="75" y="43"/>
                  </a:lnTo>
                  <a:lnTo>
                    <a:pt x="58" y="39"/>
                  </a:lnTo>
                  <a:lnTo>
                    <a:pt x="41" y="36"/>
                  </a:lnTo>
                  <a:lnTo>
                    <a:pt x="26" y="33"/>
                  </a:lnTo>
                  <a:lnTo>
                    <a:pt x="12" y="32"/>
                  </a:lnTo>
                  <a:lnTo>
                    <a:pt x="0" y="31"/>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1421" name="Freeform 68"/>
            <p:cNvSpPr>
              <a:spLocks/>
            </p:cNvSpPr>
            <p:nvPr/>
          </p:nvSpPr>
          <p:spPr bwMode="auto">
            <a:xfrm>
              <a:off x="451" y="1832"/>
              <a:ext cx="153" cy="111"/>
            </a:xfrm>
            <a:custGeom>
              <a:avLst/>
              <a:gdLst>
                <a:gd name="T0" fmla="*/ 0 w 306"/>
                <a:gd name="T1" fmla="*/ 8 h 223"/>
                <a:gd name="T2" fmla="*/ 0 w 306"/>
                <a:gd name="T3" fmla="*/ 0 h 223"/>
                <a:gd name="T4" fmla="*/ 77 w 306"/>
                <a:gd name="T5" fmla="*/ 0 h 223"/>
                <a:gd name="T6" fmla="*/ 77 w 306"/>
                <a:gd name="T7" fmla="*/ 55 h 223"/>
                <a:gd name="T8" fmla="*/ 72 w 306"/>
                <a:gd name="T9" fmla="*/ 48 h 223"/>
                <a:gd name="T10" fmla="*/ 66 w 306"/>
                <a:gd name="T11" fmla="*/ 41 h 223"/>
                <a:gd name="T12" fmla="*/ 60 w 306"/>
                <a:gd name="T13" fmla="*/ 36 h 223"/>
                <a:gd name="T14" fmla="*/ 55 w 306"/>
                <a:gd name="T15" fmla="*/ 31 h 223"/>
                <a:gd name="T16" fmla="*/ 49 w 306"/>
                <a:gd name="T17" fmla="*/ 26 h 223"/>
                <a:gd name="T18" fmla="*/ 44 w 306"/>
                <a:gd name="T19" fmla="*/ 22 h 223"/>
                <a:gd name="T20" fmla="*/ 39 w 306"/>
                <a:gd name="T21" fmla="*/ 19 h 223"/>
                <a:gd name="T22" fmla="*/ 34 w 306"/>
                <a:gd name="T23" fmla="*/ 16 h 223"/>
                <a:gd name="T24" fmla="*/ 28 w 306"/>
                <a:gd name="T25" fmla="*/ 14 h 223"/>
                <a:gd name="T26" fmla="*/ 23 w 306"/>
                <a:gd name="T27" fmla="*/ 12 h 223"/>
                <a:gd name="T28" fmla="*/ 19 w 306"/>
                <a:gd name="T29" fmla="*/ 11 h 223"/>
                <a:gd name="T30" fmla="*/ 14 w 306"/>
                <a:gd name="T31" fmla="*/ 10 h 223"/>
                <a:gd name="T32" fmla="*/ 10 w 306"/>
                <a:gd name="T33" fmla="*/ 9 h 223"/>
                <a:gd name="T34" fmla="*/ 6 w 306"/>
                <a:gd name="T35" fmla="*/ 8 h 223"/>
                <a:gd name="T36" fmla="*/ 3 w 306"/>
                <a:gd name="T37" fmla="*/ 8 h 223"/>
                <a:gd name="T38" fmla="*/ 0 w 306"/>
                <a:gd name="T39" fmla="*/ 8 h 22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3"/>
                <a:gd name="T62" fmla="*/ 306 w 306"/>
                <a:gd name="T63" fmla="*/ 223 h 22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3">
                  <a:moveTo>
                    <a:pt x="0" y="33"/>
                  </a:moveTo>
                  <a:lnTo>
                    <a:pt x="0" y="0"/>
                  </a:lnTo>
                  <a:lnTo>
                    <a:pt x="306" y="0"/>
                  </a:lnTo>
                  <a:lnTo>
                    <a:pt x="306" y="223"/>
                  </a:lnTo>
                  <a:lnTo>
                    <a:pt x="285" y="194"/>
                  </a:lnTo>
                  <a:lnTo>
                    <a:pt x="264" y="167"/>
                  </a:lnTo>
                  <a:lnTo>
                    <a:pt x="242" y="144"/>
                  </a:lnTo>
                  <a:lnTo>
                    <a:pt x="220" y="124"/>
                  </a:lnTo>
                  <a:lnTo>
                    <a:pt x="199" y="106"/>
                  </a:lnTo>
                  <a:lnTo>
                    <a:pt x="177" y="90"/>
                  </a:lnTo>
                  <a:lnTo>
                    <a:pt x="156" y="77"/>
                  </a:lnTo>
                  <a:lnTo>
                    <a:pt x="134" y="67"/>
                  </a:lnTo>
                  <a:lnTo>
                    <a:pt x="114" y="58"/>
                  </a:lnTo>
                  <a:lnTo>
                    <a:pt x="94" y="50"/>
                  </a:lnTo>
                  <a:lnTo>
                    <a:pt x="75" y="44"/>
                  </a:lnTo>
                  <a:lnTo>
                    <a:pt x="58" y="41"/>
                  </a:lnTo>
                  <a:lnTo>
                    <a:pt x="41" y="37"/>
                  </a:lnTo>
                  <a:lnTo>
                    <a:pt x="26" y="35"/>
                  </a:lnTo>
                  <a:lnTo>
                    <a:pt x="12" y="34"/>
                  </a:lnTo>
                  <a:lnTo>
                    <a:pt x="0" y="33"/>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1422" name="Freeform 69"/>
            <p:cNvSpPr>
              <a:spLocks/>
            </p:cNvSpPr>
            <p:nvPr/>
          </p:nvSpPr>
          <p:spPr bwMode="auto">
            <a:xfrm>
              <a:off x="967" y="1832"/>
              <a:ext cx="147" cy="103"/>
            </a:xfrm>
            <a:custGeom>
              <a:avLst/>
              <a:gdLst>
                <a:gd name="T0" fmla="*/ 74 w 294"/>
                <a:gd name="T1" fmla="*/ 0 h 205"/>
                <a:gd name="T2" fmla="*/ 74 w 294"/>
                <a:gd name="T3" fmla="*/ 9 h 205"/>
                <a:gd name="T4" fmla="*/ 71 w 294"/>
                <a:gd name="T5" fmla="*/ 9 h 205"/>
                <a:gd name="T6" fmla="*/ 68 w 294"/>
                <a:gd name="T7" fmla="*/ 9 h 205"/>
                <a:gd name="T8" fmla="*/ 63 w 294"/>
                <a:gd name="T9" fmla="*/ 9 h 205"/>
                <a:gd name="T10" fmla="*/ 59 w 294"/>
                <a:gd name="T11" fmla="*/ 10 h 205"/>
                <a:gd name="T12" fmla="*/ 55 w 294"/>
                <a:gd name="T13" fmla="*/ 11 h 205"/>
                <a:gd name="T14" fmla="*/ 51 w 294"/>
                <a:gd name="T15" fmla="*/ 13 h 205"/>
                <a:gd name="T16" fmla="*/ 46 w 294"/>
                <a:gd name="T17" fmla="*/ 14 h 205"/>
                <a:gd name="T18" fmla="*/ 41 w 294"/>
                <a:gd name="T19" fmla="*/ 16 h 205"/>
                <a:gd name="T20" fmla="*/ 37 w 294"/>
                <a:gd name="T21" fmla="*/ 19 h 205"/>
                <a:gd name="T22" fmla="*/ 31 w 294"/>
                <a:gd name="T23" fmla="*/ 22 h 205"/>
                <a:gd name="T24" fmla="*/ 26 w 294"/>
                <a:gd name="T25" fmla="*/ 25 h 205"/>
                <a:gd name="T26" fmla="*/ 20 w 294"/>
                <a:gd name="T27" fmla="*/ 29 h 205"/>
                <a:gd name="T28" fmla="*/ 15 w 294"/>
                <a:gd name="T29" fmla="*/ 34 h 205"/>
                <a:gd name="T30" fmla="*/ 10 w 294"/>
                <a:gd name="T31" fmla="*/ 39 h 205"/>
                <a:gd name="T32" fmla="*/ 5 w 294"/>
                <a:gd name="T33" fmla="*/ 45 h 205"/>
                <a:gd name="T34" fmla="*/ 0 w 294"/>
                <a:gd name="T35" fmla="*/ 52 h 205"/>
                <a:gd name="T36" fmla="*/ 0 w 294"/>
                <a:gd name="T37" fmla="*/ 0 h 205"/>
                <a:gd name="T38" fmla="*/ 74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3"/>
                  </a:lnTo>
                  <a:lnTo>
                    <a:pt x="283" y="34"/>
                  </a:lnTo>
                  <a:lnTo>
                    <a:pt x="270" y="35"/>
                  </a:lnTo>
                  <a:lnTo>
                    <a:pt x="255" y="36"/>
                  </a:lnTo>
                  <a:lnTo>
                    <a:pt x="239" y="39"/>
                  </a:lnTo>
                  <a:lnTo>
                    <a:pt x="223" y="43"/>
                  </a:lnTo>
                  <a:lnTo>
                    <a:pt x="204" y="49"/>
                  </a:lnTo>
                  <a:lnTo>
                    <a:pt x="186" y="56"/>
                  </a:lnTo>
                  <a:lnTo>
                    <a:pt x="166" y="64"/>
                  </a:lnTo>
                  <a:lnTo>
                    <a:pt x="145" y="74"/>
                  </a:lnTo>
                  <a:lnTo>
                    <a:pt x="125" y="86"/>
                  </a:lnTo>
                  <a:lnTo>
                    <a:pt x="104" y="99"/>
                  </a:lnTo>
                  <a:lnTo>
                    <a:pt x="83" y="115"/>
                  </a:lnTo>
                  <a:lnTo>
                    <a:pt x="61" y="134"/>
                  </a:lnTo>
                  <a:lnTo>
                    <a:pt x="41" y="155"/>
                  </a:lnTo>
                  <a:lnTo>
                    <a:pt x="20" y="179"/>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1423" name="Rectangle 70"/>
            <p:cNvSpPr>
              <a:spLocks noChangeArrowheads="1"/>
            </p:cNvSpPr>
            <p:nvPr/>
          </p:nvSpPr>
          <p:spPr bwMode="auto">
            <a:xfrm>
              <a:off x="628" y="1227"/>
              <a:ext cx="314" cy="837"/>
            </a:xfrm>
            <a:prstGeom prst="rect">
              <a:avLst/>
            </a:prstGeom>
            <a:solidFill>
              <a:srgbClr val="E09E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1424" name="Freeform 71"/>
            <p:cNvSpPr>
              <a:spLocks/>
            </p:cNvSpPr>
            <p:nvPr/>
          </p:nvSpPr>
          <p:spPr bwMode="auto">
            <a:xfrm>
              <a:off x="661" y="1243"/>
              <a:ext cx="249" cy="250"/>
            </a:xfrm>
            <a:custGeom>
              <a:avLst/>
              <a:gdLst>
                <a:gd name="T0" fmla="*/ 69 w 498"/>
                <a:gd name="T1" fmla="*/ 125 h 500"/>
                <a:gd name="T2" fmla="*/ 81 w 498"/>
                <a:gd name="T3" fmla="*/ 123 h 500"/>
                <a:gd name="T4" fmla="*/ 92 w 498"/>
                <a:gd name="T5" fmla="*/ 118 h 500"/>
                <a:gd name="T6" fmla="*/ 102 w 498"/>
                <a:gd name="T7" fmla="*/ 111 h 500"/>
                <a:gd name="T8" fmla="*/ 111 w 498"/>
                <a:gd name="T9" fmla="*/ 102 h 500"/>
                <a:gd name="T10" fmla="*/ 117 w 498"/>
                <a:gd name="T11" fmla="*/ 92 h 500"/>
                <a:gd name="T12" fmla="*/ 122 w 498"/>
                <a:gd name="T13" fmla="*/ 81 h 500"/>
                <a:gd name="T14" fmla="*/ 125 w 498"/>
                <a:gd name="T15" fmla="*/ 69 h 500"/>
                <a:gd name="T16" fmla="*/ 125 w 498"/>
                <a:gd name="T17" fmla="*/ 56 h 500"/>
                <a:gd name="T18" fmla="*/ 122 w 498"/>
                <a:gd name="T19" fmla="*/ 45 h 500"/>
                <a:gd name="T20" fmla="*/ 117 w 498"/>
                <a:gd name="T21" fmla="*/ 33 h 500"/>
                <a:gd name="T22" fmla="*/ 111 w 498"/>
                <a:gd name="T23" fmla="*/ 23 h 500"/>
                <a:gd name="T24" fmla="*/ 102 w 498"/>
                <a:gd name="T25" fmla="*/ 14 h 500"/>
                <a:gd name="T26" fmla="*/ 92 w 498"/>
                <a:gd name="T27" fmla="*/ 8 h 500"/>
                <a:gd name="T28" fmla="*/ 81 w 498"/>
                <a:gd name="T29" fmla="*/ 3 h 500"/>
                <a:gd name="T30" fmla="*/ 69 w 498"/>
                <a:gd name="T31" fmla="*/ 1 h 500"/>
                <a:gd name="T32" fmla="*/ 56 w 498"/>
                <a:gd name="T33" fmla="*/ 1 h 500"/>
                <a:gd name="T34" fmla="*/ 44 w 498"/>
                <a:gd name="T35" fmla="*/ 3 h 500"/>
                <a:gd name="T36" fmla="*/ 33 w 498"/>
                <a:gd name="T37" fmla="*/ 8 h 500"/>
                <a:gd name="T38" fmla="*/ 23 w 498"/>
                <a:gd name="T39" fmla="*/ 15 h 500"/>
                <a:gd name="T40" fmla="*/ 14 w 498"/>
                <a:gd name="T41" fmla="*/ 23 h 500"/>
                <a:gd name="T42" fmla="*/ 8 w 498"/>
                <a:gd name="T43" fmla="*/ 33 h 500"/>
                <a:gd name="T44" fmla="*/ 3 w 498"/>
                <a:gd name="T45" fmla="*/ 44 h 500"/>
                <a:gd name="T46" fmla="*/ 1 w 498"/>
                <a:gd name="T47" fmla="*/ 56 h 500"/>
                <a:gd name="T48" fmla="*/ 1 w 498"/>
                <a:gd name="T49" fmla="*/ 69 h 500"/>
                <a:gd name="T50" fmla="*/ 3 w 498"/>
                <a:gd name="T51" fmla="*/ 81 h 500"/>
                <a:gd name="T52" fmla="*/ 7 w 498"/>
                <a:gd name="T53" fmla="*/ 92 h 500"/>
                <a:gd name="T54" fmla="*/ 14 w 498"/>
                <a:gd name="T55" fmla="*/ 102 h 500"/>
                <a:gd name="T56" fmla="*/ 23 w 498"/>
                <a:gd name="T57" fmla="*/ 111 h 500"/>
                <a:gd name="T58" fmla="*/ 33 w 498"/>
                <a:gd name="T59" fmla="*/ 118 h 500"/>
                <a:gd name="T60" fmla="*/ 44 w 498"/>
                <a:gd name="T61" fmla="*/ 123 h 500"/>
                <a:gd name="T62" fmla="*/ 56 w 498"/>
                <a:gd name="T63" fmla="*/ 125 h 5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500"/>
                <a:gd name="T98" fmla="*/ 498 w 498"/>
                <a:gd name="T99" fmla="*/ 500 h 5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500">
                  <a:moveTo>
                    <a:pt x="248" y="500"/>
                  </a:moveTo>
                  <a:lnTo>
                    <a:pt x="274" y="499"/>
                  </a:lnTo>
                  <a:lnTo>
                    <a:pt x="298" y="495"/>
                  </a:lnTo>
                  <a:lnTo>
                    <a:pt x="321" y="489"/>
                  </a:lnTo>
                  <a:lnTo>
                    <a:pt x="344" y="480"/>
                  </a:lnTo>
                  <a:lnTo>
                    <a:pt x="366" y="470"/>
                  </a:lnTo>
                  <a:lnTo>
                    <a:pt x="387" y="457"/>
                  </a:lnTo>
                  <a:lnTo>
                    <a:pt x="406" y="443"/>
                  </a:lnTo>
                  <a:lnTo>
                    <a:pt x="425" y="426"/>
                  </a:lnTo>
                  <a:lnTo>
                    <a:pt x="442" y="408"/>
                  </a:lnTo>
                  <a:lnTo>
                    <a:pt x="456" y="388"/>
                  </a:lnTo>
                  <a:lnTo>
                    <a:pt x="468" y="367"/>
                  </a:lnTo>
                  <a:lnTo>
                    <a:pt x="479" y="345"/>
                  </a:lnTo>
                  <a:lnTo>
                    <a:pt x="488" y="322"/>
                  </a:lnTo>
                  <a:lnTo>
                    <a:pt x="494" y="299"/>
                  </a:lnTo>
                  <a:lnTo>
                    <a:pt x="497" y="275"/>
                  </a:lnTo>
                  <a:lnTo>
                    <a:pt x="498" y="250"/>
                  </a:lnTo>
                  <a:lnTo>
                    <a:pt x="497" y="224"/>
                  </a:lnTo>
                  <a:lnTo>
                    <a:pt x="494" y="200"/>
                  </a:lnTo>
                  <a:lnTo>
                    <a:pt x="488" y="177"/>
                  </a:lnTo>
                  <a:lnTo>
                    <a:pt x="479" y="154"/>
                  </a:lnTo>
                  <a:lnTo>
                    <a:pt x="468" y="132"/>
                  </a:lnTo>
                  <a:lnTo>
                    <a:pt x="456" y="111"/>
                  </a:lnTo>
                  <a:lnTo>
                    <a:pt x="442" y="92"/>
                  </a:lnTo>
                  <a:lnTo>
                    <a:pt x="425" y="73"/>
                  </a:lnTo>
                  <a:lnTo>
                    <a:pt x="406" y="56"/>
                  </a:lnTo>
                  <a:lnTo>
                    <a:pt x="387" y="42"/>
                  </a:lnTo>
                  <a:lnTo>
                    <a:pt x="366" y="30"/>
                  </a:lnTo>
                  <a:lnTo>
                    <a:pt x="344" y="19"/>
                  </a:lnTo>
                  <a:lnTo>
                    <a:pt x="321" y="10"/>
                  </a:lnTo>
                  <a:lnTo>
                    <a:pt x="298" y="4"/>
                  </a:lnTo>
                  <a:lnTo>
                    <a:pt x="274" y="1"/>
                  </a:lnTo>
                  <a:lnTo>
                    <a:pt x="248" y="0"/>
                  </a:lnTo>
                  <a:lnTo>
                    <a:pt x="223" y="1"/>
                  </a:lnTo>
                  <a:lnTo>
                    <a:pt x="199" y="4"/>
                  </a:lnTo>
                  <a:lnTo>
                    <a:pt x="175" y="11"/>
                  </a:lnTo>
                  <a:lnTo>
                    <a:pt x="152" y="19"/>
                  </a:lnTo>
                  <a:lnTo>
                    <a:pt x="130" y="30"/>
                  </a:lnTo>
                  <a:lnTo>
                    <a:pt x="109" y="42"/>
                  </a:lnTo>
                  <a:lnTo>
                    <a:pt x="91" y="57"/>
                  </a:lnTo>
                  <a:lnTo>
                    <a:pt x="72" y="72"/>
                  </a:lnTo>
                  <a:lnTo>
                    <a:pt x="56" y="91"/>
                  </a:lnTo>
                  <a:lnTo>
                    <a:pt x="42" y="110"/>
                  </a:lnTo>
                  <a:lnTo>
                    <a:pt x="30" y="130"/>
                  </a:lnTo>
                  <a:lnTo>
                    <a:pt x="19" y="152"/>
                  </a:lnTo>
                  <a:lnTo>
                    <a:pt x="11" y="175"/>
                  </a:lnTo>
                  <a:lnTo>
                    <a:pt x="4" y="199"/>
                  </a:lnTo>
                  <a:lnTo>
                    <a:pt x="1" y="224"/>
                  </a:lnTo>
                  <a:lnTo>
                    <a:pt x="0" y="250"/>
                  </a:lnTo>
                  <a:lnTo>
                    <a:pt x="1" y="275"/>
                  </a:lnTo>
                  <a:lnTo>
                    <a:pt x="4" y="299"/>
                  </a:lnTo>
                  <a:lnTo>
                    <a:pt x="10" y="322"/>
                  </a:lnTo>
                  <a:lnTo>
                    <a:pt x="18" y="345"/>
                  </a:lnTo>
                  <a:lnTo>
                    <a:pt x="28" y="367"/>
                  </a:lnTo>
                  <a:lnTo>
                    <a:pt x="41" y="388"/>
                  </a:lnTo>
                  <a:lnTo>
                    <a:pt x="56" y="408"/>
                  </a:lnTo>
                  <a:lnTo>
                    <a:pt x="72" y="426"/>
                  </a:lnTo>
                  <a:lnTo>
                    <a:pt x="91" y="443"/>
                  </a:lnTo>
                  <a:lnTo>
                    <a:pt x="110" y="457"/>
                  </a:lnTo>
                  <a:lnTo>
                    <a:pt x="131" y="470"/>
                  </a:lnTo>
                  <a:lnTo>
                    <a:pt x="153" y="480"/>
                  </a:lnTo>
                  <a:lnTo>
                    <a:pt x="176" y="489"/>
                  </a:lnTo>
                  <a:lnTo>
                    <a:pt x="199" y="495"/>
                  </a:lnTo>
                  <a:lnTo>
                    <a:pt x="223" y="499"/>
                  </a:lnTo>
                  <a:lnTo>
                    <a:pt x="248" y="50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1425" name="Freeform 72"/>
            <p:cNvSpPr>
              <a:spLocks/>
            </p:cNvSpPr>
            <p:nvPr/>
          </p:nvSpPr>
          <p:spPr bwMode="auto">
            <a:xfrm>
              <a:off x="685" y="1268"/>
              <a:ext cx="200" cy="200"/>
            </a:xfrm>
            <a:custGeom>
              <a:avLst/>
              <a:gdLst>
                <a:gd name="T0" fmla="*/ 0 w 401"/>
                <a:gd name="T1" fmla="*/ 45 h 401"/>
                <a:gd name="T2" fmla="*/ 2 w 401"/>
                <a:gd name="T3" fmla="*/ 35 h 401"/>
                <a:gd name="T4" fmla="*/ 5 w 401"/>
                <a:gd name="T5" fmla="*/ 26 h 401"/>
                <a:gd name="T6" fmla="*/ 11 w 401"/>
                <a:gd name="T7" fmla="*/ 18 h 401"/>
                <a:gd name="T8" fmla="*/ 18 w 401"/>
                <a:gd name="T9" fmla="*/ 11 h 401"/>
                <a:gd name="T10" fmla="*/ 26 w 401"/>
                <a:gd name="T11" fmla="*/ 5 h 401"/>
                <a:gd name="T12" fmla="*/ 35 w 401"/>
                <a:gd name="T13" fmla="*/ 2 h 401"/>
                <a:gd name="T14" fmla="*/ 45 w 401"/>
                <a:gd name="T15" fmla="*/ 0 h 401"/>
                <a:gd name="T16" fmla="*/ 55 w 401"/>
                <a:gd name="T17" fmla="*/ 0 h 401"/>
                <a:gd name="T18" fmla="*/ 64 w 401"/>
                <a:gd name="T19" fmla="*/ 2 h 401"/>
                <a:gd name="T20" fmla="*/ 73 w 401"/>
                <a:gd name="T21" fmla="*/ 5 h 401"/>
                <a:gd name="T22" fmla="*/ 81 w 401"/>
                <a:gd name="T23" fmla="*/ 11 h 401"/>
                <a:gd name="T24" fmla="*/ 89 w 401"/>
                <a:gd name="T25" fmla="*/ 18 h 401"/>
                <a:gd name="T26" fmla="*/ 94 w 401"/>
                <a:gd name="T27" fmla="*/ 26 h 401"/>
                <a:gd name="T28" fmla="*/ 98 w 401"/>
                <a:gd name="T29" fmla="*/ 35 h 401"/>
                <a:gd name="T30" fmla="*/ 100 w 401"/>
                <a:gd name="T31" fmla="*/ 45 h 401"/>
                <a:gd name="T32" fmla="*/ 100 w 401"/>
                <a:gd name="T33" fmla="*/ 55 h 401"/>
                <a:gd name="T34" fmla="*/ 98 w 401"/>
                <a:gd name="T35" fmla="*/ 65 h 401"/>
                <a:gd name="T36" fmla="*/ 94 w 401"/>
                <a:gd name="T37" fmla="*/ 74 h 401"/>
                <a:gd name="T38" fmla="*/ 88 w 401"/>
                <a:gd name="T39" fmla="*/ 82 h 401"/>
                <a:gd name="T40" fmla="*/ 82 w 401"/>
                <a:gd name="T41" fmla="*/ 88 h 401"/>
                <a:gd name="T42" fmla="*/ 74 w 401"/>
                <a:gd name="T43" fmla="*/ 94 h 401"/>
                <a:gd name="T44" fmla="*/ 65 w 401"/>
                <a:gd name="T45" fmla="*/ 98 h 401"/>
                <a:gd name="T46" fmla="*/ 55 w 401"/>
                <a:gd name="T47" fmla="*/ 100 h 401"/>
                <a:gd name="T48" fmla="*/ 45 w 401"/>
                <a:gd name="T49" fmla="*/ 100 h 401"/>
                <a:gd name="T50" fmla="*/ 35 w 401"/>
                <a:gd name="T51" fmla="*/ 98 h 401"/>
                <a:gd name="T52" fmla="*/ 26 w 401"/>
                <a:gd name="T53" fmla="*/ 94 h 401"/>
                <a:gd name="T54" fmla="*/ 18 w 401"/>
                <a:gd name="T55" fmla="*/ 89 h 401"/>
                <a:gd name="T56" fmla="*/ 11 w 401"/>
                <a:gd name="T57" fmla="*/ 81 h 401"/>
                <a:gd name="T58" fmla="*/ 5 w 401"/>
                <a:gd name="T59" fmla="*/ 73 h 401"/>
                <a:gd name="T60" fmla="*/ 2 w 401"/>
                <a:gd name="T61" fmla="*/ 64 h 401"/>
                <a:gd name="T62" fmla="*/ 0 w 401"/>
                <a:gd name="T63" fmla="*/ 55 h 40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1"/>
                <a:gd name="T98" fmla="*/ 401 w 401"/>
                <a:gd name="T99" fmla="*/ 401 h 40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1">
                  <a:moveTo>
                    <a:pt x="0" y="201"/>
                  </a:moveTo>
                  <a:lnTo>
                    <a:pt x="1" y="181"/>
                  </a:lnTo>
                  <a:lnTo>
                    <a:pt x="3" y="161"/>
                  </a:lnTo>
                  <a:lnTo>
                    <a:pt x="8" y="142"/>
                  </a:lnTo>
                  <a:lnTo>
                    <a:pt x="15" y="123"/>
                  </a:lnTo>
                  <a:lnTo>
                    <a:pt x="23" y="106"/>
                  </a:lnTo>
                  <a:lnTo>
                    <a:pt x="33" y="90"/>
                  </a:lnTo>
                  <a:lnTo>
                    <a:pt x="45" y="74"/>
                  </a:lnTo>
                  <a:lnTo>
                    <a:pt x="59" y="59"/>
                  </a:lnTo>
                  <a:lnTo>
                    <a:pt x="74" y="45"/>
                  </a:lnTo>
                  <a:lnTo>
                    <a:pt x="90" y="34"/>
                  </a:lnTo>
                  <a:lnTo>
                    <a:pt x="106" y="23"/>
                  </a:lnTo>
                  <a:lnTo>
                    <a:pt x="124" y="15"/>
                  </a:lnTo>
                  <a:lnTo>
                    <a:pt x="143" y="8"/>
                  </a:lnTo>
                  <a:lnTo>
                    <a:pt x="161" y="4"/>
                  </a:lnTo>
                  <a:lnTo>
                    <a:pt x="181" y="1"/>
                  </a:lnTo>
                  <a:lnTo>
                    <a:pt x="200" y="0"/>
                  </a:lnTo>
                  <a:lnTo>
                    <a:pt x="220" y="1"/>
                  </a:lnTo>
                  <a:lnTo>
                    <a:pt x="241" y="4"/>
                  </a:lnTo>
                  <a:lnTo>
                    <a:pt x="259" y="8"/>
                  </a:lnTo>
                  <a:lnTo>
                    <a:pt x="278" y="15"/>
                  </a:lnTo>
                  <a:lnTo>
                    <a:pt x="295" y="23"/>
                  </a:lnTo>
                  <a:lnTo>
                    <a:pt x="312" y="34"/>
                  </a:lnTo>
                  <a:lnTo>
                    <a:pt x="327" y="45"/>
                  </a:lnTo>
                  <a:lnTo>
                    <a:pt x="342" y="59"/>
                  </a:lnTo>
                  <a:lnTo>
                    <a:pt x="356" y="74"/>
                  </a:lnTo>
                  <a:lnTo>
                    <a:pt x="367" y="90"/>
                  </a:lnTo>
                  <a:lnTo>
                    <a:pt x="378" y="106"/>
                  </a:lnTo>
                  <a:lnTo>
                    <a:pt x="386" y="123"/>
                  </a:lnTo>
                  <a:lnTo>
                    <a:pt x="393" y="142"/>
                  </a:lnTo>
                  <a:lnTo>
                    <a:pt x="397" y="161"/>
                  </a:lnTo>
                  <a:lnTo>
                    <a:pt x="400" y="181"/>
                  </a:lnTo>
                  <a:lnTo>
                    <a:pt x="401" y="201"/>
                  </a:lnTo>
                  <a:lnTo>
                    <a:pt x="400" y="221"/>
                  </a:lnTo>
                  <a:lnTo>
                    <a:pt x="396" y="241"/>
                  </a:lnTo>
                  <a:lnTo>
                    <a:pt x="392" y="261"/>
                  </a:lnTo>
                  <a:lnTo>
                    <a:pt x="385" y="279"/>
                  </a:lnTo>
                  <a:lnTo>
                    <a:pt x="377" y="296"/>
                  </a:lnTo>
                  <a:lnTo>
                    <a:pt x="366" y="312"/>
                  </a:lnTo>
                  <a:lnTo>
                    <a:pt x="355" y="329"/>
                  </a:lnTo>
                  <a:lnTo>
                    <a:pt x="342" y="342"/>
                  </a:lnTo>
                  <a:lnTo>
                    <a:pt x="328" y="355"/>
                  </a:lnTo>
                  <a:lnTo>
                    <a:pt x="312" y="367"/>
                  </a:lnTo>
                  <a:lnTo>
                    <a:pt x="296" y="377"/>
                  </a:lnTo>
                  <a:lnTo>
                    <a:pt x="279" y="385"/>
                  </a:lnTo>
                  <a:lnTo>
                    <a:pt x="260" y="392"/>
                  </a:lnTo>
                  <a:lnTo>
                    <a:pt x="241" y="397"/>
                  </a:lnTo>
                  <a:lnTo>
                    <a:pt x="221" y="400"/>
                  </a:lnTo>
                  <a:lnTo>
                    <a:pt x="200" y="401"/>
                  </a:lnTo>
                  <a:lnTo>
                    <a:pt x="181" y="400"/>
                  </a:lnTo>
                  <a:lnTo>
                    <a:pt x="161" y="398"/>
                  </a:lnTo>
                  <a:lnTo>
                    <a:pt x="143" y="393"/>
                  </a:lnTo>
                  <a:lnTo>
                    <a:pt x="124" y="386"/>
                  </a:lnTo>
                  <a:lnTo>
                    <a:pt x="106" y="378"/>
                  </a:lnTo>
                  <a:lnTo>
                    <a:pt x="90" y="368"/>
                  </a:lnTo>
                  <a:lnTo>
                    <a:pt x="74" y="356"/>
                  </a:lnTo>
                  <a:lnTo>
                    <a:pt x="59" y="342"/>
                  </a:lnTo>
                  <a:lnTo>
                    <a:pt x="45" y="327"/>
                  </a:lnTo>
                  <a:lnTo>
                    <a:pt x="33" y="311"/>
                  </a:lnTo>
                  <a:lnTo>
                    <a:pt x="23" y="295"/>
                  </a:lnTo>
                  <a:lnTo>
                    <a:pt x="15" y="278"/>
                  </a:lnTo>
                  <a:lnTo>
                    <a:pt x="8" y="259"/>
                  </a:lnTo>
                  <a:lnTo>
                    <a:pt x="3" y="240"/>
                  </a:lnTo>
                  <a:lnTo>
                    <a:pt x="1" y="220"/>
                  </a:lnTo>
                  <a:lnTo>
                    <a:pt x="0" y="201"/>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1426" name="Freeform 73"/>
            <p:cNvSpPr>
              <a:spLocks/>
            </p:cNvSpPr>
            <p:nvPr/>
          </p:nvSpPr>
          <p:spPr bwMode="auto">
            <a:xfrm>
              <a:off x="705" y="1268"/>
              <a:ext cx="180" cy="180"/>
            </a:xfrm>
            <a:custGeom>
              <a:avLst/>
              <a:gdLst>
                <a:gd name="T0" fmla="*/ 71 w 361"/>
                <a:gd name="T1" fmla="*/ 11 h 361"/>
                <a:gd name="T2" fmla="*/ 63 w 361"/>
                <a:gd name="T3" fmla="*/ 5 h 361"/>
                <a:gd name="T4" fmla="*/ 54 w 361"/>
                <a:gd name="T5" fmla="*/ 2 h 361"/>
                <a:gd name="T6" fmla="*/ 45 w 361"/>
                <a:gd name="T7" fmla="*/ 0 h 361"/>
                <a:gd name="T8" fmla="*/ 35 w 361"/>
                <a:gd name="T9" fmla="*/ 0 h 361"/>
                <a:gd name="T10" fmla="*/ 25 w 361"/>
                <a:gd name="T11" fmla="*/ 2 h 361"/>
                <a:gd name="T12" fmla="*/ 16 w 361"/>
                <a:gd name="T13" fmla="*/ 5 h 361"/>
                <a:gd name="T14" fmla="*/ 8 w 361"/>
                <a:gd name="T15" fmla="*/ 11 h 361"/>
                <a:gd name="T16" fmla="*/ 3 w 361"/>
                <a:gd name="T17" fmla="*/ 16 h 361"/>
                <a:gd name="T18" fmla="*/ 1 w 361"/>
                <a:gd name="T19" fmla="*/ 18 h 361"/>
                <a:gd name="T20" fmla="*/ 3 w 361"/>
                <a:gd name="T21" fmla="*/ 18 h 361"/>
                <a:gd name="T22" fmla="*/ 10 w 361"/>
                <a:gd name="T23" fmla="*/ 14 h 361"/>
                <a:gd name="T24" fmla="*/ 18 w 361"/>
                <a:gd name="T25" fmla="*/ 11 h 361"/>
                <a:gd name="T26" fmla="*/ 26 w 361"/>
                <a:gd name="T27" fmla="*/ 10 h 361"/>
                <a:gd name="T28" fmla="*/ 35 w 361"/>
                <a:gd name="T29" fmla="*/ 10 h 361"/>
                <a:gd name="T30" fmla="*/ 44 w 361"/>
                <a:gd name="T31" fmla="*/ 12 h 361"/>
                <a:gd name="T32" fmla="*/ 53 w 361"/>
                <a:gd name="T33" fmla="*/ 16 h 361"/>
                <a:gd name="T34" fmla="*/ 61 w 361"/>
                <a:gd name="T35" fmla="*/ 21 h 361"/>
                <a:gd name="T36" fmla="*/ 69 w 361"/>
                <a:gd name="T37" fmla="*/ 28 h 361"/>
                <a:gd name="T38" fmla="*/ 74 w 361"/>
                <a:gd name="T39" fmla="*/ 36 h 361"/>
                <a:gd name="T40" fmla="*/ 78 w 361"/>
                <a:gd name="T41" fmla="*/ 45 h 361"/>
                <a:gd name="T42" fmla="*/ 79 w 361"/>
                <a:gd name="T43" fmla="*/ 55 h 361"/>
                <a:gd name="T44" fmla="*/ 79 w 361"/>
                <a:gd name="T45" fmla="*/ 64 h 361"/>
                <a:gd name="T46" fmla="*/ 78 w 361"/>
                <a:gd name="T47" fmla="*/ 72 h 361"/>
                <a:gd name="T48" fmla="*/ 76 w 361"/>
                <a:gd name="T49" fmla="*/ 80 h 361"/>
                <a:gd name="T50" fmla="*/ 72 w 361"/>
                <a:gd name="T51" fmla="*/ 87 h 361"/>
                <a:gd name="T52" fmla="*/ 74 w 361"/>
                <a:gd name="T53" fmla="*/ 86 h 361"/>
                <a:gd name="T54" fmla="*/ 81 w 361"/>
                <a:gd name="T55" fmla="*/ 77 h 361"/>
                <a:gd name="T56" fmla="*/ 87 w 361"/>
                <a:gd name="T57" fmla="*/ 67 h 361"/>
                <a:gd name="T58" fmla="*/ 90 w 361"/>
                <a:gd name="T59" fmla="*/ 56 h 361"/>
                <a:gd name="T60" fmla="*/ 90 w 361"/>
                <a:gd name="T61" fmla="*/ 45 h 361"/>
                <a:gd name="T62" fmla="*/ 88 w 361"/>
                <a:gd name="T63" fmla="*/ 35 h 361"/>
                <a:gd name="T64" fmla="*/ 84 w 361"/>
                <a:gd name="T65" fmla="*/ 26 h 361"/>
                <a:gd name="T66" fmla="*/ 79 w 361"/>
                <a:gd name="T67" fmla="*/ 18 h 36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61"/>
                <a:gd name="T103" fmla="*/ 0 h 361"/>
                <a:gd name="T104" fmla="*/ 361 w 361"/>
                <a:gd name="T105" fmla="*/ 361 h 36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61" h="361">
                  <a:moveTo>
                    <a:pt x="302" y="59"/>
                  </a:moveTo>
                  <a:lnTo>
                    <a:pt x="287" y="45"/>
                  </a:lnTo>
                  <a:lnTo>
                    <a:pt x="272" y="34"/>
                  </a:lnTo>
                  <a:lnTo>
                    <a:pt x="255" y="23"/>
                  </a:lnTo>
                  <a:lnTo>
                    <a:pt x="238" y="15"/>
                  </a:lnTo>
                  <a:lnTo>
                    <a:pt x="219" y="8"/>
                  </a:lnTo>
                  <a:lnTo>
                    <a:pt x="201" y="4"/>
                  </a:lnTo>
                  <a:lnTo>
                    <a:pt x="180" y="1"/>
                  </a:lnTo>
                  <a:lnTo>
                    <a:pt x="160" y="0"/>
                  </a:lnTo>
                  <a:lnTo>
                    <a:pt x="141" y="1"/>
                  </a:lnTo>
                  <a:lnTo>
                    <a:pt x="121" y="4"/>
                  </a:lnTo>
                  <a:lnTo>
                    <a:pt x="103" y="8"/>
                  </a:lnTo>
                  <a:lnTo>
                    <a:pt x="84" y="15"/>
                  </a:lnTo>
                  <a:lnTo>
                    <a:pt x="66" y="23"/>
                  </a:lnTo>
                  <a:lnTo>
                    <a:pt x="50" y="34"/>
                  </a:lnTo>
                  <a:lnTo>
                    <a:pt x="34" y="45"/>
                  </a:lnTo>
                  <a:lnTo>
                    <a:pt x="19" y="59"/>
                  </a:lnTo>
                  <a:lnTo>
                    <a:pt x="14" y="65"/>
                  </a:lnTo>
                  <a:lnTo>
                    <a:pt x="10" y="69"/>
                  </a:lnTo>
                  <a:lnTo>
                    <a:pt x="5" y="75"/>
                  </a:lnTo>
                  <a:lnTo>
                    <a:pt x="0" y="81"/>
                  </a:lnTo>
                  <a:lnTo>
                    <a:pt x="14" y="72"/>
                  </a:lnTo>
                  <a:lnTo>
                    <a:pt x="28" y="64"/>
                  </a:lnTo>
                  <a:lnTo>
                    <a:pt x="42" y="57"/>
                  </a:lnTo>
                  <a:lnTo>
                    <a:pt x="57" y="51"/>
                  </a:lnTo>
                  <a:lnTo>
                    <a:pt x="72" y="46"/>
                  </a:lnTo>
                  <a:lnTo>
                    <a:pt x="88" y="43"/>
                  </a:lnTo>
                  <a:lnTo>
                    <a:pt x="104" y="42"/>
                  </a:lnTo>
                  <a:lnTo>
                    <a:pt x="120" y="41"/>
                  </a:lnTo>
                  <a:lnTo>
                    <a:pt x="140" y="42"/>
                  </a:lnTo>
                  <a:lnTo>
                    <a:pt x="159" y="44"/>
                  </a:lnTo>
                  <a:lnTo>
                    <a:pt x="178" y="49"/>
                  </a:lnTo>
                  <a:lnTo>
                    <a:pt x="196" y="55"/>
                  </a:lnTo>
                  <a:lnTo>
                    <a:pt x="215" y="64"/>
                  </a:lnTo>
                  <a:lnTo>
                    <a:pt x="231" y="74"/>
                  </a:lnTo>
                  <a:lnTo>
                    <a:pt x="247" y="85"/>
                  </a:lnTo>
                  <a:lnTo>
                    <a:pt x="262" y="99"/>
                  </a:lnTo>
                  <a:lnTo>
                    <a:pt x="276" y="114"/>
                  </a:lnTo>
                  <a:lnTo>
                    <a:pt x="287" y="130"/>
                  </a:lnTo>
                  <a:lnTo>
                    <a:pt x="297" y="147"/>
                  </a:lnTo>
                  <a:lnTo>
                    <a:pt x="306" y="165"/>
                  </a:lnTo>
                  <a:lnTo>
                    <a:pt x="312" y="183"/>
                  </a:lnTo>
                  <a:lnTo>
                    <a:pt x="317" y="202"/>
                  </a:lnTo>
                  <a:lnTo>
                    <a:pt x="319" y="221"/>
                  </a:lnTo>
                  <a:lnTo>
                    <a:pt x="321" y="241"/>
                  </a:lnTo>
                  <a:lnTo>
                    <a:pt x="319" y="257"/>
                  </a:lnTo>
                  <a:lnTo>
                    <a:pt x="318" y="274"/>
                  </a:lnTo>
                  <a:lnTo>
                    <a:pt x="315" y="289"/>
                  </a:lnTo>
                  <a:lnTo>
                    <a:pt x="310" y="306"/>
                  </a:lnTo>
                  <a:lnTo>
                    <a:pt x="304" y="320"/>
                  </a:lnTo>
                  <a:lnTo>
                    <a:pt x="297" y="334"/>
                  </a:lnTo>
                  <a:lnTo>
                    <a:pt x="289" y="348"/>
                  </a:lnTo>
                  <a:lnTo>
                    <a:pt x="280" y="361"/>
                  </a:lnTo>
                  <a:lnTo>
                    <a:pt x="297" y="346"/>
                  </a:lnTo>
                  <a:lnTo>
                    <a:pt x="314" y="330"/>
                  </a:lnTo>
                  <a:lnTo>
                    <a:pt x="327" y="311"/>
                  </a:lnTo>
                  <a:lnTo>
                    <a:pt x="339" y="292"/>
                  </a:lnTo>
                  <a:lnTo>
                    <a:pt x="348" y="271"/>
                  </a:lnTo>
                  <a:lnTo>
                    <a:pt x="355" y="248"/>
                  </a:lnTo>
                  <a:lnTo>
                    <a:pt x="360" y="225"/>
                  </a:lnTo>
                  <a:lnTo>
                    <a:pt x="361" y="201"/>
                  </a:lnTo>
                  <a:lnTo>
                    <a:pt x="360" y="181"/>
                  </a:lnTo>
                  <a:lnTo>
                    <a:pt x="357" y="161"/>
                  </a:lnTo>
                  <a:lnTo>
                    <a:pt x="353" y="142"/>
                  </a:lnTo>
                  <a:lnTo>
                    <a:pt x="346" y="123"/>
                  </a:lnTo>
                  <a:lnTo>
                    <a:pt x="338" y="106"/>
                  </a:lnTo>
                  <a:lnTo>
                    <a:pt x="327" y="90"/>
                  </a:lnTo>
                  <a:lnTo>
                    <a:pt x="316" y="74"/>
                  </a:lnTo>
                  <a:lnTo>
                    <a:pt x="302" y="59"/>
                  </a:lnTo>
                  <a:close/>
                </a:path>
              </a:pathLst>
            </a:custGeom>
            <a:solidFill>
              <a:srgbClr val="FF5E5E"/>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1427" name="Freeform 74"/>
            <p:cNvSpPr>
              <a:spLocks/>
            </p:cNvSpPr>
            <p:nvPr/>
          </p:nvSpPr>
          <p:spPr bwMode="auto">
            <a:xfrm>
              <a:off x="661" y="1525"/>
              <a:ext cx="249" cy="249"/>
            </a:xfrm>
            <a:custGeom>
              <a:avLst/>
              <a:gdLst>
                <a:gd name="T0" fmla="*/ 69 w 498"/>
                <a:gd name="T1" fmla="*/ 124 h 499"/>
                <a:gd name="T2" fmla="*/ 81 w 498"/>
                <a:gd name="T3" fmla="*/ 122 h 499"/>
                <a:gd name="T4" fmla="*/ 92 w 498"/>
                <a:gd name="T5" fmla="*/ 117 h 499"/>
                <a:gd name="T6" fmla="*/ 102 w 498"/>
                <a:gd name="T7" fmla="*/ 110 h 499"/>
                <a:gd name="T8" fmla="*/ 111 w 498"/>
                <a:gd name="T9" fmla="*/ 102 h 499"/>
                <a:gd name="T10" fmla="*/ 117 w 498"/>
                <a:gd name="T11" fmla="*/ 92 h 499"/>
                <a:gd name="T12" fmla="*/ 122 w 498"/>
                <a:gd name="T13" fmla="*/ 80 h 499"/>
                <a:gd name="T14" fmla="*/ 125 w 498"/>
                <a:gd name="T15" fmla="*/ 68 h 499"/>
                <a:gd name="T16" fmla="*/ 125 w 498"/>
                <a:gd name="T17" fmla="*/ 56 h 499"/>
                <a:gd name="T18" fmla="*/ 122 w 498"/>
                <a:gd name="T19" fmla="*/ 44 h 499"/>
                <a:gd name="T20" fmla="*/ 117 w 498"/>
                <a:gd name="T21" fmla="*/ 32 h 499"/>
                <a:gd name="T22" fmla="*/ 111 w 498"/>
                <a:gd name="T23" fmla="*/ 22 h 499"/>
                <a:gd name="T24" fmla="*/ 102 w 498"/>
                <a:gd name="T25" fmla="*/ 14 h 499"/>
                <a:gd name="T26" fmla="*/ 92 w 498"/>
                <a:gd name="T27" fmla="*/ 7 h 499"/>
                <a:gd name="T28" fmla="*/ 81 w 498"/>
                <a:gd name="T29" fmla="*/ 2 h 499"/>
                <a:gd name="T30" fmla="*/ 69 w 498"/>
                <a:gd name="T31" fmla="*/ 0 h 499"/>
                <a:gd name="T32" fmla="*/ 56 w 498"/>
                <a:gd name="T33" fmla="*/ 0 h 499"/>
                <a:gd name="T34" fmla="*/ 44 w 498"/>
                <a:gd name="T35" fmla="*/ 3 h 499"/>
                <a:gd name="T36" fmla="*/ 33 w 498"/>
                <a:gd name="T37" fmla="*/ 7 h 499"/>
                <a:gd name="T38" fmla="*/ 23 w 498"/>
                <a:gd name="T39" fmla="*/ 14 h 499"/>
                <a:gd name="T40" fmla="*/ 14 w 498"/>
                <a:gd name="T41" fmla="*/ 22 h 499"/>
                <a:gd name="T42" fmla="*/ 8 w 498"/>
                <a:gd name="T43" fmla="*/ 32 h 499"/>
                <a:gd name="T44" fmla="*/ 3 w 498"/>
                <a:gd name="T45" fmla="*/ 43 h 499"/>
                <a:gd name="T46" fmla="*/ 1 w 498"/>
                <a:gd name="T47" fmla="*/ 56 h 499"/>
                <a:gd name="T48" fmla="*/ 1 w 498"/>
                <a:gd name="T49" fmla="*/ 68 h 499"/>
                <a:gd name="T50" fmla="*/ 3 w 498"/>
                <a:gd name="T51" fmla="*/ 80 h 499"/>
                <a:gd name="T52" fmla="*/ 7 w 498"/>
                <a:gd name="T53" fmla="*/ 92 h 499"/>
                <a:gd name="T54" fmla="*/ 14 w 498"/>
                <a:gd name="T55" fmla="*/ 102 h 499"/>
                <a:gd name="T56" fmla="*/ 23 w 498"/>
                <a:gd name="T57" fmla="*/ 110 h 499"/>
                <a:gd name="T58" fmla="*/ 33 w 498"/>
                <a:gd name="T59" fmla="*/ 117 h 499"/>
                <a:gd name="T60" fmla="*/ 44 w 498"/>
                <a:gd name="T61" fmla="*/ 122 h 499"/>
                <a:gd name="T62" fmla="*/ 56 w 498"/>
                <a:gd name="T63" fmla="*/ 124 h 49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499"/>
                <a:gd name="T98" fmla="*/ 498 w 498"/>
                <a:gd name="T99" fmla="*/ 499 h 499"/>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499">
                  <a:moveTo>
                    <a:pt x="248" y="499"/>
                  </a:moveTo>
                  <a:lnTo>
                    <a:pt x="274" y="498"/>
                  </a:lnTo>
                  <a:lnTo>
                    <a:pt x="298" y="494"/>
                  </a:lnTo>
                  <a:lnTo>
                    <a:pt x="321" y="489"/>
                  </a:lnTo>
                  <a:lnTo>
                    <a:pt x="344" y="480"/>
                  </a:lnTo>
                  <a:lnTo>
                    <a:pt x="366" y="470"/>
                  </a:lnTo>
                  <a:lnTo>
                    <a:pt x="387" y="457"/>
                  </a:lnTo>
                  <a:lnTo>
                    <a:pt x="406" y="442"/>
                  </a:lnTo>
                  <a:lnTo>
                    <a:pt x="425" y="426"/>
                  </a:lnTo>
                  <a:lnTo>
                    <a:pt x="442" y="408"/>
                  </a:lnTo>
                  <a:lnTo>
                    <a:pt x="456" y="388"/>
                  </a:lnTo>
                  <a:lnTo>
                    <a:pt x="468" y="368"/>
                  </a:lnTo>
                  <a:lnTo>
                    <a:pt x="479" y="345"/>
                  </a:lnTo>
                  <a:lnTo>
                    <a:pt x="488" y="321"/>
                  </a:lnTo>
                  <a:lnTo>
                    <a:pt x="494" y="298"/>
                  </a:lnTo>
                  <a:lnTo>
                    <a:pt x="497" y="274"/>
                  </a:lnTo>
                  <a:lnTo>
                    <a:pt x="498" y="249"/>
                  </a:lnTo>
                  <a:lnTo>
                    <a:pt x="497" y="225"/>
                  </a:lnTo>
                  <a:lnTo>
                    <a:pt x="494" y="201"/>
                  </a:lnTo>
                  <a:lnTo>
                    <a:pt x="488" y="176"/>
                  </a:lnTo>
                  <a:lnTo>
                    <a:pt x="479" y="153"/>
                  </a:lnTo>
                  <a:lnTo>
                    <a:pt x="468" y="131"/>
                  </a:lnTo>
                  <a:lnTo>
                    <a:pt x="456" y="111"/>
                  </a:lnTo>
                  <a:lnTo>
                    <a:pt x="442" y="91"/>
                  </a:lnTo>
                  <a:lnTo>
                    <a:pt x="425" y="73"/>
                  </a:lnTo>
                  <a:lnTo>
                    <a:pt x="406" y="56"/>
                  </a:lnTo>
                  <a:lnTo>
                    <a:pt x="387" y="42"/>
                  </a:lnTo>
                  <a:lnTo>
                    <a:pt x="366" y="29"/>
                  </a:lnTo>
                  <a:lnTo>
                    <a:pt x="344" y="18"/>
                  </a:lnTo>
                  <a:lnTo>
                    <a:pt x="321" y="10"/>
                  </a:lnTo>
                  <a:lnTo>
                    <a:pt x="298" y="5"/>
                  </a:lnTo>
                  <a:lnTo>
                    <a:pt x="274" y="1"/>
                  </a:lnTo>
                  <a:lnTo>
                    <a:pt x="248" y="0"/>
                  </a:lnTo>
                  <a:lnTo>
                    <a:pt x="223" y="1"/>
                  </a:lnTo>
                  <a:lnTo>
                    <a:pt x="199" y="5"/>
                  </a:lnTo>
                  <a:lnTo>
                    <a:pt x="175" y="12"/>
                  </a:lnTo>
                  <a:lnTo>
                    <a:pt x="152" y="20"/>
                  </a:lnTo>
                  <a:lnTo>
                    <a:pt x="130" y="30"/>
                  </a:lnTo>
                  <a:lnTo>
                    <a:pt x="109" y="43"/>
                  </a:lnTo>
                  <a:lnTo>
                    <a:pt x="91" y="56"/>
                  </a:lnTo>
                  <a:lnTo>
                    <a:pt x="72" y="73"/>
                  </a:lnTo>
                  <a:lnTo>
                    <a:pt x="56" y="91"/>
                  </a:lnTo>
                  <a:lnTo>
                    <a:pt x="42" y="109"/>
                  </a:lnTo>
                  <a:lnTo>
                    <a:pt x="30" y="130"/>
                  </a:lnTo>
                  <a:lnTo>
                    <a:pt x="19" y="152"/>
                  </a:lnTo>
                  <a:lnTo>
                    <a:pt x="11" y="175"/>
                  </a:lnTo>
                  <a:lnTo>
                    <a:pt x="4" y="199"/>
                  </a:lnTo>
                  <a:lnTo>
                    <a:pt x="1" y="224"/>
                  </a:lnTo>
                  <a:lnTo>
                    <a:pt x="0" y="249"/>
                  </a:lnTo>
                  <a:lnTo>
                    <a:pt x="1" y="274"/>
                  </a:lnTo>
                  <a:lnTo>
                    <a:pt x="4" y="298"/>
                  </a:lnTo>
                  <a:lnTo>
                    <a:pt x="10" y="321"/>
                  </a:lnTo>
                  <a:lnTo>
                    <a:pt x="18" y="345"/>
                  </a:lnTo>
                  <a:lnTo>
                    <a:pt x="28" y="368"/>
                  </a:lnTo>
                  <a:lnTo>
                    <a:pt x="41" y="388"/>
                  </a:lnTo>
                  <a:lnTo>
                    <a:pt x="56" y="408"/>
                  </a:lnTo>
                  <a:lnTo>
                    <a:pt x="72" y="426"/>
                  </a:lnTo>
                  <a:lnTo>
                    <a:pt x="91" y="442"/>
                  </a:lnTo>
                  <a:lnTo>
                    <a:pt x="110" y="457"/>
                  </a:lnTo>
                  <a:lnTo>
                    <a:pt x="131" y="470"/>
                  </a:lnTo>
                  <a:lnTo>
                    <a:pt x="153" y="480"/>
                  </a:lnTo>
                  <a:lnTo>
                    <a:pt x="176" y="489"/>
                  </a:lnTo>
                  <a:lnTo>
                    <a:pt x="199" y="494"/>
                  </a:lnTo>
                  <a:lnTo>
                    <a:pt x="223" y="498"/>
                  </a:lnTo>
                  <a:lnTo>
                    <a:pt x="248" y="49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1428" name="Freeform 75"/>
            <p:cNvSpPr>
              <a:spLocks/>
            </p:cNvSpPr>
            <p:nvPr/>
          </p:nvSpPr>
          <p:spPr bwMode="auto">
            <a:xfrm>
              <a:off x="685" y="1549"/>
              <a:ext cx="200" cy="201"/>
            </a:xfrm>
            <a:custGeom>
              <a:avLst/>
              <a:gdLst>
                <a:gd name="T0" fmla="*/ 0 w 401"/>
                <a:gd name="T1" fmla="*/ 45 h 403"/>
                <a:gd name="T2" fmla="*/ 2 w 401"/>
                <a:gd name="T3" fmla="*/ 35 h 403"/>
                <a:gd name="T4" fmla="*/ 5 w 401"/>
                <a:gd name="T5" fmla="*/ 26 h 403"/>
                <a:gd name="T6" fmla="*/ 11 w 401"/>
                <a:gd name="T7" fmla="*/ 18 h 403"/>
                <a:gd name="T8" fmla="*/ 18 w 401"/>
                <a:gd name="T9" fmla="*/ 11 h 403"/>
                <a:gd name="T10" fmla="*/ 26 w 401"/>
                <a:gd name="T11" fmla="*/ 5 h 403"/>
                <a:gd name="T12" fmla="*/ 35 w 401"/>
                <a:gd name="T13" fmla="*/ 2 h 403"/>
                <a:gd name="T14" fmla="*/ 45 w 401"/>
                <a:gd name="T15" fmla="*/ 0 h 403"/>
                <a:gd name="T16" fmla="*/ 55 w 401"/>
                <a:gd name="T17" fmla="*/ 0 h 403"/>
                <a:gd name="T18" fmla="*/ 64 w 401"/>
                <a:gd name="T19" fmla="*/ 2 h 403"/>
                <a:gd name="T20" fmla="*/ 73 w 401"/>
                <a:gd name="T21" fmla="*/ 5 h 403"/>
                <a:gd name="T22" fmla="*/ 81 w 401"/>
                <a:gd name="T23" fmla="*/ 11 h 403"/>
                <a:gd name="T24" fmla="*/ 89 w 401"/>
                <a:gd name="T25" fmla="*/ 18 h 403"/>
                <a:gd name="T26" fmla="*/ 94 w 401"/>
                <a:gd name="T27" fmla="*/ 26 h 403"/>
                <a:gd name="T28" fmla="*/ 98 w 401"/>
                <a:gd name="T29" fmla="*/ 35 h 403"/>
                <a:gd name="T30" fmla="*/ 100 w 401"/>
                <a:gd name="T31" fmla="*/ 45 h 403"/>
                <a:gd name="T32" fmla="*/ 100 w 401"/>
                <a:gd name="T33" fmla="*/ 55 h 403"/>
                <a:gd name="T34" fmla="*/ 98 w 401"/>
                <a:gd name="T35" fmla="*/ 65 h 403"/>
                <a:gd name="T36" fmla="*/ 94 w 401"/>
                <a:gd name="T37" fmla="*/ 74 h 403"/>
                <a:gd name="T38" fmla="*/ 88 w 401"/>
                <a:gd name="T39" fmla="*/ 82 h 403"/>
                <a:gd name="T40" fmla="*/ 82 w 401"/>
                <a:gd name="T41" fmla="*/ 89 h 403"/>
                <a:gd name="T42" fmla="*/ 74 w 401"/>
                <a:gd name="T43" fmla="*/ 94 h 403"/>
                <a:gd name="T44" fmla="*/ 65 w 401"/>
                <a:gd name="T45" fmla="*/ 98 h 403"/>
                <a:gd name="T46" fmla="*/ 55 w 401"/>
                <a:gd name="T47" fmla="*/ 100 h 403"/>
                <a:gd name="T48" fmla="*/ 45 w 401"/>
                <a:gd name="T49" fmla="*/ 100 h 403"/>
                <a:gd name="T50" fmla="*/ 35 w 401"/>
                <a:gd name="T51" fmla="*/ 98 h 403"/>
                <a:gd name="T52" fmla="*/ 26 w 401"/>
                <a:gd name="T53" fmla="*/ 94 h 403"/>
                <a:gd name="T54" fmla="*/ 18 w 401"/>
                <a:gd name="T55" fmla="*/ 89 h 403"/>
                <a:gd name="T56" fmla="*/ 11 w 401"/>
                <a:gd name="T57" fmla="*/ 82 h 403"/>
                <a:gd name="T58" fmla="*/ 5 w 401"/>
                <a:gd name="T59" fmla="*/ 74 h 403"/>
                <a:gd name="T60" fmla="*/ 2 w 401"/>
                <a:gd name="T61" fmla="*/ 65 h 403"/>
                <a:gd name="T62" fmla="*/ 0 w 401"/>
                <a:gd name="T63" fmla="*/ 55 h 40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3"/>
                <a:gd name="T98" fmla="*/ 401 w 401"/>
                <a:gd name="T99" fmla="*/ 403 h 40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3">
                  <a:moveTo>
                    <a:pt x="0" y="201"/>
                  </a:moveTo>
                  <a:lnTo>
                    <a:pt x="1" y="181"/>
                  </a:lnTo>
                  <a:lnTo>
                    <a:pt x="3" y="162"/>
                  </a:lnTo>
                  <a:lnTo>
                    <a:pt x="8" y="143"/>
                  </a:lnTo>
                  <a:lnTo>
                    <a:pt x="15" y="125"/>
                  </a:lnTo>
                  <a:lnTo>
                    <a:pt x="23" y="106"/>
                  </a:lnTo>
                  <a:lnTo>
                    <a:pt x="33" y="90"/>
                  </a:lnTo>
                  <a:lnTo>
                    <a:pt x="45" y="74"/>
                  </a:lnTo>
                  <a:lnTo>
                    <a:pt x="59" y="59"/>
                  </a:lnTo>
                  <a:lnTo>
                    <a:pt x="74" y="45"/>
                  </a:lnTo>
                  <a:lnTo>
                    <a:pt x="90" y="34"/>
                  </a:lnTo>
                  <a:lnTo>
                    <a:pt x="106" y="23"/>
                  </a:lnTo>
                  <a:lnTo>
                    <a:pt x="124" y="15"/>
                  </a:lnTo>
                  <a:lnTo>
                    <a:pt x="143" y="8"/>
                  </a:lnTo>
                  <a:lnTo>
                    <a:pt x="161" y="4"/>
                  </a:lnTo>
                  <a:lnTo>
                    <a:pt x="181" y="2"/>
                  </a:lnTo>
                  <a:lnTo>
                    <a:pt x="200" y="0"/>
                  </a:lnTo>
                  <a:lnTo>
                    <a:pt x="220" y="2"/>
                  </a:lnTo>
                  <a:lnTo>
                    <a:pt x="241" y="4"/>
                  </a:lnTo>
                  <a:lnTo>
                    <a:pt x="259" y="8"/>
                  </a:lnTo>
                  <a:lnTo>
                    <a:pt x="278" y="15"/>
                  </a:lnTo>
                  <a:lnTo>
                    <a:pt x="295" y="23"/>
                  </a:lnTo>
                  <a:lnTo>
                    <a:pt x="312" y="34"/>
                  </a:lnTo>
                  <a:lnTo>
                    <a:pt x="327" y="45"/>
                  </a:lnTo>
                  <a:lnTo>
                    <a:pt x="342" y="59"/>
                  </a:lnTo>
                  <a:lnTo>
                    <a:pt x="356" y="74"/>
                  </a:lnTo>
                  <a:lnTo>
                    <a:pt x="367" y="90"/>
                  </a:lnTo>
                  <a:lnTo>
                    <a:pt x="378" y="106"/>
                  </a:lnTo>
                  <a:lnTo>
                    <a:pt x="386" y="125"/>
                  </a:lnTo>
                  <a:lnTo>
                    <a:pt x="393" y="143"/>
                  </a:lnTo>
                  <a:lnTo>
                    <a:pt x="397" y="162"/>
                  </a:lnTo>
                  <a:lnTo>
                    <a:pt x="400" y="181"/>
                  </a:lnTo>
                  <a:lnTo>
                    <a:pt x="401" y="201"/>
                  </a:lnTo>
                  <a:lnTo>
                    <a:pt x="400" y="222"/>
                  </a:lnTo>
                  <a:lnTo>
                    <a:pt x="396" y="241"/>
                  </a:lnTo>
                  <a:lnTo>
                    <a:pt x="392" y="261"/>
                  </a:lnTo>
                  <a:lnTo>
                    <a:pt x="385" y="279"/>
                  </a:lnTo>
                  <a:lnTo>
                    <a:pt x="377" y="298"/>
                  </a:lnTo>
                  <a:lnTo>
                    <a:pt x="366" y="314"/>
                  </a:lnTo>
                  <a:lnTo>
                    <a:pt x="355" y="329"/>
                  </a:lnTo>
                  <a:lnTo>
                    <a:pt x="342" y="344"/>
                  </a:lnTo>
                  <a:lnTo>
                    <a:pt x="328" y="356"/>
                  </a:lnTo>
                  <a:lnTo>
                    <a:pt x="312" y="368"/>
                  </a:lnTo>
                  <a:lnTo>
                    <a:pt x="296" y="378"/>
                  </a:lnTo>
                  <a:lnTo>
                    <a:pt x="279" y="386"/>
                  </a:lnTo>
                  <a:lnTo>
                    <a:pt x="260" y="393"/>
                  </a:lnTo>
                  <a:lnTo>
                    <a:pt x="241" y="398"/>
                  </a:lnTo>
                  <a:lnTo>
                    <a:pt x="221" y="401"/>
                  </a:lnTo>
                  <a:lnTo>
                    <a:pt x="200" y="403"/>
                  </a:lnTo>
                  <a:lnTo>
                    <a:pt x="181" y="401"/>
                  </a:lnTo>
                  <a:lnTo>
                    <a:pt x="161" y="399"/>
                  </a:lnTo>
                  <a:lnTo>
                    <a:pt x="143" y="394"/>
                  </a:lnTo>
                  <a:lnTo>
                    <a:pt x="124" y="388"/>
                  </a:lnTo>
                  <a:lnTo>
                    <a:pt x="106" y="379"/>
                  </a:lnTo>
                  <a:lnTo>
                    <a:pt x="90" y="369"/>
                  </a:lnTo>
                  <a:lnTo>
                    <a:pt x="74" y="358"/>
                  </a:lnTo>
                  <a:lnTo>
                    <a:pt x="59" y="344"/>
                  </a:lnTo>
                  <a:lnTo>
                    <a:pt x="45" y="329"/>
                  </a:lnTo>
                  <a:lnTo>
                    <a:pt x="33" y="313"/>
                  </a:lnTo>
                  <a:lnTo>
                    <a:pt x="23" y="297"/>
                  </a:lnTo>
                  <a:lnTo>
                    <a:pt x="15" y="278"/>
                  </a:lnTo>
                  <a:lnTo>
                    <a:pt x="8" y="260"/>
                  </a:lnTo>
                  <a:lnTo>
                    <a:pt x="3" y="241"/>
                  </a:lnTo>
                  <a:lnTo>
                    <a:pt x="1" y="220"/>
                  </a:lnTo>
                  <a:lnTo>
                    <a:pt x="0" y="201"/>
                  </a:lnTo>
                  <a:close/>
                </a:path>
              </a:pathLst>
            </a:custGeom>
            <a:solidFill>
              <a:srgbClr val="FFD1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1429" name="Freeform 76"/>
            <p:cNvSpPr>
              <a:spLocks/>
            </p:cNvSpPr>
            <p:nvPr/>
          </p:nvSpPr>
          <p:spPr bwMode="auto">
            <a:xfrm>
              <a:off x="716" y="1549"/>
              <a:ext cx="169" cy="189"/>
            </a:xfrm>
            <a:custGeom>
              <a:avLst/>
              <a:gdLst>
                <a:gd name="T0" fmla="*/ 66 w 339"/>
                <a:gd name="T1" fmla="*/ 12 h 378"/>
                <a:gd name="T2" fmla="*/ 58 w 339"/>
                <a:gd name="T3" fmla="*/ 6 h 378"/>
                <a:gd name="T4" fmla="*/ 49 w 339"/>
                <a:gd name="T5" fmla="*/ 2 h 378"/>
                <a:gd name="T6" fmla="*/ 39 w 339"/>
                <a:gd name="T7" fmla="*/ 1 h 378"/>
                <a:gd name="T8" fmla="*/ 29 w 339"/>
                <a:gd name="T9" fmla="*/ 1 h 378"/>
                <a:gd name="T10" fmla="*/ 20 w 339"/>
                <a:gd name="T11" fmla="*/ 2 h 378"/>
                <a:gd name="T12" fmla="*/ 11 w 339"/>
                <a:gd name="T13" fmla="*/ 6 h 378"/>
                <a:gd name="T14" fmla="*/ 3 w 339"/>
                <a:gd name="T15" fmla="*/ 11 h 378"/>
                <a:gd name="T16" fmla="*/ 3 w 339"/>
                <a:gd name="T17" fmla="*/ 12 h 378"/>
                <a:gd name="T18" fmla="*/ 8 w 339"/>
                <a:gd name="T19" fmla="*/ 11 h 378"/>
                <a:gd name="T20" fmla="*/ 14 w 339"/>
                <a:gd name="T21" fmla="*/ 9 h 378"/>
                <a:gd name="T22" fmla="*/ 20 w 339"/>
                <a:gd name="T23" fmla="*/ 9 h 378"/>
                <a:gd name="T24" fmla="*/ 28 w 339"/>
                <a:gd name="T25" fmla="*/ 9 h 378"/>
                <a:gd name="T26" fmla="*/ 38 w 339"/>
                <a:gd name="T27" fmla="*/ 11 h 378"/>
                <a:gd name="T28" fmla="*/ 47 w 339"/>
                <a:gd name="T29" fmla="*/ 14 h 378"/>
                <a:gd name="T30" fmla="*/ 55 w 339"/>
                <a:gd name="T31" fmla="*/ 20 h 378"/>
                <a:gd name="T32" fmla="*/ 62 w 339"/>
                <a:gd name="T33" fmla="*/ 26 h 378"/>
                <a:gd name="T34" fmla="*/ 68 w 339"/>
                <a:gd name="T35" fmla="*/ 35 h 378"/>
                <a:gd name="T36" fmla="*/ 71 w 339"/>
                <a:gd name="T37" fmla="*/ 44 h 378"/>
                <a:gd name="T38" fmla="*/ 73 w 339"/>
                <a:gd name="T39" fmla="*/ 53 h 378"/>
                <a:gd name="T40" fmla="*/ 73 w 339"/>
                <a:gd name="T41" fmla="*/ 63 h 378"/>
                <a:gd name="T42" fmla="*/ 71 w 339"/>
                <a:gd name="T43" fmla="*/ 74 h 378"/>
                <a:gd name="T44" fmla="*/ 67 w 339"/>
                <a:gd name="T45" fmla="*/ 83 h 378"/>
                <a:gd name="T46" fmla="*/ 61 w 339"/>
                <a:gd name="T47" fmla="*/ 91 h 378"/>
                <a:gd name="T48" fmla="*/ 64 w 339"/>
                <a:gd name="T49" fmla="*/ 91 h 378"/>
                <a:gd name="T50" fmla="*/ 73 w 339"/>
                <a:gd name="T51" fmla="*/ 82 h 378"/>
                <a:gd name="T52" fmla="*/ 80 w 339"/>
                <a:gd name="T53" fmla="*/ 71 h 378"/>
                <a:gd name="T54" fmla="*/ 84 w 339"/>
                <a:gd name="T55" fmla="*/ 57 h 378"/>
                <a:gd name="T56" fmla="*/ 84 w 339"/>
                <a:gd name="T57" fmla="*/ 46 h 378"/>
                <a:gd name="T58" fmla="*/ 82 w 339"/>
                <a:gd name="T59" fmla="*/ 36 h 378"/>
                <a:gd name="T60" fmla="*/ 79 w 339"/>
                <a:gd name="T61" fmla="*/ 26 h 378"/>
                <a:gd name="T62" fmla="*/ 73 w 339"/>
                <a:gd name="T63" fmla="*/ 19 h 37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39"/>
                <a:gd name="T97" fmla="*/ 0 h 378"/>
                <a:gd name="T98" fmla="*/ 339 w 339"/>
                <a:gd name="T99" fmla="*/ 378 h 37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39" h="378">
                  <a:moveTo>
                    <a:pt x="280" y="59"/>
                  </a:moveTo>
                  <a:lnTo>
                    <a:pt x="265" y="45"/>
                  </a:lnTo>
                  <a:lnTo>
                    <a:pt x="250" y="34"/>
                  </a:lnTo>
                  <a:lnTo>
                    <a:pt x="233" y="23"/>
                  </a:lnTo>
                  <a:lnTo>
                    <a:pt x="216" y="15"/>
                  </a:lnTo>
                  <a:lnTo>
                    <a:pt x="197" y="8"/>
                  </a:lnTo>
                  <a:lnTo>
                    <a:pt x="179" y="4"/>
                  </a:lnTo>
                  <a:lnTo>
                    <a:pt x="158" y="2"/>
                  </a:lnTo>
                  <a:lnTo>
                    <a:pt x="138" y="0"/>
                  </a:lnTo>
                  <a:lnTo>
                    <a:pt x="119" y="2"/>
                  </a:lnTo>
                  <a:lnTo>
                    <a:pt x="100" y="4"/>
                  </a:lnTo>
                  <a:lnTo>
                    <a:pt x="82" y="8"/>
                  </a:lnTo>
                  <a:lnTo>
                    <a:pt x="65" y="14"/>
                  </a:lnTo>
                  <a:lnTo>
                    <a:pt x="47" y="22"/>
                  </a:lnTo>
                  <a:lnTo>
                    <a:pt x="30" y="33"/>
                  </a:lnTo>
                  <a:lnTo>
                    <a:pt x="15" y="44"/>
                  </a:lnTo>
                  <a:lnTo>
                    <a:pt x="0" y="57"/>
                  </a:lnTo>
                  <a:lnTo>
                    <a:pt x="12" y="51"/>
                  </a:lnTo>
                  <a:lnTo>
                    <a:pt x="22" y="47"/>
                  </a:lnTo>
                  <a:lnTo>
                    <a:pt x="34" y="42"/>
                  </a:lnTo>
                  <a:lnTo>
                    <a:pt x="46" y="38"/>
                  </a:lnTo>
                  <a:lnTo>
                    <a:pt x="58" y="36"/>
                  </a:lnTo>
                  <a:lnTo>
                    <a:pt x="69" y="34"/>
                  </a:lnTo>
                  <a:lnTo>
                    <a:pt x="82" y="33"/>
                  </a:lnTo>
                  <a:lnTo>
                    <a:pt x="95" y="33"/>
                  </a:lnTo>
                  <a:lnTo>
                    <a:pt x="114" y="34"/>
                  </a:lnTo>
                  <a:lnTo>
                    <a:pt x="134" y="36"/>
                  </a:lnTo>
                  <a:lnTo>
                    <a:pt x="152" y="41"/>
                  </a:lnTo>
                  <a:lnTo>
                    <a:pt x="171" y="48"/>
                  </a:lnTo>
                  <a:lnTo>
                    <a:pt x="189" y="56"/>
                  </a:lnTo>
                  <a:lnTo>
                    <a:pt x="205" y="66"/>
                  </a:lnTo>
                  <a:lnTo>
                    <a:pt x="221" y="78"/>
                  </a:lnTo>
                  <a:lnTo>
                    <a:pt x="236" y="91"/>
                  </a:lnTo>
                  <a:lnTo>
                    <a:pt x="250" y="106"/>
                  </a:lnTo>
                  <a:lnTo>
                    <a:pt x="262" y="123"/>
                  </a:lnTo>
                  <a:lnTo>
                    <a:pt x="272" y="139"/>
                  </a:lnTo>
                  <a:lnTo>
                    <a:pt x="280" y="157"/>
                  </a:lnTo>
                  <a:lnTo>
                    <a:pt x="287" y="176"/>
                  </a:lnTo>
                  <a:lnTo>
                    <a:pt x="292" y="194"/>
                  </a:lnTo>
                  <a:lnTo>
                    <a:pt x="294" y="215"/>
                  </a:lnTo>
                  <a:lnTo>
                    <a:pt x="295" y="234"/>
                  </a:lnTo>
                  <a:lnTo>
                    <a:pt x="294" y="255"/>
                  </a:lnTo>
                  <a:lnTo>
                    <a:pt x="290" y="276"/>
                  </a:lnTo>
                  <a:lnTo>
                    <a:pt x="286" y="295"/>
                  </a:lnTo>
                  <a:lnTo>
                    <a:pt x="278" y="314"/>
                  </a:lnTo>
                  <a:lnTo>
                    <a:pt x="270" y="331"/>
                  </a:lnTo>
                  <a:lnTo>
                    <a:pt x="258" y="348"/>
                  </a:lnTo>
                  <a:lnTo>
                    <a:pt x="247" y="363"/>
                  </a:lnTo>
                  <a:lnTo>
                    <a:pt x="233" y="378"/>
                  </a:lnTo>
                  <a:lnTo>
                    <a:pt x="256" y="364"/>
                  </a:lnTo>
                  <a:lnTo>
                    <a:pt x="277" y="347"/>
                  </a:lnTo>
                  <a:lnTo>
                    <a:pt x="294" y="328"/>
                  </a:lnTo>
                  <a:lnTo>
                    <a:pt x="310" y="306"/>
                  </a:lnTo>
                  <a:lnTo>
                    <a:pt x="322" y="283"/>
                  </a:lnTo>
                  <a:lnTo>
                    <a:pt x="331" y="256"/>
                  </a:lnTo>
                  <a:lnTo>
                    <a:pt x="337" y="230"/>
                  </a:lnTo>
                  <a:lnTo>
                    <a:pt x="339" y="201"/>
                  </a:lnTo>
                  <a:lnTo>
                    <a:pt x="338" y="181"/>
                  </a:lnTo>
                  <a:lnTo>
                    <a:pt x="335" y="162"/>
                  </a:lnTo>
                  <a:lnTo>
                    <a:pt x="331" y="143"/>
                  </a:lnTo>
                  <a:lnTo>
                    <a:pt x="324" y="125"/>
                  </a:lnTo>
                  <a:lnTo>
                    <a:pt x="316" y="106"/>
                  </a:lnTo>
                  <a:lnTo>
                    <a:pt x="305" y="90"/>
                  </a:lnTo>
                  <a:lnTo>
                    <a:pt x="294" y="74"/>
                  </a:lnTo>
                  <a:lnTo>
                    <a:pt x="280" y="5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1430" name="Freeform 77"/>
            <p:cNvSpPr>
              <a:spLocks/>
            </p:cNvSpPr>
            <p:nvPr/>
          </p:nvSpPr>
          <p:spPr bwMode="auto">
            <a:xfrm>
              <a:off x="661" y="1790"/>
              <a:ext cx="249" cy="250"/>
            </a:xfrm>
            <a:custGeom>
              <a:avLst/>
              <a:gdLst>
                <a:gd name="T0" fmla="*/ 69 w 498"/>
                <a:gd name="T1" fmla="*/ 125 h 500"/>
                <a:gd name="T2" fmla="*/ 81 w 498"/>
                <a:gd name="T3" fmla="*/ 123 h 500"/>
                <a:gd name="T4" fmla="*/ 92 w 498"/>
                <a:gd name="T5" fmla="*/ 118 h 500"/>
                <a:gd name="T6" fmla="*/ 102 w 498"/>
                <a:gd name="T7" fmla="*/ 111 h 500"/>
                <a:gd name="T8" fmla="*/ 111 w 498"/>
                <a:gd name="T9" fmla="*/ 102 h 500"/>
                <a:gd name="T10" fmla="*/ 117 w 498"/>
                <a:gd name="T11" fmla="*/ 92 h 500"/>
                <a:gd name="T12" fmla="*/ 122 w 498"/>
                <a:gd name="T13" fmla="*/ 81 h 500"/>
                <a:gd name="T14" fmla="*/ 125 w 498"/>
                <a:gd name="T15" fmla="*/ 69 h 500"/>
                <a:gd name="T16" fmla="*/ 125 w 498"/>
                <a:gd name="T17" fmla="*/ 57 h 500"/>
                <a:gd name="T18" fmla="*/ 122 w 498"/>
                <a:gd name="T19" fmla="*/ 45 h 500"/>
                <a:gd name="T20" fmla="*/ 117 w 498"/>
                <a:gd name="T21" fmla="*/ 33 h 500"/>
                <a:gd name="T22" fmla="*/ 111 w 498"/>
                <a:gd name="T23" fmla="*/ 23 h 500"/>
                <a:gd name="T24" fmla="*/ 102 w 498"/>
                <a:gd name="T25" fmla="*/ 14 h 500"/>
                <a:gd name="T26" fmla="*/ 92 w 498"/>
                <a:gd name="T27" fmla="*/ 8 h 500"/>
                <a:gd name="T28" fmla="*/ 81 w 498"/>
                <a:gd name="T29" fmla="*/ 3 h 500"/>
                <a:gd name="T30" fmla="*/ 69 w 498"/>
                <a:gd name="T31" fmla="*/ 1 h 500"/>
                <a:gd name="T32" fmla="*/ 56 w 498"/>
                <a:gd name="T33" fmla="*/ 1 h 500"/>
                <a:gd name="T34" fmla="*/ 44 w 498"/>
                <a:gd name="T35" fmla="*/ 3 h 500"/>
                <a:gd name="T36" fmla="*/ 33 w 498"/>
                <a:gd name="T37" fmla="*/ 8 h 500"/>
                <a:gd name="T38" fmla="*/ 23 w 498"/>
                <a:gd name="T39" fmla="*/ 15 h 500"/>
                <a:gd name="T40" fmla="*/ 14 w 498"/>
                <a:gd name="T41" fmla="*/ 23 h 500"/>
                <a:gd name="T42" fmla="*/ 8 w 498"/>
                <a:gd name="T43" fmla="*/ 33 h 500"/>
                <a:gd name="T44" fmla="*/ 3 w 498"/>
                <a:gd name="T45" fmla="*/ 44 h 500"/>
                <a:gd name="T46" fmla="*/ 1 w 498"/>
                <a:gd name="T47" fmla="*/ 57 h 500"/>
                <a:gd name="T48" fmla="*/ 1 w 498"/>
                <a:gd name="T49" fmla="*/ 69 h 500"/>
                <a:gd name="T50" fmla="*/ 3 w 498"/>
                <a:gd name="T51" fmla="*/ 81 h 500"/>
                <a:gd name="T52" fmla="*/ 7 w 498"/>
                <a:gd name="T53" fmla="*/ 92 h 500"/>
                <a:gd name="T54" fmla="*/ 14 w 498"/>
                <a:gd name="T55" fmla="*/ 102 h 500"/>
                <a:gd name="T56" fmla="*/ 23 w 498"/>
                <a:gd name="T57" fmla="*/ 111 h 500"/>
                <a:gd name="T58" fmla="*/ 33 w 498"/>
                <a:gd name="T59" fmla="*/ 118 h 500"/>
                <a:gd name="T60" fmla="*/ 44 w 498"/>
                <a:gd name="T61" fmla="*/ 123 h 500"/>
                <a:gd name="T62" fmla="*/ 56 w 498"/>
                <a:gd name="T63" fmla="*/ 125 h 5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500"/>
                <a:gd name="T98" fmla="*/ 498 w 498"/>
                <a:gd name="T99" fmla="*/ 500 h 5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500">
                  <a:moveTo>
                    <a:pt x="248" y="500"/>
                  </a:moveTo>
                  <a:lnTo>
                    <a:pt x="274" y="499"/>
                  </a:lnTo>
                  <a:lnTo>
                    <a:pt x="298" y="495"/>
                  </a:lnTo>
                  <a:lnTo>
                    <a:pt x="321" y="490"/>
                  </a:lnTo>
                  <a:lnTo>
                    <a:pt x="344" y="480"/>
                  </a:lnTo>
                  <a:lnTo>
                    <a:pt x="366" y="470"/>
                  </a:lnTo>
                  <a:lnTo>
                    <a:pt x="387" y="457"/>
                  </a:lnTo>
                  <a:lnTo>
                    <a:pt x="406" y="444"/>
                  </a:lnTo>
                  <a:lnTo>
                    <a:pt x="425" y="426"/>
                  </a:lnTo>
                  <a:lnTo>
                    <a:pt x="442" y="408"/>
                  </a:lnTo>
                  <a:lnTo>
                    <a:pt x="456" y="388"/>
                  </a:lnTo>
                  <a:lnTo>
                    <a:pt x="468" y="368"/>
                  </a:lnTo>
                  <a:lnTo>
                    <a:pt x="479" y="346"/>
                  </a:lnTo>
                  <a:lnTo>
                    <a:pt x="488" y="323"/>
                  </a:lnTo>
                  <a:lnTo>
                    <a:pt x="494" y="300"/>
                  </a:lnTo>
                  <a:lnTo>
                    <a:pt x="497" y="275"/>
                  </a:lnTo>
                  <a:lnTo>
                    <a:pt x="498" y="250"/>
                  </a:lnTo>
                  <a:lnTo>
                    <a:pt x="497" y="225"/>
                  </a:lnTo>
                  <a:lnTo>
                    <a:pt x="494" y="200"/>
                  </a:lnTo>
                  <a:lnTo>
                    <a:pt x="488" y="177"/>
                  </a:lnTo>
                  <a:lnTo>
                    <a:pt x="479" y="154"/>
                  </a:lnTo>
                  <a:lnTo>
                    <a:pt x="468" y="132"/>
                  </a:lnTo>
                  <a:lnTo>
                    <a:pt x="456" y="112"/>
                  </a:lnTo>
                  <a:lnTo>
                    <a:pt x="442" y="92"/>
                  </a:lnTo>
                  <a:lnTo>
                    <a:pt x="425" y="74"/>
                  </a:lnTo>
                  <a:lnTo>
                    <a:pt x="406" y="56"/>
                  </a:lnTo>
                  <a:lnTo>
                    <a:pt x="387" y="43"/>
                  </a:lnTo>
                  <a:lnTo>
                    <a:pt x="366" y="30"/>
                  </a:lnTo>
                  <a:lnTo>
                    <a:pt x="344" y="20"/>
                  </a:lnTo>
                  <a:lnTo>
                    <a:pt x="321" y="10"/>
                  </a:lnTo>
                  <a:lnTo>
                    <a:pt x="298" y="5"/>
                  </a:lnTo>
                  <a:lnTo>
                    <a:pt x="274" y="1"/>
                  </a:lnTo>
                  <a:lnTo>
                    <a:pt x="248" y="0"/>
                  </a:lnTo>
                  <a:lnTo>
                    <a:pt x="223" y="1"/>
                  </a:lnTo>
                  <a:lnTo>
                    <a:pt x="199" y="5"/>
                  </a:lnTo>
                  <a:lnTo>
                    <a:pt x="175" y="12"/>
                  </a:lnTo>
                  <a:lnTo>
                    <a:pt x="152" y="20"/>
                  </a:lnTo>
                  <a:lnTo>
                    <a:pt x="130" y="30"/>
                  </a:lnTo>
                  <a:lnTo>
                    <a:pt x="109" y="43"/>
                  </a:lnTo>
                  <a:lnTo>
                    <a:pt x="91" y="58"/>
                  </a:lnTo>
                  <a:lnTo>
                    <a:pt x="72" y="74"/>
                  </a:lnTo>
                  <a:lnTo>
                    <a:pt x="56" y="91"/>
                  </a:lnTo>
                  <a:lnTo>
                    <a:pt x="42" y="111"/>
                  </a:lnTo>
                  <a:lnTo>
                    <a:pt x="30" y="131"/>
                  </a:lnTo>
                  <a:lnTo>
                    <a:pt x="19" y="153"/>
                  </a:lnTo>
                  <a:lnTo>
                    <a:pt x="11" y="176"/>
                  </a:lnTo>
                  <a:lnTo>
                    <a:pt x="4" y="200"/>
                  </a:lnTo>
                  <a:lnTo>
                    <a:pt x="1" y="225"/>
                  </a:lnTo>
                  <a:lnTo>
                    <a:pt x="0" y="250"/>
                  </a:lnTo>
                  <a:lnTo>
                    <a:pt x="1" y="275"/>
                  </a:lnTo>
                  <a:lnTo>
                    <a:pt x="4" y="300"/>
                  </a:lnTo>
                  <a:lnTo>
                    <a:pt x="10" y="323"/>
                  </a:lnTo>
                  <a:lnTo>
                    <a:pt x="18" y="346"/>
                  </a:lnTo>
                  <a:lnTo>
                    <a:pt x="28" y="368"/>
                  </a:lnTo>
                  <a:lnTo>
                    <a:pt x="41" y="388"/>
                  </a:lnTo>
                  <a:lnTo>
                    <a:pt x="56" y="408"/>
                  </a:lnTo>
                  <a:lnTo>
                    <a:pt x="72" y="426"/>
                  </a:lnTo>
                  <a:lnTo>
                    <a:pt x="91" y="444"/>
                  </a:lnTo>
                  <a:lnTo>
                    <a:pt x="110" y="457"/>
                  </a:lnTo>
                  <a:lnTo>
                    <a:pt x="131" y="470"/>
                  </a:lnTo>
                  <a:lnTo>
                    <a:pt x="153" y="480"/>
                  </a:lnTo>
                  <a:lnTo>
                    <a:pt x="176" y="490"/>
                  </a:lnTo>
                  <a:lnTo>
                    <a:pt x="199" y="495"/>
                  </a:lnTo>
                  <a:lnTo>
                    <a:pt x="223" y="499"/>
                  </a:lnTo>
                  <a:lnTo>
                    <a:pt x="248" y="50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1431" name="Freeform 78"/>
            <p:cNvSpPr>
              <a:spLocks/>
            </p:cNvSpPr>
            <p:nvPr/>
          </p:nvSpPr>
          <p:spPr bwMode="auto">
            <a:xfrm>
              <a:off x="685" y="1814"/>
              <a:ext cx="200" cy="201"/>
            </a:xfrm>
            <a:custGeom>
              <a:avLst/>
              <a:gdLst>
                <a:gd name="T0" fmla="*/ 0 w 401"/>
                <a:gd name="T1" fmla="*/ 45 h 400"/>
                <a:gd name="T2" fmla="*/ 2 w 401"/>
                <a:gd name="T3" fmla="*/ 36 h 400"/>
                <a:gd name="T4" fmla="*/ 5 w 401"/>
                <a:gd name="T5" fmla="*/ 27 h 400"/>
                <a:gd name="T6" fmla="*/ 11 w 401"/>
                <a:gd name="T7" fmla="*/ 19 h 400"/>
                <a:gd name="T8" fmla="*/ 18 w 401"/>
                <a:gd name="T9" fmla="*/ 11 h 400"/>
                <a:gd name="T10" fmla="*/ 26 w 401"/>
                <a:gd name="T11" fmla="*/ 6 h 400"/>
                <a:gd name="T12" fmla="*/ 35 w 401"/>
                <a:gd name="T13" fmla="*/ 2 h 400"/>
                <a:gd name="T14" fmla="*/ 45 w 401"/>
                <a:gd name="T15" fmla="*/ 1 h 400"/>
                <a:gd name="T16" fmla="*/ 55 w 401"/>
                <a:gd name="T17" fmla="*/ 1 h 400"/>
                <a:gd name="T18" fmla="*/ 64 w 401"/>
                <a:gd name="T19" fmla="*/ 2 h 400"/>
                <a:gd name="T20" fmla="*/ 73 w 401"/>
                <a:gd name="T21" fmla="*/ 6 h 400"/>
                <a:gd name="T22" fmla="*/ 81 w 401"/>
                <a:gd name="T23" fmla="*/ 11 h 400"/>
                <a:gd name="T24" fmla="*/ 89 w 401"/>
                <a:gd name="T25" fmla="*/ 19 h 400"/>
                <a:gd name="T26" fmla="*/ 94 w 401"/>
                <a:gd name="T27" fmla="*/ 27 h 400"/>
                <a:gd name="T28" fmla="*/ 98 w 401"/>
                <a:gd name="T29" fmla="*/ 36 h 400"/>
                <a:gd name="T30" fmla="*/ 100 w 401"/>
                <a:gd name="T31" fmla="*/ 45 h 400"/>
                <a:gd name="T32" fmla="*/ 100 w 401"/>
                <a:gd name="T33" fmla="*/ 56 h 400"/>
                <a:gd name="T34" fmla="*/ 98 w 401"/>
                <a:gd name="T35" fmla="*/ 66 h 400"/>
                <a:gd name="T36" fmla="*/ 94 w 401"/>
                <a:gd name="T37" fmla="*/ 75 h 400"/>
                <a:gd name="T38" fmla="*/ 88 w 401"/>
                <a:gd name="T39" fmla="*/ 83 h 400"/>
                <a:gd name="T40" fmla="*/ 82 w 401"/>
                <a:gd name="T41" fmla="*/ 89 h 400"/>
                <a:gd name="T42" fmla="*/ 74 w 401"/>
                <a:gd name="T43" fmla="*/ 95 h 400"/>
                <a:gd name="T44" fmla="*/ 65 w 401"/>
                <a:gd name="T45" fmla="*/ 98 h 400"/>
                <a:gd name="T46" fmla="*/ 55 w 401"/>
                <a:gd name="T47" fmla="*/ 101 h 400"/>
                <a:gd name="T48" fmla="*/ 45 w 401"/>
                <a:gd name="T49" fmla="*/ 101 h 400"/>
                <a:gd name="T50" fmla="*/ 35 w 401"/>
                <a:gd name="T51" fmla="*/ 99 h 400"/>
                <a:gd name="T52" fmla="*/ 26 w 401"/>
                <a:gd name="T53" fmla="*/ 95 h 400"/>
                <a:gd name="T54" fmla="*/ 18 w 401"/>
                <a:gd name="T55" fmla="*/ 90 h 400"/>
                <a:gd name="T56" fmla="*/ 11 w 401"/>
                <a:gd name="T57" fmla="*/ 82 h 400"/>
                <a:gd name="T58" fmla="*/ 5 w 401"/>
                <a:gd name="T59" fmla="*/ 74 h 400"/>
                <a:gd name="T60" fmla="*/ 2 w 401"/>
                <a:gd name="T61" fmla="*/ 65 h 400"/>
                <a:gd name="T62" fmla="*/ 0 w 401"/>
                <a:gd name="T63" fmla="*/ 56 h 4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0"/>
                <a:gd name="T98" fmla="*/ 401 w 401"/>
                <a:gd name="T99" fmla="*/ 400 h 4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0">
                  <a:moveTo>
                    <a:pt x="0" y="200"/>
                  </a:moveTo>
                  <a:lnTo>
                    <a:pt x="1" y="180"/>
                  </a:lnTo>
                  <a:lnTo>
                    <a:pt x="3" y="161"/>
                  </a:lnTo>
                  <a:lnTo>
                    <a:pt x="8" y="142"/>
                  </a:lnTo>
                  <a:lnTo>
                    <a:pt x="15" y="124"/>
                  </a:lnTo>
                  <a:lnTo>
                    <a:pt x="23" y="106"/>
                  </a:lnTo>
                  <a:lnTo>
                    <a:pt x="33" y="89"/>
                  </a:lnTo>
                  <a:lnTo>
                    <a:pt x="45" y="73"/>
                  </a:lnTo>
                  <a:lnTo>
                    <a:pt x="59" y="58"/>
                  </a:lnTo>
                  <a:lnTo>
                    <a:pt x="74" y="44"/>
                  </a:lnTo>
                  <a:lnTo>
                    <a:pt x="90" y="33"/>
                  </a:lnTo>
                  <a:lnTo>
                    <a:pt x="106" y="23"/>
                  </a:lnTo>
                  <a:lnTo>
                    <a:pt x="124" y="15"/>
                  </a:lnTo>
                  <a:lnTo>
                    <a:pt x="143" y="8"/>
                  </a:lnTo>
                  <a:lnTo>
                    <a:pt x="161" y="3"/>
                  </a:lnTo>
                  <a:lnTo>
                    <a:pt x="181" y="1"/>
                  </a:lnTo>
                  <a:lnTo>
                    <a:pt x="200" y="0"/>
                  </a:lnTo>
                  <a:lnTo>
                    <a:pt x="220" y="1"/>
                  </a:lnTo>
                  <a:lnTo>
                    <a:pt x="241" y="3"/>
                  </a:lnTo>
                  <a:lnTo>
                    <a:pt x="259" y="8"/>
                  </a:lnTo>
                  <a:lnTo>
                    <a:pt x="278" y="15"/>
                  </a:lnTo>
                  <a:lnTo>
                    <a:pt x="295" y="23"/>
                  </a:lnTo>
                  <a:lnTo>
                    <a:pt x="312" y="33"/>
                  </a:lnTo>
                  <a:lnTo>
                    <a:pt x="327" y="44"/>
                  </a:lnTo>
                  <a:lnTo>
                    <a:pt x="342" y="58"/>
                  </a:lnTo>
                  <a:lnTo>
                    <a:pt x="356" y="73"/>
                  </a:lnTo>
                  <a:lnTo>
                    <a:pt x="367" y="89"/>
                  </a:lnTo>
                  <a:lnTo>
                    <a:pt x="378" y="106"/>
                  </a:lnTo>
                  <a:lnTo>
                    <a:pt x="386" y="124"/>
                  </a:lnTo>
                  <a:lnTo>
                    <a:pt x="393" y="142"/>
                  </a:lnTo>
                  <a:lnTo>
                    <a:pt x="397" y="161"/>
                  </a:lnTo>
                  <a:lnTo>
                    <a:pt x="400" y="180"/>
                  </a:lnTo>
                  <a:lnTo>
                    <a:pt x="401" y="200"/>
                  </a:lnTo>
                  <a:lnTo>
                    <a:pt x="400" y="221"/>
                  </a:lnTo>
                  <a:lnTo>
                    <a:pt x="396" y="240"/>
                  </a:lnTo>
                  <a:lnTo>
                    <a:pt x="392" y="260"/>
                  </a:lnTo>
                  <a:lnTo>
                    <a:pt x="385" y="278"/>
                  </a:lnTo>
                  <a:lnTo>
                    <a:pt x="377" y="296"/>
                  </a:lnTo>
                  <a:lnTo>
                    <a:pt x="366" y="312"/>
                  </a:lnTo>
                  <a:lnTo>
                    <a:pt x="355" y="328"/>
                  </a:lnTo>
                  <a:lnTo>
                    <a:pt x="342" y="342"/>
                  </a:lnTo>
                  <a:lnTo>
                    <a:pt x="328" y="354"/>
                  </a:lnTo>
                  <a:lnTo>
                    <a:pt x="312" y="366"/>
                  </a:lnTo>
                  <a:lnTo>
                    <a:pt x="296" y="376"/>
                  </a:lnTo>
                  <a:lnTo>
                    <a:pt x="279" y="384"/>
                  </a:lnTo>
                  <a:lnTo>
                    <a:pt x="260" y="391"/>
                  </a:lnTo>
                  <a:lnTo>
                    <a:pt x="241" y="396"/>
                  </a:lnTo>
                  <a:lnTo>
                    <a:pt x="221" y="399"/>
                  </a:lnTo>
                  <a:lnTo>
                    <a:pt x="200" y="400"/>
                  </a:lnTo>
                  <a:lnTo>
                    <a:pt x="181" y="399"/>
                  </a:lnTo>
                  <a:lnTo>
                    <a:pt x="161" y="397"/>
                  </a:lnTo>
                  <a:lnTo>
                    <a:pt x="143" y="392"/>
                  </a:lnTo>
                  <a:lnTo>
                    <a:pt x="124" y="385"/>
                  </a:lnTo>
                  <a:lnTo>
                    <a:pt x="106" y="377"/>
                  </a:lnTo>
                  <a:lnTo>
                    <a:pt x="90" y="367"/>
                  </a:lnTo>
                  <a:lnTo>
                    <a:pt x="74" y="356"/>
                  </a:lnTo>
                  <a:lnTo>
                    <a:pt x="59" y="342"/>
                  </a:lnTo>
                  <a:lnTo>
                    <a:pt x="45" y="327"/>
                  </a:lnTo>
                  <a:lnTo>
                    <a:pt x="33" y="311"/>
                  </a:lnTo>
                  <a:lnTo>
                    <a:pt x="23" y="294"/>
                  </a:lnTo>
                  <a:lnTo>
                    <a:pt x="15" y="277"/>
                  </a:lnTo>
                  <a:lnTo>
                    <a:pt x="8" y="259"/>
                  </a:lnTo>
                  <a:lnTo>
                    <a:pt x="3" y="239"/>
                  </a:lnTo>
                  <a:lnTo>
                    <a:pt x="1" y="220"/>
                  </a:lnTo>
                  <a:lnTo>
                    <a:pt x="0" y="200"/>
                  </a:lnTo>
                  <a:close/>
                </a:path>
              </a:pathLst>
            </a:cu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1432" name="Freeform 79"/>
            <p:cNvSpPr>
              <a:spLocks/>
            </p:cNvSpPr>
            <p:nvPr/>
          </p:nvSpPr>
          <p:spPr bwMode="auto">
            <a:xfrm>
              <a:off x="705" y="1814"/>
              <a:ext cx="180" cy="181"/>
            </a:xfrm>
            <a:custGeom>
              <a:avLst/>
              <a:gdLst>
                <a:gd name="T0" fmla="*/ 71 w 361"/>
                <a:gd name="T1" fmla="*/ 11 h 361"/>
                <a:gd name="T2" fmla="*/ 63 w 361"/>
                <a:gd name="T3" fmla="*/ 6 h 361"/>
                <a:gd name="T4" fmla="*/ 54 w 361"/>
                <a:gd name="T5" fmla="*/ 2 h 361"/>
                <a:gd name="T6" fmla="*/ 45 w 361"/>
                <a:gd name="T7" fmla="*/ 1 h 361"/>
                <a:gd name="T8" fmla="*/ 35 w 361"/>
                <a:gd name="T9" fmla="*/ 1 h 361"/>
                <a:gd name="T10" fmla="*/ 25 w 361"/>
                <a:gd name="T11" fmla="*/ 2 h 361"/>
                <a:gd name="T12" fmla="*/ 16 w 361"/>
                <a:gd name="T13" fmla="*/ 6 h 361"/>
                <a:gd name="T14" fmla="*/ 8 w 361"/>
                <a:gd name="T15" fmla="*/ 11 h 361"/>
                <a:gd name="T16" fmla="*/ 3 w 361"/>
                <a:gd name="T17" fmla="*/ 16 h 361"/>
                <a:gd name="T18" fmla="*/ 1 w 361"/>
                <a:gd name="T19" fmla="*/ 19 h 361"/>
                <a:gd name="T20" fmla="*/ 3 w 361"/>
                <a:gd name="T21" fmla="*/ 18 h 361"/>
                <a:gd name="T22" fmla="*/ 10 w 361"/>
                <a:gd name="T23" fmla="*/ 14 h 361"/>
                <a:gd name="T24" fmla="*/ 18 w 361"/>
                <a:gd name="T25" fmla="*/ 12 h 361"/>
                <a:gd name="T26" fmla="*/ 26 w 361"/>
                <a:gd name="T27" fmla="*/ 11 h 361"/>
                <a:gd name="T28" fmla="*/ 35 w 361"/>
                <a:gd name="T29" fmla="*/ 11 h 361"/>
                <a:gd name="T30" fmla="*/ 44 w 361"/>
                <a:gd name="T31" fmla="*/ 13 h 361"/>
                <a:gd name="T32" fmla="*/ 53 w 361"/>
                <a:gd name="T33" fmla="*/ 16 h 361"/>
                <a:gd name="T34" fmla="*/ 61 w 361"/>
                <a:gd name="T35" fmla="*/ 22 h 361"/>
                <a:gd name="T36" fmla="*/ 69 w 361"/>
                <a:gd name="T37" fmla="*/ 29 h 361"/>
                <a:gd name="T38" fmla="*/ 74 w 361"/>
                <a:gd name="T39" fmla="*/ 37 h 361"/>
                <a:gd name="T40" fmla="*/ 78 w 361"/>
                <a:gd name="T41" fmla="*/ 46 h 361"/>
                <a:gd name="T42" fmla="*/ 79 w 361"/>
                <a:gd name="T43" fmla="*/ 56 h 361"/>
                <a:gd name="T44" fmla="*/ 79 w 361"/>
                <a:gd name="T45" fmla="*/ 65 h 361"/>
                <a:gd name="T46" fmla="*/ 78 w 361"/>
                <a:gd name="T47" fmla="*/ 73 h 361"/>
                <a:gd name="T48" fmla="*/ 76 w 361"/>
                <a:gd name="T49" fmla="*/ 81 h 361"/>
                <a:gd name="T50" fmla="*/ 72 w 361"/>
                <a:gd name="T51" fmla="*/ 88 h 361"/>
                <a:gd name="T52" fmla="*/ 74 w 361"/>
                <a:gd name="T53" fmla="*/ 87 h 361"/>
                <a:gd name="T54" fmla="*/ 81 w 361"/>
                <a:gd name="T55" fmla="*/ 78 h 361"/>
                <a:gd name="T56" fmla="*/ 87 w 361"/>
                <a:gd name="T57" fmla="*/ 68 h 361"/>
                <a:gd name="T58" fmla="*/ 90 w 361"/>
                <a:gd name="T59" fmla="*/ 56 h 361"/>
                <a:gd name="T60" fmla="*/ 90 w 361"/>
                <a:gd name="T61" fmla="*/ 45 h 361"/>
                <a:gd name="T62" fmla="*/ 88 w 361"/>
                <a:gd name="T63" fmla="*/ 36 h 361"/>
                <a:gd name="T64" fmla="*/ 84 w 361"/>
                <a:gd name="T65" fmla="*/ 27 h 361"/>
                <a:gd name="T66" fmla="*/ 79 w 361"/>
                <a:gd name="T67" fmla="*/ 19 h 36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61"/>
                <a:gd name="T103" fmla="*/ 0 h 361"/>
                <a:gd name="T104" fmla="*/ 361 w 361"/>
                <a:gd name="T105" fmla="*/ 361 h 36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61" h="361">
                  <a:moveTo>
                    <a:pt x="302" y="58"/>
                  </a:moveTo>
                  <a:lnTo>
                    <a:pt x="287" y="44"/>
                  </a:lnTo>
                  <a:lnTo>
                    <a:pt x="272" y="33"/>
                  </a:lnTo>
                  <a:lnTo>
                    <a:pt x="255" y="23"/>
                  </a:lnTo>
                  <a:lnTo>
                    <a:pt x="238" y="15"/>
                  </a:lnTo>
                  <a:lnTo>
                    <a:pt x="219" y="8"/>
                  </a:lnTo>
                  <a:lnTo>
                    <a:pt x="201" y="3"/>
                  </a:lnTo>
                  <a:lnTo>
                    <a:pt x="180" y="1"/>
                  </a:lnTo>
                  <a:lnTo>
                    <a:pt x="160" y="0"/>
                  </a:lnTo>
                  <a:lnTo>
                    <a:pt x="141" y="1"/>
                  </a:lnTo>
                  <a:lnTo>
                    <a:pt x="121" y="3"/>
                  </a:lnTo>
                  <a:lnTo>
                    <a:pt x="103" y="8"/>
                  </a:lnTo>
                  <a:lnTo>
                    <a:pt x="84" y="15"/>
                  </a:lnTo>
                  <a:lnTo>
                    <a:pt x="66" y="23"/>
                  </a:lnTo>
                  <a:lnTo>
                    <a:pt x="50" y="33"/>
                  </a:lnTo>
                  <a:lnTo>
                    <a:pt x="34" y="44"/>
                  </a:lnTo>
                  <a:lnTo>
                    <a:pt x="19" y="58"/>
                  </a:lnTo>
                  <a:lnTo>
                    <a:pt x="14" y="64"/>
                  </a:lnTo>
                  <a:lnTo>
                    <a:pt x="10" y="69"/>
                  </a:lnTo>
                  <a:lnTo>
                    <a:pt x="5" y="74"/>
                  </a:lnTo>
                  <a:lnTo>
                    <a:pt x="0" y="80"/>
                  </a:lnTo>
                  <a:lnTo>
                    <a:pt x="14" y="71"/>
                  </a:lnTo>
                  <a:lnTo>
                    <a:pt x="28" y="63"/>
                  </a:lnTo>
                  <a:lnTo>
                    <a:pt x="42" y="56"/>
                  </a:lnTo>
                  <a:lnTo>
                    <a:pt x="57" y="50"/>
                  </a:lnTo>
                  <a:lnTo>
                    <a:pt x="72" y="46"/>
                  </a:lnTo>
                  <a:lnTo>
                    <a:pt x="88" y="42"/>
                  </a:lnTo>
                  <a:lnTo>
                    <a:pt x="104" y="41"/>
                  </a:lnTo>
                  <a:lnTo>
                    <a:pt x="120" y="40"/>
                  </a:lnTo>
                  <a:lnTo>
                    <a:pt x="140" y="41"/>
                  </a:lnTo>
                  <a:lnTo>
                    <a:pt x="159" y="43"/>
                  </a:lnTo>
                  <a:lnTo>
                    <a:pt x="178" y="49"/>
                  </a:lnTo>
                  <a:lnTo>
                    <a:pt x="196" y="55"/>
                  </a:lnTo>
                  <a:lnTo>
                    <a:pt x="215" y="64"/>
                  </a:lnTo>
                  <a:lnTo>
                    <a:pt x="231" y="74"/>
                  </a:lnTo>
                  <a:lnTo>
                    <a:pt x="247" y="86"/>
                  </a:lnTo>
                  <a:lnTo>
                    <a:pt x="262" y="99"/>
                  </a:lnTo>
                  <a:lnTo>
                    <a:pt x="276" y="114"/>
                  </a:lnTo>
                  <a:lnTo>
                    <a:pt x="287" y="130"/>
                  </a:lnTo>
                  <a:lnTo>
                    <a:pt x="297" y="146"/>
                  </a:lnTo>
                  <a:lnTo>
                    <a:pt x="306" y="164"/>
                  </a:lnTo>
                  <a:lnTo>
                    <a:pt x="312" y="183"/>
                  </a:lnTo>
                  <a:lnTo>
                    <a:pt x="317" y="201"/>
                  </a:lnTo>
                  <a:lnTo>
                    <a:pt x="319" y="222"/>
                  </a:lnTo>
                  <a:lnTo>
                    <a:pt x="321" y="241"/>
                  </a:lnTo>
                  <a:lnTo>
                    <a:pt x="319" y="258"/>
                  </a:lnTo>
                  <a:lnTo>
                    <a:pt x="318" y="275"/>
                  </a:lnTo>
                  <a:lnTo>
                    <a:pt x="315" y="290"/>
                  </a:lnTo>
                  <a:lnTo>
                    <a:pt x="310" y="306"/>
                  </a:lnTo>
                  <a:lnTo>
                    <a:pt x="304" y="321"/>
                  </a:lnTo>
                  <a:lnTo>
                    <a:pt x="297" y="335"/>
                  </a:lnTo>
                  <a:lnTo>
                    <a:pt x="289" y="349"/>
                  </a:lnTo>
                  <a:lnTo>
                    <a:pt x="280" y="361"/>
                  </a:lnTo>
                  <a:lnTo>
                    <a:pt x="297" y="346"/>
                  </a:lnTo>
                  <a:lnTo>
                    <a:pt x="314" y="330"/>
                  </a:lnTo>
                  <a:lnTo>
                    <a:pt x="327" y="312"/>
                  </a:lnTo>
                  <a:lnTo>
                    <a:pt x="339" y="291"/>
                  </a:lnTo>
                  <a:lnTo>
                    <a:pt x="348" y="270"/>
                  </a:lnTo>
                  <a:lnTo>
                    <a:pt x="355" y="247"/>
                  </a:lnTo>
                  <a:lnTo>
                    <a:pt x="360" y="224"/>
                  </a:lnTo>
                  <a:lnTo>
                    <a:pt x="361" y="200"/>
                  </a:lnTo>
                  <a:lnTo>
                    <a:pt x="360" y="180"/>
                  </a:lnTo>
                  <a:lnTo>
                    <a:pt x="357" y="161"/>
                  </a:lnTo>
                  <a:lnTo>
                    <a:pt x="353" y="142"/>
                  </a:lnTo>
                  <a:lnTo>
                    <a:pt x="346" y="124"/>
                  </a:lnTo>
                  <a:lnTo>
                    <a:pt x="338" y="106"/>
                  </a:lnTo>
                  <a:lnTo>
                    <a:pt x="327" y="89"/>
                  </a:lnTo>
                  <a:lnTo>
                    <a:pt x="316" y="73"/>
                  </a:lnTo>
                  <a:lnTo>
                    <a:pt x="302" y="58"/>
                  </a:lnTo>
                  <a:close/>
                </a:path>
              </a:pathLst>
            </a:custGeom>
            <a:solidFill>
              <a:srgbClr val="7FFF7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grpSp>
      <p:grpSp>
        <p:nvGrpSpPr>
          <p:cNvPr id="11267" name="Group 61"/>
          <p:cNvGrpSpPr>
            <a:grpSpLocks/>
          </p:cNvGrpSpPr>
          <p:nvPr/>
        </p:nvGrpSpPr>
        <p:grpSpPr bwMode="auto">
          <a:xfrm>
            <a:off x="3546475" y="1016000"/>
            <a:ext cx="319088" cy="355600"/>
            <a:chOff x="410" y="1186"/>
            <a:chExt cx="745" cy="919"/>
          </a:xfrm>
        </p:grpSpPr>
        <p:sp>
          <p:nvSpPr>
            <p:cNvPr id="11397" name="Freeform 62"/>
            <p:cNvSpPr>
              <a:spLocks/>
            </p:cNvSpPr>
            <p:nvPr/>
          </p:nvSpPr>
          <p:spPr bwMode="auto">
            <a:xfrm>
              <a:off x="410" y="1186"/>
              <a:ext cx="745" cy="919"/>
            </a:xfrm>
            <a:custGeom>
              <a:avLst/>
              <a:gdLst>
                <a:gd name="T0" fmla="*/ 373 w 1489"/>
                <a:gd name="T1" fmla="*/ 168 h 1836"/>
                <a:gd name="T2" fmla="*/ 292 w 1489"/>
                <a:gd name="T3" fmla="*/ 117 h 1836"/>
                <a:gd name="T4" fmla="*/ 309 w 1489"/>
                <a:gd name="T5" fmla="*/ 97 h 1836"/>
                <a:gd name="T6" fmla="*/ 326 w 1489"/>
                <a:gd name="T7" fmla="*/ 85 h 1836"/>
                <a:gd name="T8" fmla="*/ 341 w 1489"/>
                <a:gd name="T9" fmla="*/ 79 h 1836"/>
                <a:gd name="T10" fmla="*/ 352 w 1489"/>
                <a:gd name="T11" fmla="*/ 78 h 1836"/>
                <a:gd name="T12" fmla="*/ 357 w 1489"/>
                <a:gd name="T13" fmla="*/ 78 h 1836"/>
                <a:gd name="T14" fmla="*/ 287 w 1489"/>
                <a:gd name="T15" fmla="*/ 29 h 1836"/>
                <a:gd name="T16" fmla="*/ 89 w 1489"/>
                <a:gd name="T17" fmla="*/ 29 h 1836"/>
                <a:gd name="T18" fmla="*/ 16 w 1489"/>
                <a:gd name="T19" fmla="*/ 78 h 1836"/>
                <a:gd name="T20" fmla="*/ 21 w 1489"/>
                <a:gd name="T21" fmla="*/ 78 h 1836"/>
                <a:gd name="T22" fmla="*/ 32 w 1489"/>
                <a:gd name="T23" fmla="*/ 79 h 1836"/>
                <a:gd name="T24" fmla="*/ 48 w 1489"/>
                <a:gd name="T25" fmla="*/ 85 h 1836"/>
                <a:gd name="T26" fmla="*/ 65 w 1489"/>
                <a:gd name="T27" fmla="*/ 98 h 1836"/>
                <a:gd name="T28" fmla="*/ 82 w 1489"/>
                <a:gd name="T29" fmla="*/ 119 h 1836"/>
                <a:gd name="T30" fmla="*/ 88 w 1489"/>
                <a:gd name="T31" fmla="*/ 130 h 1836"/>
                <a:gd name="T32" fmla="*/ 89 w 1489"/>
                <a:gd name="T33" fmla="*/ 168 h 1836"/>
                <a:gd name="T34" fmla="*/ 16 w 1489"/>
                <a:gd name="T35" fmla="*/ 217 h 1836"/>
                <a:gd name="T36" fmla="*/ 21 w 1489"/>
                <a:gd name="T37" fmla="*/ 217 h 1836"/>
                <a:gd name="T38" fmla="*/ 32 w 1489"/>
                <a:gd name="T39" fmla="*/ 218 h 1836"/>
                <a:gd name="T40" fmla="*/ 48 w 1489"/>
                <a:gd name="T41" fmla="*/ 224 h 1836"/>
                <a:gd name="T42" fmla="*/ 65 w 1489"/>
                <a:gd name="T43" fmla="*/ 237 h 1836"/>
                <a:gd name="T44" fmla="*/ 82 w 1489"/>
                <a:gd name="T45" fmla="*/ 259 h 1836"/>
                <a:gd name="T46" fmla="*/ 88 w 1489"/>
                <a:gd name="T47" fmla="*/ 269 h 1836"/>
                <a:gd name="T48" fmla="*/ 89 w 1489"/>
                <a:gd name="T49" fmla="*/ 303 h 1836"/>
                <a:gd name="T50" fmla="*/ 16 w 1489"/>
                <a:gd name="T51" fmla="*/ 352 h 1836"/>
                <a:gd name="T52" fmla="*/ 21 w 1489"/>
                <a:gd name="T53" fmla="*/ 352 h 1836"/>
                <a:gd name="T54" fmla="*/ 32 w 1489"/>
                <a:gd name="T55" fmla="*/ 353 h 1836"/>
                <a:gd name="T56" fmla="*/ 48 w 1489"/>
                <a:gd name="T57" fmla="*/ 359 h 1836"/>
                <a:gd name="T58" fmla="*/ 65 w 1489"/>
                <a:gd name="T59" fmla="*/ 372 h 1836"/>
                <a:gd name="T60" fmla="*/ 82 w 1489"/>
                <a:gd name="T61" fmla="*/ 394 h 1836"/>
                <a:gd name="T62" fmla="*/ 88 w 1489"/>
                <a:gd name="T63" fmla="*/ 404 h 1836"/>
                <a:gd name="T64" fmla="*/ 89 w 1489"/>
                <a:gd name="T65" fmla="*/ 460 h 1836"/>
                <a:gd name="T66" fmla="*/ 292 w 1489"/>
                <a:gd name="T67" fmla="*/ 391 h 1836"/>
                <a:gd name="T68" fmla="*/ 309 w 1489"/>
                <a:gd name="T69" fmla="*/ 371 h 1836"/>
                <a:gd name="T70" fmla="*/ 326 w 1489"/>
                <a:gd name="T71" fmla="*/ 359 h 1836"/>
                <a:gd name="T72" fmla="*/ 341 w 1489"/>
                <a:gd name="T73" fmla="*/ 353 h 1836"/>
                <a:gd name="T74" fmla="*/ 352 w 1489"/>
                <a:gd name="T75" fmla="*/ 352 h 1836"/>
                <a:gd name="T76" fmla="*/ 357 w 1489"/>
                <a:gd name="T77" fmla="*/ 352 h 1836"/>
                <a:gd name="T78" fmla="*/ 287 w 1489"/>
                <a:gd name="T79" fmla="*/ 303 h 1836"/>
                <a:gd name="T80" fmla="*/ 298 w 1489"/>
                <a:gd name="T81" fmla="*/ 248 h 1836"/>
                <a:gd name="T82" fmla="*/ 315 w 1489"/>
                <a:gd name="T83" fmla="*/ 231 h 1836"/>
                <a:gd name="T84" fmla="*/ 331 w 1489"/>
                <a:gd name="T85" fmla="*/ 221 h 1836"/>
                <a:gd name="T86" fmla="*/ 345 w 1489"/>
                <a:gd name="T87" fmla="*/ 217 h 1836"/>
                <a:gd name="T88" fmla="*/ 354 w 1489"/>
                <a:gd name="T89" fmla="*/ 217 h 18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89"/>
                <a:gd name="T136" fmla="*/ 0 h 1836"/>
                <a:gd name="T137" fmla="*/ 1489 w 1489"/>
                <a:gd name="T138" fmla="*/ 1836 h 18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89" h="1836">
                  <a:moveTo>
                    <a:pt x="1425" y="865"/>
                  </a:moveTo>
                  <a:lnTo>
                    <a:pt x="1489" y="872"/>
                  </a:lnTo>
                  <a:lnTo>
                    <a:pt x="1489" y="670"/>
                  </a:lnTo>
                  <a:lnTo>
                    <a:pt x="1146" y="670"/>
                  </a:lnTo>
                  <a:lnTo>
                    <a:pt x="1146" y="503"/>
                  </a:lnTo>
                  <a:lnTo>
                    <a:pt x="1166" y="466"/>
                  </a:lnTo>
                  <a:lnTo>
                    <a:pt x="1189" y="434"/>
                  </a:lnTo>
                  <a:lnTo>
                    <a:pt x="1212" y="408"/>
                  </a:lnTo>
                  <a:lnTo>
                    <a:pt x="1235" y="385"/>
                  </a:lnTo>
                  <a:lnTo>
                    <a:pt x="1258" y="365"/>
                  </a:lnTo>
                  <a:lnTo>
                    <a:pt x="1280" y="350"/>
                  </a:lnTo>
                  <a:lnTo>
                    <a:pt x="1303" y="337"/>
                  </a:lnTo>
                  <a:lnTo>
                    <a:pt x="1324" y="327"/>
                  </a:lnTo>
                  <a:lnTo>
                    <a:pt x="1345" y="320"/>
                  </a:lnTo>
                  <a:lnTo>
                    <a:pt x="1363" y="315"/>
                  </a:lnTo>
                  <a:lnTo>
                    <a:pt x="1379" y="312"/>
                  </a:lnTo>
                  <a:lnTo>
                    <a:pt x="1394" y="310"/>
                  </a:lnTo>
                  <a:lnTo>
                    <a:pt x="1407" y="310"/>
                  </a:lnTo>
                  <a:lnTo>
                    <a:pt x="1416" y="309"/>
                  </a:lnTo>
                  <a:lnTo>
                    <a:pt x="1422" y="310"/>
                  </a:lnTo>
                  <a:lnTo>
                    <a:pt x="1425" y="310"/>
                  </a:lnTo>
                  <a:lnTo>
                    <a:pt x="1489" y="317"/>
                  </a:lnTo>
                  <a:lnTo>
                    <a:pt x="1489" y="114"/>
                  </a:lnTo>
                  <a:lnTo>
                    <a:pt x="1146" y="114"/>
                  </a:lnTo>
                  <a:lnTo>
                    <a:pt x="1146" y="0"/>
                  </a:lnTo>
                  <a:lnTo>
                    <a:pt x="354" y="0"/>
                  </a:lnTo>
                  <a:lnTo>
                    <a:pt x="354" y="114"/>
                  </a:lnTo>
                  <a:lnTo>
                    <a:pt x="0" y="114"/>
                  </a:lnTo>
                  <a:lnTo>
                    <a:pt x="0" y="317"/>
                  </a:lnTo>
                  <a:lnTo>
                    <a:pt x="63" y="310"/>
                  </a:lnTo>
                  <a:lnTo>
                    <a:pt x="66" y="310"/>
                  </a:lnTo>
                  <a:lnTo>
                    <a:pt x="72" y="309"/>
                  </a:lnTo>
                  <a:lnTo>
                    <a:pt x="83" y="310"/>
                  </a:lnTo>
                  <a:lnTo>
                    <a:pt x="95" y="310"/>
                  </a:lnTo>
                  <a:lnTo>
                    <a:pt x="110" y="312"/>
                  </a:lnTo>
                  <a:lnTo>
                    <a:pt x="128" y="315"/>
                  </a:lnTo>
                  <a:lnTo>
                    <a:pt x="146" y="321"/>
                  </a:lnTo>
                  <a:lnTo>
                    <a:pt x="167" y="329"/>
                  </a:lnTo>
                  <a:lnTo>
                    <a:pt x="189" y="340"/>
                  </a:lnTo>
                  <a:lnTo>
                    <a:pt x="212" y="352"/>
                  </a:lnTo>
                  <a:lnTo>
                    <a:pt x="235" y="368"/>
                  </a:lnTo>
                  <a:lnTo>
                    <a:pt x="259" y="389"/>
                  </a:lnTo>
                  <a:lnTo>
                    <a:pt x="282" y="413"/>
                  </a:lnTo>
                  <a:lnTo>
                    <a:pt x="305" y="442"/>
                  </a:lnTo>
                  <a:lnTo>
                    <a:pt x="327" y="476"/>
                  </a:lnTo>
                  <a:lnTo>
                    <a:pt x="349" y="515"/>
                  </a:lnTo>
                  <a:lnTo>
                    <a:pt x="350" y="517"/>
                  </a:lnTo>
                  <a:lnTo>
                    <a:pt x="351" y="518"/>
                  </a:lnTo>
                  <a:lnTo>
                    <a:pt x="353" y="521"/>
                  </a:lnTo>
                  <a:lnTo>
                    <a:pt x="354" y="523"/>
                  </a:lnTo>
                  <a:lnTo>
                    <a:pt x="354" y="670"/>
                  </a:lnTo>
                  <a:lnTo>
                    <a:pt x="0" y="670"/>
                  </a:lnTo>
                  <a:lnTo>
                    <a:pt x="0" y="873"/>
                  </a:lnTo>
                  <a:lnTo>
                    <a:pt x="63" y="865"/>
                  </a:lnTo>
                  <a:lnTo>
                    <a:pt x="66" y="865"/>
                  </a:lnTo>
                  <a:lnTo>
                    <a:pt x="72" y="865"/>
                  </a:lnTo>
                  <a:lnTo>
                    <a:pt x="83" y="865"/>
                  </a:lnTo>
                  <a:lnTo>
                    <a:pt x="95" y="866"/>
                  </a:lnTo>
                  <a:lnTo>
                    <a:pt x="110" y="868"/>
                  </a:lnTo>
                  <a:lnTo>
                    <a:pt x="128" y="872"/>
                  </a:lnTo>
                  <a:lnTo>
                    <a:pt x="146" y="878"/>
                  </a:lnTo>
                  <a:lnTo>
                    <a:pt x="167" y="885"/>
                  </a:lnTo>
                  <a:lnTo>
                    <a:pt x="189" y="895"/>
                  </a:lnTo>
                  <a:lnTo>
                    <a:pt x="212" y="909"/>
                  </a:lnTo>
                  <a:lnTo>
                    <a:pt x="235" y="925"/>
                  </a:lnTo>
                  <a:lnTo>
                    <a:pt x="259" y="946"/>
                  </a:lnTo>
                  <a:lnTo>
                    <a:pt x="282" y="970"/>
                  </a:lnTo>
                  <a:lnTo>
                    <a:pt x="305" y="999"/>
                  </a:lnTo>
                  <a:lnTo>
                    <a:pt x="327" y="1032"/>
                  </a:lnTo>
                  <a:lnTo>
                    <a:pt x="349" y="1071"/>
                  </a:lnTo>
                  <a:lnTo>
                    <a:pt x="350" y="1072"/>
                  </a:lnTo>
                  <a:lnTo>
                    <a:pt x="351" y="1075"/>
                  </a:lnTo>
                  <a:lnTo>
                    <a:pt x="353" y="1076"/>
                  </a:lnTo>
                  <a:lnTo>
                    <a:pt x="354" y="1078"/>
                  </a:lnTo>
                  <a:lnTo>
                    <a:pt x="354" y="1209"/>
                  </a:lnTo>
                  <a:lnTo>
                    <a:pt x="0" y="1209"/>
                  </a:lnTo>
                  <a:lnTo>
                    <a:pt x="0" y="1412"/>
                  </a:lnTo>
                  <a:lnTo>
                    <a:pt x="63" y="1405"/>
                  </a:lnTo>
                  <a:lnTo>
                    <a:pt x="66" y="1405"/>
                  </a:lnTo>
                  <a:lnTo>
                    <a:pt x="72" y="1404"/>
                  </a:lnTo>
                  <a:lnTo>
                    <a:pt x="83" y="1405"/>
                  </a:lnTo>
                  <a:lnTo>
                    <a:pt x="95" y="1405"/>
                  </a:lnTo>
                  <a:lnTo>
                    <a:pt x="110" y="1408"/>
                  </a:lnTo>
                  <a:lnTo>
                    <a:pt x="128" y="1411"/>
                  </a:lnTo>
                  <a:lnTo>
                    <a:pt x="146" y="1417"/>
                  </a:lnTo>
                  <a:lnTo>
                    <a:pt x="167" y="1425"/>
                  </a:lnTo>
                  <a:lnTo>
                    <a:pt x="189" y="1435"/>
                  </a:lnTo>
                  <a:lnTo>
                    <a:pt x="212" y="1448"/>
                  </a:lnTo>
                  <a:lnTo>
                    <a:pt x="235" y="1465"/>
                  </a:lnTo>
                  <a:lnTo>
                    <a:pt x="259" y="1485"/>
                  </a:lnTo>
                  <a:lnTo>
                    <a:pt x="282" y="1510"/>
                  </a:lnTo>
                  <a:lnTo>
                    <a:pt x="305" y="1539"/>
                  </a:lnTo>
                  <a:lnTo>
                    <a:pt x="327" y="1572"/>
                  </a:lnTo>
                  <a:lnTo>
                    <a:pt x="349" y="1612"/>
                  </a:lnTo>
                  <a:lnTo>
                    <a:pt x="350" y="1613"/>
                  </a:lnTo>
                  <a:lnTo>
                    <a:pt x="351" y="1615"/>
                  </a:lnTo>
                  <a:lnTo>
                    <a:pt x="353" y="1616"/>
                  </a:lnTo>
                  <a:lnTo>
                    <a:pt x="354" y="1618"/>
                  </a:lnTo>
                  <a:lnTo>
                    <a:pt x="354" y="1836"/>
                  </a:lnTo>
                  <a:lnTo>
                    <a:pt x="1146" y="1836"/>
                  </a:lnTo>
                  <a:lnTo>
                    <a:pt x="1146" y="1600"/>
                  </a:lnTo>
                  <a:lnTo>
                    <a:pt x="1166" y="1563"/>
                  </a:lnTo>
                  <a:lnTo>
                    <a:pt x="1189" y="1531"/>
                  </a:lnTo>
                  <a:lnTo>
                    <a:pt x="1212" y="1504"/>
                  </a:lnTo>
                  <a:lnTo>
                    <a:pt x="1235" y="1481"/>
                  </a:lnTo>
                  <a:lnTo>
                    <a:pt x="1258" y="1462"/>
                  </a:lnTo>
                  <a:lnTo>
                    <a:pt x="1280" y="1446"/>
                  </a:lnTo>
                  <a:lnTo>
                    <a:pt x="1303" y="1433"/>
                  </a:lnTo>
                  <a:lnTo>
                    <a:pt x="1324" y="1424"/>
                  </a:lnTo>
                  <a:lnTo>
                    <a:pt x="1345" y="1417"/>
                  </a:lnTo>
                  <a:lnTo>
                    <a:pt x="1363" y="1411"/>
                  </a:lnTo>
                  <a:lnTo>
                    <a:pt x="1379" y="1408"/>
                  </a:lnTo>
                  <a:lnTo>
                    <a:pt x="1394" y="1405"/>
                  </a:lnTo>
                  <a:lnTo>
                    <a:pt x="1407" y="1405"/>
                  </a:lnTo>
                  <a:lnTo>
                    <a:pt x="1416" y="1405"/>
                  </a:lnTo>
                  <a:lnTo>
                    <a:pt x="1422" y="1405"/>
                  </a:lnTo>
                  <a:lnTo>
                    <a:pt x="1425" y="1405"/>
                  </a:lnTo>
                  <a:lnTo>
                    <a:pt x="1489" y="1412"/>
                  </a:lnTo>
                  <a:lnTo>
                    <a:pt x="1489" y="1209"/>
                  </a:lnTo>
                  <a:lnTo>
                    <a:pt x="1146" y="1209"/>
                  </a:lnTo>
                  <a:lnTo>
                    <a:pt x="1146" y="1060"/>
                  </a:lnTo>
                  <a:lnTo>
                    <a:pt x="1166" y="1023"/>
                  </a:lnTo>
                  <a:lnTo>
                    <a:pt x="1189" y="991"/>
                  </a:lnTo>
                  <a:lnTo>
                    <a:pt x="1212" y="964"/>
                  </a:lnTo>
                  <a:lnTo>
                    <a:pt x="1235" y="941"/>
                  </a:lnTo>
                  <a:lnTo>
                    <a:pt x="1258" y="921"/>
                  </a:lnTo>
                  <a:lnTo>
                    <a:pt x="1280" y="906"/>
                  </a:lnTo>
                  <a:lnTo>
                    <a:pt x="1303" y="894"/>
                  </a:lnTo>
                  <a:lnTo>
                    <a:pt x="1324" y="883"/>
                  </a:lnTo>
                  <a:lnTo>
                    <a:pt x="1345" y="877"/>
                  </a:lnTo>
                  <a:lnTo>
                    <a:pt x="1363" y="871"/>
                  </a:lnTo>
                  <a:lnTo>
                    <a:pt x="1379" y="868"/>
                  </a:lnTo>
                  <a:lnTo>
                    <a:pt x="1394" y="866"/>
                  </a:lnTo>
                  <a:lnTo>
                    <a:pt x="1407" y="865"/>
                  </a:lnTo>
                  <a:lnTo>
                    <a:pt x="1416" y="865"/>
                  </a:lnTo>
                  <a:lnTo>
                    <a:pt x="1422" y="865"/>
                  </a:lnTo>
                  <a:lnTo>
                    <a:pt x="1425" y="865"/>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1398" name="Freeform 63"/>
            <p:cNvSpPr>
              <a:spLocks/>
            </p:cNvSpPr>
            <p:nvPr/>
          </p:nvSpPr>
          <p:spPr bwMode="auto">
            <a:xfrm>
              <a:off x="426" y="1203"/>
              <a:ext cx="712" cy="885"/>
            </a:xfrm>
            <a:custGeom>
              <a:avLst/>
              <a:gdLst>
                <a:gd name="T0" fmla="*/ 356 w 1423"/>
                <a:gd name="T1" fmla="*/ 167 h 1772"/>
                <a:gd name="T2" fmla="*/ 276 w 1423"/>
                <a:gd name="T3" fmla="*/ 105 h 1772"/>
                <a:gd name="T4" fmla="*/ 295 w 1423"/>
                <a:gd name="T5" fmla="*/ 82 h 1772"/>
                <a:gd name="T6" fmla="*/ 315 w 1423"/>
                <a:gd name="T7" fmla="*/ 69 h 1772"/>
                <a:gd name="T8" fmla="*/ 332 w 1423"/>
                <a:gd name="T9" fmla="*/ 62 h 1772"/>
                <a:gd name="T10" fmla="*/ 344 w 1423"/>
                <a:gd name="T11" fmla="*/ 61 h 1772"/>
                <a:gd name="T12" fmla="*/ 350 w 1423"/>
                <a:gd name="T13" fmla="*/ 61 h 1772"/>
                <a:gd name="T14" fmla="*/ 271 w 1423"/>
                <a:gd name="T15" fmla="*/ 28 h 1772"/>
                <a:gd name="T16" fmla="*/ 89 w 1423"/>
                <a:gd name="T17" fmla="*/ 28 h 1772"/>
                <a:gd name="T18" fmla="*/ 7 w 1423"/>
                <a:gd name="T19" fmla="*/ 61 h 1772"/>
                <a:gd name="T20" fmla="*/ 13 w 1423"/>
                <a:gd name="T21" fmla="*/ 61 h 1772"/>
                <a:gd name="T22" fmla="*/ 25 w 1423"/>
                <a:gd name="T23" fmla="*/ 62 h 1772"/>
                <a:gd name="T24" fmla="*/ 42 w 1423"/>
                <a:gd name="T25" fmla="*/ 69 h 1772"/>
                <a:gd name="T26" fmla="*/ 62 w 1423"/>
                <a:gd name="T27" fmla="*/ 83 h 1772"/>
                <a:gd name="T28" fmla="*/ 81 w 1423"/>
                <a:gd name="T29" fmla="*/ 106 h 1772"/>
                <a:gd name="T30" fmla="*/ 88 w 1423"/>
                <a:gd name="T31" fmla="*/ 118 h 1772"/>
                <a:gd name="T32" fmla="*/ 89 w 1423"/>
                <a:gd name="T33" fmla="*/ 167 h 1772"/>
                <a:gd name="T34" fmla="*/ 7 w 1423"/>
                <a:gd name="T35" fmla="*/ 200 h 1772"/>
                <a:gd name="T36" fmla="*/ 13 w 1423"/>
                <a:gd name="T37" fmla="*/ 200 h 1772"/>
                <a:gd name="T38" fmla="*/ 25 w 1423"/>
                <a:gd name="T39" fmla="*/ 202 h 1772"/>
                <a:gd name="T40" fmla="*/ 42 w 1423"/>
                <a:gd name="T41" fmla="*/ 208 h 1772"/>
                <a:gd name="T42" fmla="*/ 62 w 1423"/>
                <a:gd name="T43" fmla="*/ 221 h 1772"/>
                <a:gd name="T44" fmla="*/ 81 w 1423"/>
                <a:gd name="T45" fmla="*/ 245 h 1772"/>
                <a:gd name="T46" fmla="*/ 88 w 1423"/>
                <a:gd name="T47" fmla="*/ 257 h 1772"/>
                <a:gd name="T48" fmla="*/ 89 w 1423"/>
                <a:gd name="T49" fmla="*/ 302 h 1772"/>
                <a:gd name="T50" fmla="*/ 7 w 1423"/>
                <a:gd name="T51" fmla="*/ 335 h 1772"/>
                <a:gd name="T52" fmla="*/ 13 w 1423"/>
                <a:gd name="T53" fmla="*/ 335 h 1772"/>
                <a:gd name="T54" fmla="*/ 25 w 1423"/>
                <a:gd name="T55" fmla="*/ 336 h 1772"/>
                <a:gd name="T56" fmla="*/ 42 w 1423"/>
                <a:gd name="T57" fmla="*/ 343 h 1772"/>
                <a:gd name="T58" fmla="*/ 62 w 1423"/>
                <a:gd name="T59" fmla="*/ 356 h 1772"/>
                <a:gd name="T60" fmla="*/ 81 w 1423"/>
                <a:gd name="T61" fmla="*/ 380 h 1772"/>
                <a:gd name="T62" fmla="*/ 88 w 1423"/>
                <a:gd name="T63" fmla="*/ 392 h 1772"/>
                <a:gd name="T64" fmla="*/ 89 w 1423"/>
                <a:gd name="T65" fmla="*/ 442 h 1772"/>
                <a:gd name="T66" fmla="*/ 276 w 1423"/>
                <a:gd name="T67" fmla="*/ 379 h 1772"/>
                <a:gd name="T68" fmla="*/ 295 w 1423"/>
                <a:gd name="T69" fmla="*/ 356 h 1772"/>
                <a:gd name="T70" fmla="*/ 315 w 1423"/>
                <a:gd name="T71" fmla="*/ 342 h 1772"/>
                <a:gd name="T72" fmla="*/ 332 w 1423"/>
                <a:gd name="T73" fmla="*/ 336 h 1772"/>
                <a:gd name="T74" fmla="*/ 344 w 1423"/>
                <a:gd name="T75" fmla="*/ 335 h 1772"/>
                <a:gd name="T76" fmla="*/ 350 w 1423"/>
                <a:gd name="T77" fmla="*/ 335 h 1772"/>
                <a:gd name="T78" fmla="*/ 271 w 1423"/>
                <a:gd name="T79" fmla="*/ 302 h 1772"/>
                <a:gd name="T80" fmla="*/ 283 w 1423"/>
                <a:gd name="T81" fmla="*/ 235 h 1772"/>
                <a:gd name="T82" fmla="*/ 302 w 1423"/>
                <a:gd name="T83" fmla="*/ 216 h 1772"/>
                <a:gd name="T84" fmla="*/ 321 w 1423"/>
                <a:gd name="T85" fmla="*/ 205 h 1772"/>
                <a:gd name="T86" fmla="*/ 336 w 1423"/>
                <a:gd name="T87" fmla="*/ 201 h 1772"/>
                <a:gd name="T88" fmla="*/ 347 w 1423"/>
                <a:gd name="T89" fmla="*/ 200 h 177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23"/>
                <a:gd name="T136" fmla="*/ 0 h 1772"/>
                <a:gd name="T137" fmla="*/ 1423 w 1423"/>
                <a:gd name="T138" fmla="*/ 1772 h 177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23" h="1772">
                  <a:moveTo>
                    <a:pt x="1397" y="801"/>
                  </a:moveTo>
                  <a:lnTo>
                    <a:pt x="1423" y="804"/>
                  </a:lnTo>
                  <a:lnTo>
                    <a:pt x="1423" y="671"/>
                  </a:lnTo>
                  <a:lnTo>
                    <a:pt x="1081" y="671"/>
                  </a:lnTo>
                  <a:lnTo>
                    <a:pt x="1081" y="463"/>
                  </a:lnTo>
                  <a:lnTo>
                    <a:pt x="1104" y="422"/>
                  </a:lnTo>
                  <a:lnTo>
                    <a:pt x="1130" y="386"/>
                  </a:lnTo>
                  <a:lnTo>
                    <a:pt x="1155" y="355"/>
                  </a:lnTo>
                  <a:lnTo>
                    <a:pt x="1180" y="330"/>
                  </a:lnTo>
                  <a:lnTo>
                    <a:pt x="1207" y="308"/>
                  </a:lnTo>
                  <a:lnTo>
                    <a:pt x="1232" y="290"/>
                  </a:lnTo>
                  <a:lnTo>
                    <a:pt x="1258" y="277"/>
                  </a:lnTo>
                  <a:lnTo>
                    <a:pt x="1282" y="265"/>
                  </a:lnTo>
                  <a:lnTo>
                    <a:pt x="1305" y="257"/>
                  </a:lnTo>
                  <a:lnTo>
                    <a:pt x="1326" y="251"/>
                  </a:lnTo>
                  <a:lnTo>
                    <a:pt x="1344" y="248"/>
                  </a:lnTo>
                  <a:lnTo>
                    <a:pt x="1361" y="245"/>
                  </a:lnTo>
                  <a:lnTo>
                    <a:pt x="1375" y="244"/>
                  </a:lnTo>
                  <a:lnTo>
                    <a:pt x="1387" y="244"/>
                  </a:lnTo>
                  <a:lnTo>
                    <a:pt x="1393" y="244"/>
                  </a:lnTo>
                  <a:lnTo>
                    <a:pt x="1397" y="244"/>
                  </a:lnTo>
                  <a:lnTo>
                    <a:pt x="1423" y="248"/>
                  </a:lnTo>
                  <a:lnTo>
                    <a:pt x="1423" y="114"/>
                  </a:lnTo>
                  <a:lnTo>
                    <a:pt x="1081" y="114"/>
                  </a:lnTo>
                  <a:lnTo>
                    <a:pt x="1081" y="0"/>
                  </a:lnTo>
                  <a:lnTo>
                    <a:pt x="355" y="0"/>
                  </a:lnTo>
                  <a:lnTo>
                    <a:pt x="355" y="114"/>
                  </a:lnTo>
                  <a:lnTo>
                    <a:pt x="0" y="114"/>
                  </a:lnTo>
                  <a:lnTo>
                    <a:pt x="0" y="248"/>
                  </a:lnTo>
                  <a:lnTo>
                    <a:pt x="28" y="244"/>
                  </a:lnTo>
                  <a:lnTo>
                    <a:pt x="31" y="244"/>
                  </a:lnTo>
                  <a:lnTo>
                    <a:pt x="39" y="244"/>
                  </a:lnTo>
                  <a:lnTo>
                    <a:pt x="49" y="244"/>
                  </a:lnTo>
                  <a:lnTo>
                    <a:pt x="63" y="245"/>
                  </a:lnTo>
                  <a:lnTo>
                    <a:pt x="81" y="248"/>
                  </a:lnTo>
                  <a:lnTo>
                    <a:pt x="100" y="251"/>
                  </a:lnTo>
                  <a:lnTo>
                    <a:pt x="121" y="257"/>
                  </a:lnTo>
                  <a:lnTo>
                    <a:pt x="144" y="266"/>
                  </a:lnTo>
                  <a:lnTo>
                    <a:pt x="168" y="277"/>
                  </a:lnTo>
                  <a:lnTo>
                    <a:pt x="193" y="291"/>
                  </a:lnTo>
                  <a:lnTo>
                    <a:pt x="220" y="309"/>
                  </a:lnTo>
                  <a:lnTo>
                    <a:pt x="246" y="332"/>
                  </a:lnTo>
                  <a:lnTo>
                    <a:pt x="272" y="357"/>
                  </a:lnTo>
                  <a:lnTo>
                    <a:pt x="297" y="389"/>
                  </a:lnTo>
                  <a:lnTo>
                    <a:pt x="322" y="425"/>
                  </a:lnTo>
                  <a:lnTo>
                    <a:pt x="345" y="468"/>
                  </a:lnTo>
                  <a:lnTo>
                    <a:pt x="348" y="471"/>
                  </a:lnTo>
                  <a:lnTo>
                    <a:pt x="350" y="474"/>
                  </a:lnTo>
                  <a:lnTo>
                    <a:pt x="352" y="476"/>
                  </a:lnTo>
                  <a:lnTo>
                    <a:pt x="355" y="478"/>
                  </a:lnTo>
                  <a:lnTo>
                    <a:pt x="355" y="671"/>
                  </a:lnTo>
                  <a:lnTo>
                    <a:pt x="0" y="671"/>
                  </a:lnTo>
                  <a:lnTo>
                    <a:pt x="0" y="804"/>
                  </a:lnTo>
                  <a:lnTo>
                    <a:pt x="28" y="801"/>
                  </a:lnTo>
                  <a:lnTo>
                    <a:pt x="31" y="801"/>
                  </a:lnTo>
                  <a:lnTo>
                    <a:pt x="39" y="801"/>
                  </a:lnTo>
                  <a:lnTo>
                    <a:pt x="49" y="801"/>
                  </a:lnTo>
                  <a:lnTo>
                    <a:pt x="63" y="802"/>
                  </a:lnTo>
                  <a:lnTo>
                    <a:pt x="81" y="804"/>
                  </a:lnTo>
                  <a:lnTo>
                    <a:pt x="100" y="808"/>
                  </a:lnTo>
                  <a:lnTo>
                    <a:pt x="121" y="813"/>
                  </a:lnTo>
                  <a:lnTo>
                    <a:pt x="144" y="821"/>
                  </a:lnTo>
                  <a:lnTo>
                    <a:pt x="168" y="833"/>
                  </a:lnTo>
                  <a:lnTo>
                    <a:pt x="193" y="847"/>
                  </a:lnTo>
                  <a:lnTo>
                    <a:pt x="220" y="865"/>
                  </a:lnTo>
                  <a:lnTo>
                    <a:pt x="246" y="887"/>
                  </a:lnTo>
                  <a:lnTo>
                    <a:pt x="272" y="914"/>
                  </a:lnTo>
                  <a:lnTo>
                    <a:pt x="297" y="945"/>
                  </a:lnTo>
                  <a:lnTo>
                    <a:pt x="322" y="982"/>
                  </a:lnTo>
                  <a:lnTo>
                    <a:pt x="345" y="1024"/>
                  </a:lnTo>
                  <a:lnTo>
                    <a:pt x="348" y="1028"/>
                  </a:lnTo>
                  <a:lnTo>
                    <a:pt x="350" y="1030"/>
                  </a:lnTo>
                  <a:lnTo>
                    <a:pt x="352" y="1031"/>
                  </a:lnTo>
                  <a:lnTo>
                    <a:pt x="355" y="1033"/>
                  </a:lnTo>
                  <a:lnTo>
                    <a:pt x="355" y="1211"/>
                  </a:lnTo>
                  <a:lnTo>
                    <a:pt x="0" y="1211"/>
                  </a:lnTo>
                  <a:lnTo>
                    <a:pt x="0" y="1345"/>
                  </a:lnTo>
                  <a:lnTo>
                    <a:pt x="28" y="1341"/>
                  </a:lnTo>
                  <a:lnTo>
                    <a:pt x="31" y="1341"/>
                  </a:lnTo>
                  <a:lnTo>
                    <a:pt x="39" y="1340"/>
                  </a:lnTo>
                  <a:lnTo>
                    <a:pt x="49" y="1341"/>
                  </a:lnTo>
                  <a:lnTo>
                    <a:pt x="63" y="1341"/>
                  </a:lnTo>
                  <a:lnTo>
                    <a:pt x="81" y="1343"/>
                  </a:lnTo>
                  <a:lnTo>
                    <a:pt x="100" y="1348"/>
                  </a:lnTo>
                  <a:lnTo>
                    <a:pt x="121" y="1354"/>
                  </a:lnTo>
                  <a:lnTo>
                    <a:pt x="144" y="1362"/>
                  </a:lnTo>
                  <a:lnTo>
                    <a:pt x="168" y="1373"/>
                  </a:lnTo>
                  <a:lnTo>
                    <a:pt x="193" y="1387"/>
                  </a:lnTo>
                  <a:lnTo>
                    <a:pt x="220" y="1406"/>
                  </a:lnTo>
                  <a:lnTo>
                    <a:pt x="246" y="1427"/>
                  </a:lnTo>
                  <a:lnTo>
                    <a:pt x="272" y="1454"/>
                  </a:lnTo>
                  <a:lnTo>
                    <a:pt x="297" y="1485"/>
                  </a:lnTo>
                  <a:lnTo>
                    <a:pt x="322" y="1522"/>
                  </a:lnTo>
                  <a:lnTo>
                    <a:pt x="345" y="1565"/>
                  </a:lnTo>
                  <a:lnTo>
                    <a:pt x="348" y="1567"/>
                  </a:lnTo>
                  <a:lnTo>
                    <a:pt x="350" y="1569"/>
                  </a:lnTo>
                  <a:lnTo>
                    <a:pt x="352" y="1571"/>
                  </a:lnTo>
                  <a:lnTo>
                    <a:pt x="355" y="1574"/>
                  </a:lnTo>
                  <a:lnTo>
                    <a:pt x="355" y="1772"/>
                  </a:lnTo>
                  <a:lnTo>
                    <a:pt x="1081" y="1772"/>
                  </a:lnTo>
                  <a:lnTo>
                    <a:pt x="1081" y="1560"/>
                  </a:lnTo>
                  <a:lnTo>
                    <a:pt x="1104" y="1518"/>
                  </a:lnTo>
                  <a:lnTo>
                    <a:pt x="1130" y="1483"/>
                  </a:lnTo>
                  <a:lnTo>
                    <a:pt x="1155" y="1452"/>
                  </a:lnTo>
                  <a:lnTo>
                    <a:pt x="1180" y="1425"/>
                  </a:lnTo>
                  <a:lnTo>
                    <a:pt x="1207" y="1403"/>
                  </a:lnTo>
                  <a:lnTo>
                    <a:pt x="1232" y="1386"/>
                  </a:lnTo>
                  <a:lnTo>
                    <a:pt x="1258" y="1372"/>
                  </a:lnTo>
                  <a:lnTo>
                    <a:pt x="1282" y="1361"/>
                  </a:lnTo>
                  <a:lnTo>
                    <a:pt x="1305" y="1353"/>
                  </a:lnTo>
                  <a:lnTo>
                    <a:pt x="1326" y="1347"/>
                  </a:lnTo>
                  <a:lnTo>
                    <a:pt x="1344" y="1343"/>
                  </a:lnTo>
                  <a:lnTo>
                    <a:pt x="1361" y="1341"/>
                  </a:lnTo>
                  <a:lnTo>
                    <a:pt x="1375" y="1341"/>
                  </a:lnTo>
                  <a:lnTo>
                    <a:pt x="1387" y="1340"/>
                  </a:lnTo>
                  <a:lnTo>
                    <a:pt x="1393" y="1341"/>
                  </a:lnTo>
                  <a:lnTo>
                    <a:pt x="1397" y="1341"/>
                  </a:lnTo>
                  <a:lnTo>
                    <a:pt x="1423" y="1343"/>
                  </a:lnTo>
                  <a:lnTo>
                    <a:pt x="1423" y="1211"/>
                  </a:lnTo>
                  <a:lnTo>
                    <a:pt x="1081" y="1211"/>
                  </a:lnTo>
                  <a:lnTo>
                    <a:pt x="1081" y="1020"/>
                  </a:lnTo>
                  <a:lnTo>
                    <a:pt x="1104" y="978"/>
                  </a:lnTo>
                  <a:lnTo>
                    <a:pt x="1130" y="942"/>
                  </a:lnTo>
                  <a:lnTo>
                    <a:pt x="1155" y="911"/>
                  </a:lnTo>
                  <a:lnTo>
                    <a:pt x="1180" y="886"/>
                  </a:lnTo>
                  <a:lnTo>
                    <a:pt x="1207" y="864"/>
                  </a:lnTo>
                  <a:lnTo>
                    <a:pt x="1232" y="847"/>
                  </a:lnTo>
                  <a:lnTo>
                    <a:pt x="1258" y="833"/>
                  </a:lnTo>
                  <a:lnTo>
                    <a:pt x="1282" y="821"/>
                  </a:lnTo>
                  <a:lnTo>
                    <a:pt x="1305" y="813"/>
                  </a:lnTo>
                  <a:lnTo>
                    <a:pt x="1326" y="808"/>
                  </a:lnTo>
                  <a:lnTo>
                    <a:pt x="1344" y="804"/>
                  </a:lnTo>
                  <a:lnTo>
                    <a:pt x="1361" y="802"/>
                  </a:lnTo>
                  <a:lnTo>
                    <a:pt x="1375" y="801"/>
                  </a:lnTo>
                  <a:lnTo>
                    <a:pt x="1387" y="801"/>
                  </a:lnTo>
                  <a:lnTo>
                    <a:pt x="1393" y="801"/>
                  </a:lnTo>
                  <a:lnTo>
                    <a:pt x="1397" y="80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1399" name="Freeform 64"/>
            <p:cNvSpPr>
              <a:spLocks/>
            </p:cNvSpPr>
            <p:nvPr/>
          </p:nvSpPr>
          <p:spPr bwMode="auto">
            <a:xfrm>
              <a:off x="967" y="1563"/>
              <a:ext cx="147" cy="102"/>
            </a:xfrm>
            <a:custGeom>
              <a:avLst/>
              <a:gdLst>
                <a:gd name="T0" fmla="*/ 74 w 294"/>
                <a:gd name="T1" fmla="*/ 0 h 205"/>
                <a:gd name="T2" fmla="*/ 74 w 294"/>
                <a:gd name="T3" fmla="*/ 7 h 205"/>
                <a:gd name="T4" fmla="*/ 71 w 294"/>
                <a:gd name="T5" fmla="*/ 8 h 205"/>
                <a:gd name="T6" fmla="*/ 68 w 294"/>
                <a:gd name="T7" fmla="*/ 8 h 205"/>
                <a:gd name="T8" fmla="*/ 63 w 294"/>
                <a:gd name="T9" fmla="*/ 9 h 205"/>
                <a:gd name="T10" fmla="*/ 59 w 294"/>
                <a:gd name="T11" fmla="*/ 9 h 205"/>
                <a:gd name="T12" fmla="*/ 55 w 294"/>
                <a:gd name="T13" fmla="*/ 10 h 205"/>
                <a:gd name="T14" fmla="*/ 51 w 294"/>
                <a:gd name="T15" fmla="*/ 11 h 205"/>
                <a:gd name="T16" fmla="*/ 46 w 294"/>
                <a:gd name="T17" fmla="*/ 13 h 205"/>
                <a:gd name="T18" fmla="*/ 41 w 294"/>
                <a:gd name="T19" fmla="*/ 15 h 205"/>
                <a:gd name="T20" fmla="*/ 37 w 294"/>
                <a:gd name="T21" fmla="*/ 18 h 205"/>
                <a:gd name="T22" fmla="*/ 31 w 294"/>
                <a:gd name="T23" fmla="*/ 21 h 205"/>
                <a:gd name="T24" fmla="*/ 26 w 294"/>
                <a:gd name="T25" fmla="*/ 24 h 205"/>
                <a:gd name="T26" fmla="*/ 20 w 294"/>
                <a:gd name="T27" fmla="*/ 28 h 205"/>
                <a:gd name="T28" fmla="*/ 15 w 294"/>
                <a:gd name="T29" fmla="*/ 33 h 205"/>
                <a:gd name="T30" fmla="*/ 10 w 294"/>
                <a:gd name="T31" fmla="*/ 38 h 205"/>
                <a:gd name="T32" fmla="*/ 5 w 294"/>
                <a:gd name="T33" fmla="*/ 44 h 205"/>
                <a:gd name="T34" fmla="*/ 0 w 294"/>
                <a:gd name="T35" fmla="*/ 51 h 205"/>
                <a:gd name="T36" fmla="*/ 0 w 294"/>
                <a:gd name="T37" fmla="*/ 0 h 205"/>
                <a:gd name="T38" fmla="*/ 74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1"/>
                  </a:lnTo>
                  <a:lnTo>
                    <a:pt x="283" y="32"/>
                  </a:lnTo>
                  <a:lnTo>
                    <a:pt x="270" y="33"/>
                  </a:lnTo>
                  <a:lnTo>
                    <a:pt x="255" y="36"/>
                  </a:lnTo>
                  <a:lnTo>
                    <a:pt x="239" y="38"/>
                  </a:lnTo>
                  <a:lnTo>
                    <a:pt x="223" y="43"/>
                  </a:lnTo>
                  <a:lnTo>
                    <a:pt x="204" y="47"/>
                  </a:lnTo>
                  <a:lnTo>
                    <a:pt x="186" y="54"/>
                  </a:lnTo>
                  <a:lnTo>
                    <a:pt x="166" y="62"/>
                  </a:lnTo>
                  <a:lnTo>
                    <a:pt x="145" y="73"/>
                  </a:lnTo>
                  <a:lnTo>
                    <a:pt x="125" y="85"/>
                  </a:lnTo>
                  <a:lnTo>
                    <a:pt x="104" y="99"/>
                  </a:lnTo>
                  <a:lnTo>
                    <a:pt x="83" y="115"/>
                  </a:lnTo>
                  <a:lnTo>
                    <a:pt x="61" y="134"/>
                  </a:lnTo>
                  <a:lnTo>
                    <a:pt x="41" y="154"/>
                  </a:lnTo>
                  <a:lnTo>
                    <a:pt x="20" y="179"/>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1400" name="Freeform 65"/>
            <p:cNvSpPr>
              <a:spLocks/>
            </p:cNvSpPr>
            <p:nvPr/>
          </p:nvSpPr>
          <p:spPr bwMode="auto">
            <a:xfrm>
              <a:off x="967" y="1284"/>
              <a:ext cx="147" cy="103"/>
            </a:xfrm>
            <a:custGeom>
              <a:avLst/>
              <a:gdLst>
                <a:gd name="T0" fmla="*/ 74 w 294"/>
                <a:gd name="T1" fmla="*/ 0 h 205"/>
                <a:gd name="T2" fmla="*/ 74 w 294"/>
                <a:gd name="T3" fmla="*/ 8 h 205"/>
                <a:gd name="T4" fmla="*/ 71 w 294"/>
                <a:gd name="T5" fmla="*/ 8 h 205"/>
                <a:gd name="T6" fmla="*/ 68 w 294"/>
                <a:gd name="T7" fmla="*/ 9 h 205"/>
                <a:gd name="T8" fmla="*/ 63 w 294"/>
                <a:gd name="T9" fmla="*/ 9 h 205"/>
                <a:gd name="T10" fmla="*/ 59 w 294"/>
                <a:gd name="T11" fmla="*/ 10 h 205"/>
                <a:gd name="T12" fmla="*/ 55 w 294"/>
                <a:gd name="T13" fmla="*/ 11 h 205"/>
                <a:gd name="T14" fmla="*/ 51 w 294"/>
                <a:gd name="T15" fmla="*/ 12 h 205"/>
                <a:gd name="T16" fmla="*/ 46 w 294"/>
                <a:gd name="T17" fmla="*/ 14 h 205"/>
                <a:gd name="T18" fmla="*/ 41 w 294"/>
                <a:gd name="T19" fmla="*/ 16 h 205"/>
                <a:gd name="T20" fmla="*/ 37 w 294"/>
                <a:gd name="T21" fmla="*/ 18 h 205"/>
                <a:gd name="T22" fmla="*/ 31 w 294"/>
                <a:gd name="T23" fmla="*/ 22 h 205"/>
                <a:gd name="T24" fmla="*/ 26 w 294"/>
                <a:gd name="T25" fmla="*/ 25 h 205"/>
                <a:gd name="T26" fmla="*/ 20 w 294"/>
                <a:gd name="T27" fmla="*/ 29 h 205"/>
                <a:gd name="T28" fmla="*/ 15 w 294"/>
                <a:gd name="T29" fmla="*/ 34 h 205"/>
                <a:gd name="T30" fmla="*/ 10 w 294"/>
                <a:gd name="T31" fmla="*/ 39 h 205"/>
                <a:gd name="T32" fmla="*/ 5 w 294"/>
                <a:gd name="T33" fmla="*/ 45 h 205"/>
                <a:gd name="T34" fmla="*/ 0 w 294"/>
                <a:gd name="T35" fmla="*/ 52 h 205"/>
                <a:gd name="T36" fmla="*/ 0 w 294"/>
                <a:gd name="T37" fmla="*/ 0 h 205"/>
                <a:gd name="T38" fmla="*/ 74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2"/>
                  </a:lnTo>
                  <a:lnTo>
                    <a:pt x="283" y="32"/>
                  </a:lnTo>
                  <a:lnTo>
                    <a:pt x="270" y="33"/>
                  </a:lnTo>
                  <a:lnTo>
                    <a:pt x="255" y="35"/>
                  </a:lnTo>
                  <a:lnTo>
                    <a:pt x="239" y="39"/>
                  </a:lnTo>
                  <a:lnTo>
                    <a:pt x="223" y="42"/>
                  </a:lnTo>
                  <a:lnTo>
                    <a:pt x="204" y="48"/>
                  </a:lnTo>
                  <a:lnTo>
                    <a:pt x="186" y="54"/>
                  </a:lnTo>
                  <a:lnTo>
                    <a:pt x="166" y="63"/>
                  </a:lnTo>
                  <a:lnTo>
                    <a:pt x="145" y="72"/>
                  </a:lnTo>
                  <a:lnTo>
                    <a:pt x="125" y="85"/>
                  </a:lnTo>
                  <a:lnTo>
                    <a:pt x="104" y="99"/>
                  </a:lnTo>
                  <a:lnTo>
                    <a:pt x="83" y="115"/>
                  </a:lnTo>
                  <a:lnTo>
                    <a:pt x="61" y="133"/>
                  </a:lnTo>
                  <a:lnTo>
                    <a:pt x="41" y="154"/>
                  </a:lnTo>
                  <a:lnTo>
                    <a:pt x="20" y="178"/>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1401" name="Freeform 66"/>
            <p:cNvSpPr>
              <a:spLocks/>
            </p:cNvSpPr>
            <p:nvPr/>
          </p:nvSpPr>
          <p:spPr bwMode="auto">
            <a:xfrm>
              <a:off x="451" y="1284"/>
              <a:ext cx="153" cy="111"/>
            </a:xfrm>
            <a:custGeom>
              <a:avLst/>
              <a:gdLst>
                <a:gd name="T0" fmla="*/ 0 w 306"/>
                <a:gd name="T1" fmla="*/ 8 h 221"/>
                <a:gd name="T2" fmla="*/ 0 w 306"/>
                <a:gd name="T3" fmla="*/ 0 h 221"/>
                <a:gd name="T4" fmla="*/ 77 w 306"/>
                <a:gd name="T5" fmla="*/ 0 h 221"/>
                <a:gd name="T6" fmla="*/ 77 w 306"/>
                <a:gd name="T7" fmla="*/ 56 h 221"/>
                <a:gd name="T8" fmla="*/ 72 w 306"/>
                <a:gd name="T9" fmla="*/ 48 h 221"/>
                <a:gd name="T10" fmla="*/ 66 w 306"/>
                <a:gd name="T11" fmla="*/ 42 h 221"/>
                <a:gd name="T12" fmla="*/ 60 w 306"/>
                <a:gd name="T13" fmla="*/ 36 h 221"/>
                <a:gd name="T14" fmla="*/ 55 w 306"/>
                <a:gd name="T15" fmla="*/ 31 h 221"/>
                <a:gd name="T16" fmla="*/ 49 w 306"/>
                <a:gd name="T17" fmla="*/ 26 h 221"/>
                <a:gd name="T18" fmla="*/ 44 w 306"/>
                <a:gd name="T19" fmla="*/ 23 h 221"/>
                <a:gd name="T20" fmla="*/ 39 w 306"/>
                <a:gd name="T21" fmla="*/ 19 h 221"/>
                <a:gd name="T22" fmla="*/ 34 w 306"/>
                <a:gd name="T23" fmla="*/ 17 h 221"/>
                <a:gd name="T24" fmla="*/ 28 w 306"/>
                <a:gd name="T25" fmla="*/ 14 h 221"/>
                <a:gd name="T26" fmla="*/ 23 w 306"/>
                <a:gd name="T27" fmla="*/ 13 h 221"/>
                <a:gd name="T28" fmla="*/ 19 w 306"/>
                <a:gd name="T29" fmla="*/ 11 h 221"/>
                <a:gd name="T30" fmla="*/ 14 w 306"/>
                <a:gd name="T31" fmla="*/ 10 h 221"/>
                <a:gd name="T32" fmla="*/ 10 w 306"/>
                <a:gd name="T33" fmla="*/ 9 h 221"/>
                <a:gd name="T34" fmla="*/ 6 w 306"/>
                <a:gd name="T35" fmla="*/ 9 h 221"/>
                <a:gd name="T36" fmla="*/ 3 w 306"/>
                <a:gd name="T37" fmla="*/ 8 h 221"/>
                <a:gd name="T38" fmla="*/ 0 w 306"/>
                <a:gd name="T39" fmla="*/ 8 h 22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1"/>
                <a:gd name="T62" fmla="*/ 306 w 306"/>
                <a:gd name="T63" fmla="*/ 221 h 22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1">
                  <a:moveTo>
                    <a:pt x="0" y="32"/>
                  </a:moveTo>
                  <a:lnTo>
                    <a:pt x="0" y="0"/>
                  </a:lnTo>
                  <a:lnTo>
                    <a:pt x="306" y="0"/>
                  </a:lnTo>
                  <a:lnTo>
                    <a:pt x="306" y="221"/>
                  </a:lnTo>
                  <a:lnTo>
                    <a:pt x="285" y="192"/>
                  </a:lnTo>
                  <a:lnTo>
                    <a:pt x="264" y="166"/>
                  </a:lnTo>
                  <a:lnTo>
                    <a:pt x="242" y="142"/>
                  </a:lnTo>
                  <a:lnTo>
                    <a:pt x="220" y="122"/>
                  </a:lnTo>
                  <a:lnTo>
                    <a:pt x="199" y="104"/>
                  </a:lnTo>
                  <a:lnTo>
                    <a:pt x="177" y="89"/>
                  </a:lnTo>
                  <a:lnTo>
                    <a:pt x="156" y="76"/>
                  </a:lnTo>
                  <a:lnTo>
                    <a:pt x="134" y="65"/>
                  </a:lnTo>
                  <a:lnTo>
                    <a:pt x="114" y="56"/>
                  </a:lnTo>
                  <a:lnTo>
                    <a:pt x="94" y="49"/>
                  </a:lnTo>
                  <a:lnTo>
                    <a:pt x="75" y="43"/>
                  </a:lnTo>
                  <a:lnTo>
                    <a:pt x="58" y="39"/>
                  </a:lnTo>
                  <a:lnTo>
                    <a:pt x="41" y="35"/>
                  </a:lnTo>
                  <a:lnTo>
                    <a:pt x="26" y="33"/>
                  </a:lnTo>
                  <a:lnTo>
                    <a:pt x="12" y="32"/>
                  </a:lnTo>
                  <a:lnTo>
                    <a:pt x="0" y="32"/>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1402" name="Freeform 67"/>
            <p:cNvSpPr>
              <a:spLocks/>
            </p:cNvSpPr>
            <p:nvPr/>
          </p:nvSpPr>
          <p:spPr bwMode="auto">
            <a:xfrm>
              <a:off x="451" y="1563"/>
              <a:ext cx="153" cy="110"/>
            </a:xfrm>
            <a:custGeom>
              <a:avLst/>
              <a:gdLst>
                <a:gd name="T0" fmla="*/ 0 w 306"/>
                <a:gd name="T1" fmla="*/ 7 h 221"/>
                <a:gd name="T2" fmla="*/ 0 w 306"/>
                <a:gd name="T3" fmla="*/ 0 h 221"/>
                <a:gd name="T4" fmla="*/ 77 w 306"/>
                <a:gd name="T5" fmla="*/ 0 h 221"/>
                <a:gd name="T6" fmla="*/ 77 w 306"/>
                <a:gd name="T7" fmla="*/ 55 h 221"/>
                <a:gd name="T8" fmla="*/ 72 w 306"/>
                <a:gd name="T9" fmla="*/ 48 h 221"/>
                <a:gd name="T10" fmla="*/ 66 w 306"/>
                <a:gd name="T11" fmla="*/ 41 h 221"/>
                <a:gd name="T12" fmla="*/ 60 w 306"/>
                <a:gd name="T13" fmla="*/ 35 h 221"/>
                <a:gd name="T14" fmla="*/ 55 w 306"/>
                <a:gd name="T15" fmla="*/ 30 h 221"/>
                <a:gd name="T16" fmla="*/ 49 w 306"/>
                <a:gd name="T17" fmla="*/ 26 h 221"/>
                <a:gd name="T18" fmla="*/ 44 w 306"/>
                <a:gd name="T19" fmla="*/ 22 h 221"/>
                <a:gd name="T20" fmla="*/ 39 w 306"/>
                <a:gd name="T21" fmla="*/ 19 h 221"/>
                <a:gd name="T22" fmla="*/ 34 w 306"/>
                <a:gd name="T23" fmla="*/ 16 h 221"/>
                <a:gd name="T24" fmla="*/ 28 w 306"/>
                <a:gd name="T25" fmla="*/ 14 h 221"/>
                <a:gd name="T26" fmla="*/ 23 w 306"/>
                <a:gd name="T27" fmla="*/ 12 h 221"/>
                <a:gd name="T28" fmla="*/ 19 w 306"/>
                <a:gd name="T29" fmla="*/ 10 h 221"/>
                <a:gd name="T30" fmla="*/ 14 w 306"/>
                <a:gd name="T31" fmla="*/ 9 h 221"/>
                <a:gd name="T32" fmla="*/ 10 w 306"/>
                <a:gd name="T33" fmla="*/ 9 h 221"/>
                <a:gd name="T34" fmla="*/ 6 w 306"/>
                <a:gd name="T35" fmla="*/ 8 h 221"/>
                <a:gd name="T36" fmla="*/ 3 w 306"/>
                <a:gd name="T37" fmla="*/ 8 h 221"/>
                <a:gd name="T38" fmla="*/ 0 w 306"/>
                <a:gd name="T39" fmla="*/ 7 h 22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1"/>
                <a:gd name="T62" fmla="*/ 306 w 306"/>
                <a:gd name="T63" fmla="*/ 221 h 22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1">
                  <a:moveTo>
                    <a:pt x="0" y="31"/>
                  </a:moveTo>
                  <a:lnTo>
                    <a:pt x="0" y="0"/>
                  </a:lnTo>
                  <a:lnTo>
                    <a:pt x="306" y="0"/>
                  </a:lnTo>
                  <a:lnTo>
                    <a:pt x="306" y="221"/>
                  </a:lnTo>
                  <a:lnTo>
                    <a:pt x="285" y="192"/>
                  </a:lnTo>
                  <a:lnTo>
                    <a:pt x="264" y="166"/>
                  </a:lnTo>
                  <a:lnTo>
                    <a:pt x="242" y="143"/>
                  </a:lnTo>
                  <a:lnTo>
                    <a:pt x="220" y="122"/>
                  </a:lnTo>
                  <a:lnTo>
                    <a:pt x="199" y="105"/>
                  </a:lnTo>
                  <a:lnTo>
                    <a:pt x="177" y="89"/>
                  </a:lnTo>
                  <a:lnTo>
                    <a:pt x="156" y="76"/>
                  </a:lnTo>
                  <a:lnTo>
                    <a:pt x="134" y="66"/>
                  </a:lnTo>
                  <a:lnTo>
                    <a:pt x="114" y="57"/>
                  </a:lnTo>
                  <a:lnTo>
                    <a:pt x="94" y="48"/>
                  </a:lnTo>
                  <a:lnTo>
                    <a:pt x="75" y="43"/>
                  </a:lnTo>
                  <a:lnTo>
                    <a:pt x="58" y="39"/>
                  </a:lnTo>
                  <a:lnTo>
                    <a:pt x="41" y="36"/>
                  </a:lnTo>
                  <a:lnTo>
                    <a:pt x="26" y="33"/>
                  </a:lnTo>
                  <a:lnTo>
                    <a:pt x="12" y="32"/>
                  </a:lnTo>
                  <a:lnTo>
                    <a:pt x="0" y="31"/>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1403" name="Freeform 68"/>
            <p:cNvSpPr>
              <a:spLocks/>
            </p:cNvSpPr>
            <p:nvPr/>
          </p:nvSpPr>
          <p:spPr bwMode="auto">
            <a:xfrm>
              <a:off x="451" y="1832"/>
              <a:ext cx="153" cy="111"/>
            </a:xfrm>
            <a:custGeom>
              <a:avLst/>
              <a:gdLst>
                <a:gd name="T0" fmla="*/ 0 w 306"/>
                <a:gd name="T1" fmla="*/ 8 h 223"/>
                <a:gd name="T2" fmla="*/ 0 w 306"/>
                <a:gd name="T3" fmla="*/ 0 h 223"/>
                <a:gd name="T4" fmla="*/ 77 w 306"/>
                <a:gd name="T5" fmla="*/ 0 h 223"/>
                <a:gd name="T6" fmla="*/ 77 w 306"/>
                <a:gd name="T7" fmla="*/ 55 h 223"/>
                <a:gd name="T8" fmla="*/ 72 w 306"/>
                <a:gd name="T9" fmla="*/ 48 h 223"/>
                <a:gd name="T10" fmla="*/ 66 w 306"/>
                <a:gd name="T11" fmla="*/ 41 h 223"/>
                <a:gd name="T12" fmla="*/ 60 w 306"/>
                <a:gd name="T13" fmla="*/ 36 h 223"/>
                <a:gd name="T14" fmla="*/ 55 w 306"/>
                <a:gd name="T15" fmla="*/ 31 h 223"/>
                <a:gd name="T16" fmla="*/ 49 w 306"/>
                <a:gd name="T17" fmla="*/ 26 h 223"/>
                <a:gd name="T18" fmla="*/ 44 w 306"/>
                <a:gd name="T19" fmla="*/ 22 h 223"/>
                <a:gd name="T20" fmla="*/ 39 w 306"/>
                <a:gd name="T21" fmla="*/ 19 h 223"/>
                <a:gd name="T22" fmla="*/ 34 w 306"/>
                <a:gd name="T23" fmla="*/ 16 h 223"/>
                <a:gd name="T24" fmla="*/ 28 w 306"/>
                <a:gd name="T25" fmla="*/ 14 h 223"/>
                <a:gd name="T26" fmla="*/ 23 w 306"/>
                <a:gd name="T27" fmla="*/ 12 h 223"/>
                <a:gd name="T28" fmla="*/ 19 w 306"/>
                <a:gd name="T29" fmla="*/ 11 h 223"/>
                <a:gd name="T30" fmla="*/ 14 w 306"/>
                <a:gd name="T31" fmla="*/ 10 h 223"/>
                <a:gd name="T32" fmla="*/ 10 w 306"/>
                <a:gd name="T33" fmla="*/ 9 h 223"/>
                <a:gd name="T34" fmla="*/ 6 w 306"/>
                <a:gd name="T35" fmla="*/ 8 h 223"/>
                <a:gd name="T36" fmla="*/ 3 w 306"/>
                <a:gd name="T37" fmla="*/ 8 h 223"/>
                <a:gd name="T38" fmla="*/ 0 w 306"/>
                <a:gd name="T39" fmla="*/ 8 h 22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3"/>
                <a:gd name="T62" fmla="*/ 306 w 306"/>
                <a:gd name="T63" fmla="*/ 223 h 22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3">
                  <a:moveTo>
                    <a:pt x="0" y="33"/>
                  </a:moveTo>
                  <a:lnTo>
                    <a:pt x="0" y="0"/>
                  </a:lnTo>
                  <a:lnTo>
                    <a:pt x="306" y="0"/>
                  </a:lnTo>
                  <a:lnTo>
                    <a:pt x="306" y="223"/>
                  </a:lnTo>
                  <a:lnTo>
                    <a:pt x="285" y="194"/>
                  </a:lnTo>
                  <a:lnTo>
                    <a:pt x="264" y="167"/>
                  </a:lnTo>
                  <a:lnTo>
                    <a:pt x="242" y="144"/>
                  </a:lnTo>
                  <a:lnTo>
                    <a:pt x="220" y="124"/>
                  </a:lnTo>
                  <a:lnTo>
                    <a:pt x="199" y="106"/>
                  </a:lnTo>
                  <a:lnTo>
                    <a:pt x="177" y="90"/>
                  </a:lnTo>
                  <a:lnTo>
                    <a:pt x="156" y="77"/>
                  </a:lnTo>
                  <a:lnTo>
                    <a:pt x="134" y="67"/>
                  </a:lnTo>
                  <a:lnTo>
                    <a:pt x="114" y="58"/>
                  </a:lnTo>
                  <a:lnTo>
                    <a:pt x="94" y="50"/>
                  </a:lnTo>
                  <a:lnTo>
                    <a:pt x="75" y="44"/>
                  </a:lnTo>
                  <a:lnTo>
                    <a:pt x="58" y="41"/>
                  </a:lnTo>
                  <a:lnTo>
                    <a:pt x="41" y="37"/>
                  </a:lnTo>
                  <a:lnTo>
                    <a:pt x="26" y="35"/>
                  </a:lnTo>
                  <a:lnTo>
                    <a:pt x="12" y="34"/>
                  </a:lnTo>
                  <a:lnTo>
                    <a:pt x="0" y="33"/>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1404" name="Freeform 69"/>
            <p:cNvSpPr>
              <a:spLocks/>
            </p:cNvSpPr>
            <p:nvPr/>
          </p:nvSpPr>
          <p:spPr bwMode="auto">
            <a:xfrm>
              <a:off x="967" y="1832"/>
              <a:ext cx="147" cy="103"/>
            </a:xfrm>
            <a:custGeom>
              <a:avLst/>
              <a:gdLst>
                <a:gd name="T0" fmla="*/ 74 w 294"/>
                <a:gd name="T1" fmla="*/ 0 h 205"/>
                <a:gd name="T2" fmla="*/ 74 w 294"/>
                <a:gd name="T3" fmla="*/ 9 h 205"/>
                <a:gd name="T4" fmla="*/ 71 w 294"/>
                <a:gd name="T5" fmla="*/ 9 h 205"/>
                <a:gd name="T6" fmla="*/ 68 w 294"/>
                <a:gd name="T7" fmla="*/ 9 h 205"/>
                <a:gd name="T8" fmla="*/ 63 w 294"/>
                <a:gd name="T9" fmla="*/ 9 h 205"/>
                <a:gd name="T10" fmla="*/ 59 w 294"/>
                <a:gd name="T11" fmla="*/ 10 h 205"/>
                <a:gd name="T12" fmla="*/ 55 w 294"/>
                <a:gd name="T13" fmla="*/ 11 h 205"/>
                <a:gd name="T14" fmla="*/ 51 w 294"/>
                <a:gd name="T15" fmla="*/ 13 h 205"/>
                <a:gd name="T16" fmla="*/ 46 w 294"/>
                <a:gd name="T17" fmla="*/ 14 h 205"/>
                <a:gd name="T18" fmla="*/ 41 w 294"/>
                <a:gd name="T19" fmla="*/ 16 h 205"/>
                <a:gd name="T20" fmla="*/ 37 w 294"/>
                <a:gd name="T21" fmla="*/ 19 h 205"/>
                <a:gd name="T22" fmla="*/ 31 w 294"/>
                <a:gd name="T23" fmla="*/ 22 h 205"/>
                <a:gd name="T24" fmla="*/ 26 w 294"/>
                <a:gd name="T25" fmla="*/ 25 h 205"/>
                <a:gd name="T26" fmla="*/ 20 w 294"/>
                <a:gd name="T27" fmla="*/ 29 h 205"/>
                <a:gd name="T28" fmla="*/ 15 w 294"/>
                <a:gd name="T29" fmla="*/ 34 h 205"/>
                <a:gd name="T30" fmla="*/ 10 w 294"/>
                <a:gd name="T31" fmla="*/ 39 h 205"/>
                <a:gd name="T32" fmla="*/ 5 w 294"/>
                <a:gd name="T33" fmla="*/ 45 h 205"/>
                <a:gd name="T34" fmla="*/ 0 w 294"/>
                <a:gd name="T35" fmla="*/ 52 h 205"/>
                <a:gd name="T36" fmla="*/ 0 w 294"/>
                <a:gd name="T37" fmla="*/ 0 h 205"/>
                <a:gd name="T38" fmla="*/ 74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3"/>
                  </a:lnTo>
                  <a:lnTo>
                    <a:pt x="283" y="34"/>
                  </a:lnTo>
                  <a:lnTo>
                    <a:pt x="270" y="35"/>
                  </a:lnTo>
                  <a:lnTo>
                    <a:pt x="255" y="36"/>
                  </a:lnTo>
                  <a:lnTo>
                    <a:pt x="239" y="39"/>
                  </a:lnTo>
                  <a:lnTo>
                    <a:pt x="223" y="43"/>
                  </a:lnTo>
                  <a:lnTo>
                    <a:pt x="204" y="49"/>
                  </a:lnTo>
                  <a:lnTo>
                    <a:pt x="186" y="56"/>
                  </a:lnTo>
                  <a:lnTo>
                    <a:pt x="166" y="64"/>
                  </a:lnTo>
                  <a:lnTo>
                    <a:pt x="145" y="74"/>
                  </a:lnTo>
                  <a:lnTo>
                    <a:pt x="125" y="86"/>
                  </a:lnTo>
                  <a:lnTo>
                    <a:pt x="104" y="99"/>
                  </a:lnTo>
                  <a:lnTo>
                    <a:pt x="83" y="115"/>
                  </a:lnTo>
                  <a:lnTo>
                    <a:pt x="61" y="134"/>
                  </a:lnTo>
                  <a:lnTo>
                    <a:pt x="41" y="155"/>
                  </a:lnTo>
                  <a:lnTo>
                    <a:pt x="20" y="179"/>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1405" name="Rectangle 70"/>
            <p:cNvSpPr>
              <a:spLocks noChangeArrowheads="1"/>
            </p:cNvSpPr>
            <p:nvPr/>
          </p:nvSpPr>
          <p:spPr bwMode="auto">
            <a:xfrm>
              <a:off x="628" y="1227"/>
              <a:ext cx="314" cy="837"/>
            </a:xfrm>
            <a:prstGeom prst="rect">
              <a:avLst/>
            </a:prstGeom>
            <a:solidFill>
              <a:srgbClr val="E09E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1406" name="Freeform 71"/>
            <p:cNvSpPr>
              <a:spLocks/>
            </p:cNvSpPr>
            <p:nvPr/>
          </p:nvSpPr>
          <p:spPr bwMode="auto">
            <a:xfrm>
              <a:off x="661" y="1243"/>
              <a:ext cx="249" cy="250"/>
            </a:xfrm>
            <a:custGeom>
              <a:avLst/>
              <a:gdLst>
                <a:gd name="T0" fmla="*/ 69 w 498"/>
                <a:gd name="T1" fmla="*/ 125 h 500"/>
                <a:gd name="T2" fmla="*/ 81 w 498"/>
                <a:gd name="T3" fmla="*/ 123 h 500"/>
                <a:gd name="T4" fmla="*/ 92 w 498"/>
                <a:gd name="T5" fmla="*/ 118 h 500"/>
                <a:gd name="T6" fmla="*/ 102 w 498"/>
                <a:gd name="T7" fmla="*/ 111 h 500"/>
                <a:gd name="T8" fmla="*/ 111 w 498"/>
                <a:gd name="T9" fmla="*/ 102 h 500"/>
                <a:gd name="T10" fmla="*/ 117 w 498"/>
                <a:gd name="T11" fmla="*/ 92 h 500"/>
                <a:gd name="T12" fmla="*/ 122 w 498"/>
                <a:gd name="T13" fmla="*/ 81 h 500"/>
                <a:gd name="T14" fmla="*/ 125 w 498"/>
                <a:gd name="T15" fmla="*/ 69 h 500"/>
                <a:gd name="T16" fmla="*/ 125 w 498"/>
                <a:gd name="T17" fmla="*/ 56 h 500"/>
                <a:gd name="T18" fmla="*/ 122 w 498"/>
                <a:gd name="T19" fmla="*/ 45 h 500"/>
                <a:gd name="T20" fmla="*/ 117 w 498"/>
                <a:gd name="T21" fmla="*/ 33 h 500"/>
                <a:gd name="T22" fmla="*/ 111 w 498"/>
                <a:gd name="T23" fmla="*/ 23 h 500"/>
                <a:gd name="T24" fmla="*/ 102 w 498"/>
                <a:gd name="T25" fmla="*/ 14 h 500"/>
                <a:gd name="T26" fmla="*/ 92 w 498"/>
                <a:gd name="T27" fmla="*/ 8 h 500"/>
                <a:gd name="T28" fmla="*/ 81 w 498"/>
                <a:gd name="T29" fmla="*/ 3 h 500"/>
                <a:gd name="T30" fmla="*/ 69 w 498"/>
                <a:gd name="T31" fmla="*/ 1 h 500"/>
                <a:gd name="T32" fmla="*/ 56 w 498"/>
                <a:gd name="T33" fmla="*/ 1 h 500"/>
                <a:gd name="T34" fmla="*/ 44 w 498"/>
                <a:gd name="T35" fmla="*/ 3 h 500"/>
                <a:gd name="T36" fmla="*/ 33 w 498"/>
                <a:gd name="T37" fmla="*/ 8 h 500"/>
                <a:gd name="T38" fmla="*/ 23 w 498"/>
                <a:gd name="T39" fmla="*/ 15 h 500"/>
                <a:gd name="T40" fmla="*/ 14 w 498"/>
                <a:gd name="T41" fmla="*/ 23 h 500"/>
                <a:gd name="T42" fmla="*/ 8 w 498"/>
                <a:gd name="T43" fmla="*/ 33 h 500"/>
                <a:gd name="T44" fmla="*/ 3 w 498"/>
                <a:gd name="T45" fmla="*/ 44 h 500"/>
                <a:gd name="T46" fmla="*/ 1 w 498"/>
                <a:gd name="T47" fmla="*/ 56 h 500"/>
                <a:gd name="T48" fmla="*/ 1 w 498"/>
                <a:gd name="T49" fmla="*/ 69 h 500"/>
                <a:gd name="T50" fmla="*/ 3 w 498"/>
                <a:gd name="T51" fmla="*/ 81 h 500"/>
                <a:gd name="T52" fmla="*/ 7 w 498"/>
                <a:gd name="T53" fmla="*/ 92 h 500"/>
                <a:gd name="T54" fmla="*/ 14 w 498"/>
                <a:gd name="T55" fmla="*/ 102 h 500"/>
                <a:gd name="T56" fmla="*/ 23 w 498"/>
                <a:gd name="T57" fmla="*/ 111 h 500"/>
                <a:gd name="T58" fmla="*/ 33 w 498"/>
                <a:gd name="T59" fmla="*/ 118 h 500"/>
                <a:gd name="T60" fmla="*/ 44 w 498"/>
                <a:gd name="T61" fmla="*/ 123 h 500"/>
                <a:gd name="T62" fmla="*/ 56 w 498"/>
                <a:gd name="T63" fmla="*/ 125 h 5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500"/>
                <a:gd name="T98" fmla="*/ 498 w 498"/>
                <a:gd name="T99" fmla="*/ 500 h 5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500">
                  <a:moveTo>
                    <a:pt x="248" y="500"/>
                  </a:moveTo>
                  <a:lnTo>
                    <a:pt x="274" y="499"/>
                  </a:lnTo>
                  <a:lnTo>
                    <a:pt x="298" y="495"/>
                  </a:lnTo>
                  <a:lnTo>
                    <a:pt x="321" y="489"/>
                  </a:lnTo>
                  <a:lnTo>
                    <a:pt x="344" y="480"/>
                  </a:lnTo>
                  <a:lnTo>
                    <a:pt x="366" y="470"/>
                  </a:lnTo>
                  <a:lnTo>
                    <a:pt x="387" y="457"/>
                  </a:lnTo>
                  <a:lnTo>
                    <a:pt x="406" y="443"/>
                  </a:lnTo>
                  <a:lnTo>
                    <a:pt x="425" y="426"/>
                  </a:lnTo>
                  <a:lnTo>
                    <a:pt x="442" y="408"/>
                  </a:lnTo>
                  <a:lnTo>
                    <a:pt x="456" y="388"/>
                  </a:lnTo>
                  <a:lnTo>
                    <a:pt x="468" y="367"/>
                  </a:lnTo>
                  <a:lnTo>
                    <a:pt x="479" y="345"/>
                  </a:lnTo>
                  <a:lnTo>
                    <a:pt x="488" y="322"/>
                  </a:lnTo>
                  <a:lnTo>
                    <a:pt x="494" y="299"/>
                  </a:lnTo>
                  <a:lnTo>
                    <a:pt x="497" y="275"/>
                  </a:lnTo>
                  <a:lnTo>
                    <a:pt x="498" y="250"/>
                  </a:lnTo>
                  <a:lnTo>
                    <a:pt x="497" y="224"/>
                  </a:lnTo>
                  <a:lnTo>
                    <a:pt x="494" y="200"/>
                  </a:lnTo>
                  <a:lnTo>
                    <a:pt x="488" y="177"/>
                  </a:lnTo>
                  <a:lnTo>
                    <a:pt x="479" y="154"/>
                  </a:lnTo>
                  <a:lnTo>
                    <a:pt x="468" y="132"/>
                  </a:lnTo>
                  <a:lnTo>
                    <a:pt x="456" y="111"/>
                  </a:lnTo>
                  <a:lnTo>
                    <a:pt x="442" y="92"/>
                  </a:lnTo>
                  <a:lnTo>
                    <a:pt x="425" y="73"/>
                  </a:lnTo>
                  <a:lnTo>
                    <a:pt x="406" y="56"/>
                  </a:lnTo>
                  <a:lnTo>
                    <a:pt x="387" y="42"/>
                  </a:lnTo>
                  <a:lnTo>
                    <a:pt x="366" y="30"/>
                  </a:lnTo>
                  <a:lnTo>
                    <a:pt x="344" y="19"/>
                  </a:lnTo>
                  <a:lnTo>
                    <a:pt x="321" y="10"/>
                  </a:lnTo>
                  <a:lnTo>
                    <a:pt x="298" y="4"/>
                  </a:lnTo>
                  <a:lnTo>
                    <a:pt x="274" y="1"/>
                  </a:lnTo>
                  <a:lnTo>
                    <a:pt x="248" y="0"/>
                  </a:lnTo>
                  <a:lnTo>
                    <a:pt x="223" y="1"/>
                  </a:lnTo>
                  <a:lnTo>
                    <a:pt x="199" y="4"/>
                  </a:lnTo>
                  <a:lnTo>
                    <a:pt x="175" y="11"/>
                  </a:lnTo>
                  <a:lnTo>
                    <a:pt x="152" y="19"/>
                  </a:lnTo>
                  <a:lnTo>
                    <a:pt x="130" y="30"/>
                  </a:lnTo>
                  <a:lnTo>
                    <a:pt x="109" y="42"/>
                  </a:lnTo>
                  <a:lnTo>
                    <a:pt x="91" y="57"/>
                  </a:lnTo>
                  <a:lnTo>
                    <a:pt x="72" y="72"/>
                  </a:lnTo>
                  <a:lnTo>
                    <a:pt x="56" y="91"/>
                  </a:lnTo>
                  <a:lnTo>
                    <a:pt x="42" y="110"/>
                  </a:lnTo>
                  <a:lnTo>
                    <a:pt x="30" y="130"/>
                  </a:lnTo>
                  <a:lnTo>
                    <a:pt x="19" y="152"/>
                  </a:lnTo>
                  <a:lnTo>
                    <a:pt x="11" y="175"/>
                  </a:lnTo>
                  <a:lnTo>
                    <a:pt x="4" y="199"/>
                  </a:lnTo>
                  <a:lnTo>
                    <a:pt x="1" y="224"/>
                  </a:lnTo>
                  <a:lnTo>
                    <a:pt x="0" y="250"/>
                  </a:lnTo>
                  <a:lnTo>
                    <a:pt x="1" y="275"/>
                  </a:lnTo>
                  <a:lnTo>
                    <a:pt x="4" y="299"/>
                  </a:lnTo>
                  <a:lnTo>
                    <a:pt x="10" y="322"/>
                  </a:lnTo>
                  <a:lnTo>
                    <a:pt x="18" y="345"/>
                  </a:lnTo>
                  <a:lnTo>
                    <a:pt x="28" y="367"/>
                  </a:lnTo>
                  <a:lnTo>
                    <a:pt x="41" y="388"/>
                  </a:lnTo>
                  <a:lnTo>
                    <a:pt x="56" y="408"/>
                  </a:lnTo>
                  <a:lnTo>
                    <a:pt x="72" y="426"/>
                  </a:lnTo>
                  <a:lnTo>
                    <a:pt x="91" y="443"/>
                  </a:lnTo>
                  <a:lnTo>
                    <a:pt x="110" y="457"/>
                  </a:lnTo>
                  <a:lnTo>
                    <a:pt x="131" y="470"/>
                  </a:lnTo>
                  <a:lnTo>
                    <a:pt x="153" y="480"/>
                  </a:lnTo>
                  <a:lnTo>
                    <a:pt x="176" y="489"/>
                  </a:lnTo>
                  <a:lnTo>
                    <a:pt x="199" y="495"/>
                  </a:lnTo>
                  <a:lnTo>
                    <a:pt x="223" y="499"/>
                  </a:lnTo>
                  <a:lnTo>
                    <a:pt x="248" y="50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1407" name="Freeform 72"/>
            <p:cNvSpPr>
              <a:spLocks/>
            </p:cNvSpPr>
            <p:nvPr/>
          </p:nvSpPr>
          <p:spPr bwMode="auto">
            <a:xfrm>
              <a:off x="685" y="1268"/>
              <a:ext cx="200" cy="200"/>
            </a:xfrm>
            <a:custGeom>
              <a:avLst/>
              <a:gdLst>
                <a:gd name="T0" fmla="*/ 0 w 401"/>
                <a:gd name="T1" fmla="*/ 45 h 401"/>
                <a:gd name="T2" fmla="*/ 2 w 401"/>
                <a:gd name="T3" fmla="*/ 35 h 401"/>
                <a:gd name="T4" fmla="*/ 5 w 401"/>
                <a:gd name="T5" fmla="*/ 26 h 401"/>
                <a:gd name="T6" fmla="*/ 11 w 401"/>
                <a:gd name="T7" fmla="*/ 18 h 401"/>
                <a:gd name="T8" fmla="*/ 18 w 401"/>
                <a:gd name="T9" fmla="*/ 11 h 401"/>
                <a:gd name="T10" fmla="*/ 26 w 401"/>
                <a:gd name="T11" fmla="*/ 5 h 401"/>
                <a:gd name="T12" fmla="*/ 35 w 401"/>
                <a:gd name="T13" fmla="*/ 2 h 401"/>
                <a:gd name="T14" fmla="*/ 45 w 401"/>
                <a:gd name="T15" fmla="*/ 0 h 401"/>
                <a:gd name="T16" fmla="*/ 55 w 401"/>
                <a:gd name="T17" fmla="*/ 0 h 401"/>
                <a:gd name="T18" fmla="*/ 64 w 401"/>
                <a:gd name="T19" fmla="*/ 2 h 401"/>
                <a:gd name="T20" fmla="*/ 73 w 401"/>
                <a:gd name="T21" fmla="*/ 5 h 401"/>
                <a:gd name="T22" fmla="*/ 81 w 401"/>
                <a:gd name="T23" fmla="*/ 11 h 401"/>
                <a:gd name="T24" fmla="*/ 89 w 401"/>
                <a:gd name="T25" fmla="*/ 18 h 401"/>
                <a:gd name="T26" fmla="*/ 94 w 401"/>
                <a:gd name="T27" fmla="*/ 26 h 401"/>
                <a:gd name="T28" fmla="*/ 98 w 401"/>
                <a:gd name="T29" fmla="*/ 35 h 401"/>
                <a:gd name="T30" fmla="*/ 100 w 401"/>
                <a:gd name="T31" fmla="*/ 45 h 401"/>
                <a:gd name="T32" fmla="*/ 100 w 401"/>
                <a:gd name="T33" fmla="*/ 55 h 401"/>
                <a:gd name="T34" fmla="*/ 98 w 401"/>
                <a:gd name="T35" fmla="*/ 65 h 401"/>
                <a:gd name="T36" fmla="*/ 94 w 401"/>
                <a:gd name="T37" fmla="*/ 74 h 401"/>
                <a:gd name="T38" fmla="*/ 88 w 401"/>
                <a:gd name="T39" fmla="*/ 82 h 401"/>
                <a:gd name="T40" fmla="*/ 82 w 401"/>
                <a:gd name="T41" fmla="*/ 88 h 401"/>
                <a:gd name="T42" fmla="*/ 74 w 401"/>
                <a:gd name="T43" fmla="*/ 94 h 401"/>
                <a:gd name="T44" fmla="*/ 65 w 401"/>
                <a:gd name="T45" fmla="*/ 98 h 401"/>
                <a:gd name="T46" fmla="*/ 55 w 401"/>
                <a:gd name="T47" fmla="*/ 100 h 401"/>
                <a:gd name="T48" fmla="*/ 45 w 401"/>
                <a:gd name="T49" fmla="*/ 100 h 401"/>
                <a:gd name="T50" fmla="*/ 35 w 401"/>
                <a:gd name="T51" fmla="*/ 98 h 401"/>
                <a:gd name="T52" fmla="*/ 26 w 401"/>
                <a:gd name="T53" fmla="*/ 94 h 401"/>
                <a:gd name="T54" fmla="*/ 18 w 401"/>
                <a:gd name="T55" fmla="*/ 89 h 401"/>
                <a:gd name="T56" fmla="*/ 11 w 401"/>
                <a:gd name="T57" fmla="*/ 81 h 401"/>
                <a:gd name="T58" fmla="*/ 5 w 401"/>
                <a:gd name="T59" fmla="*/ 73 h 401"/>
                <a:gd name="T60" fmla="*/ 2 w 401"/>
                <a:gd name="T61" fmla="*/ 64 h 401"/>
                <a:gd name="T62" fmla="*/ 0 w 401"/>
                <a:gd name="T63" fmla="*/ 55 h 40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1"/>
                <a:gd name="T98" fmla="*/ 401 w 401"/>
                <a:gd name="T99" fmla="*/ 401 h 40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1">
                  <a:moveTo>
                    <a:pt x="0" y="201"/>
                  </a:moveTo>
                  <a:lnTo>
                    <a:pt x="1" y="181"/>
                  </a:lnTo>
                  <a:lnTo>
                    <a:pt x="3" y="161"/>
                  </a:lnTo>
                  <a:lnTo>
                    <a:pt x="8" y="142"/>
                  </a:lnTo>
                  <a:lnTo>
                    <a:pt x="15" y="123"/>
                  </a:lnTo>
                  <a:lnTo>
                    <a:pt x="23" y="106"/>
                  </a:lnTo>
                  <a:lnTo>
                    <a:pt x="33" y="90"/>
                  </a:lnTo>
                  <a:lnTo>
                    <a:pt x="45" y="74"/>
                  </a:lnTo>
                  <a:lnTo>
                    <a:pt x="59" y="59"/>
                  </a:lnTo>
                  <a:lnTo>
                    <a:pt x="74" y="45"/>
                  </a:lnTo>
                  <a:lnTo>
                    <a:pt x="90" y="34"/>
                  </a:lnTo>
                  <a:lnTo>
                    <a:pt x="106" y="23"/>
                  </a:lnTo>
                  <a:lnTo>
                    <a:pt x="124" y="15"/>
                  </a:lnTo>
                  <a:lnTo>
                    <a:pt x="143" y="8"/>
                  </a:lnTo>
                  <a:lnTo>
                    <a:pt x="161" y="4"/>
                  </a:lnTo>
                  <a:lnTo>
                    <a:pt x="181" y="1"/>
                  </a:lnTo>
                  <a:lnTo>
                    <a:pt x="200" y="0"/>
                  </a:lnTo>
                  <a:lnTo>
                    <a:pt x="220" y="1"/>
                  </a:lnTo>
                  <a:lnTo>
                    <a:pt x="241" y="4"/>
                  </a:lnTo>
                  <a:lnTo>
                    <a:pt x="259" y="8"/>
                  </a:lnTo>
                  <a:lnTo>
                    <a:pt x="278" y="15"/>
                  </a:lnTo>
                  <a:lnTo>
                    <a:pt x="295" y="23"/>
                  </a:lnTo>
                  <a:lnTo>
                    <a:pt x="312" y="34"/>
                  </a:lnTo>
                  <a:lnTo>
                    <a:pt x="327" y="45"/>
                  </a:lnTo>
                  <a:lnTo>
                    <a:pt x="342" y="59"/>
                  </a:lnTo>
                  <a:lnTo>
                    <a:pt x="356" y="74"/>
                  </a:lnTo>
                  <a:lnTo>
                    <a:pt x="367" y="90"/>
                  </a:lnTo>
                  <a:lnTo>
                    <a:pt x="378" y="106"/>
                  </a:lnTo>
                  <a:lnTo>
                    <a:pt x="386" y="123"/>
                  </a:lnTo>
                  <a:lnTo>
                    <a:pt x="393" y="142"/>
                  </a:lnTo>
                  <a:lnTo>
                    <a:pt x="397" y="161"/>
                  </a:lnTo>
                  <a:lnTo>
                    <a:pt x="400" y="181"/>
                  </a:lnTo>
                  <a:lnTo>
                    <a:pt x="401" y="201"/>
                  </a:lnTo>
                  <a:lnTo>
                    <a:pt x="400" y="221"/>
                  </a:lnTo>
                  <a:lnTo>
                    <a:pt x="396" y="241"/>
                  </a:lnTo>
                  <a:lnTo>
                    <a:pt x="392" y="261"/>
                  </a:lnTo>
                  <a:lnTo>
                    <a:pt x="385" y="279"/>
                  </a:lnTo>
                  <a:lnTo>
                    <a:pt x="377" y="296"/>
                  </a:lnTo>
                  <a:lnTo>
                    <a:pt x="366" y="312"/>
                  </a:lnTo>
                  <a:lnTo>
                    <a:pt x="355" y="329"/>
                  </a:lnTo>
                  <a:lnTo>
                    <a:pt x="342" y="342"/>
                  </a:lnTo>
                  <a:lnTo>
                    <a:pt x="328" y="355"/>
                  </a:lnTo>
                  <a:lnTo>
                    <a:pt x="312" y="367"/>
                  </a:lnTo>
                  <a:lnTo>
                    <a:pt x="296" y="377"/>
                  </a:lnTo>
                  <a:lnTo>
                    <a:pt x="279" y="385"/>
                  </a:lnTo>
                  <a:lnTo>
                    <a:pt x="260" y="392"/>
                  </a:lnTo>
                  <a:lnTo>
                    <a:pt x="241" y="397"/>
                  </a:lnTo>
                  <a:lnTo>
                    <a:pt x="221" y="400"/>
                  </a:lnTo>
                  <a:lnTo>
                    <a:pt x="200" y="401"/>
                  </a:lnTo>
                  <a:lnTo>
                    <a:pt x="181" y="400"/>
                  </a:lnTo>
                  <a:lnTo>
                    <a:pt x="161" y="398"/>
                  </a:lnTo>
                  <a:lnTo>
                    <a:pt x="143" y="393"/>
                  </a:lnTo>
                  <a:lnTo>
                    <a:pt x="124" y="386"/>
                  </a:lnTo>
                  <a:lnTo>
                    <a:pt x="106" y="378"/>
                  </a:lnTo>
                  <a:lnTo>
                    <a:pt x="90" y="368"/>
                  </a:lnTo>
                  <a:lnTo>
                    <a:pt x="74" y="356"/>
                  </a:lnTo>
                  <a:lnTo>
                    <a:pt x="59" y="342"/>
                  </a:lnTo>
                  <a:lnTo>
                    <a:pt x="45" y="327"/>
                  </a:lnTo>
                  <a:lnTo>
                    <a:pt x="33" y="311"/>
                  </a:lnTo>
                  <a:lnTo>
                    <a:pt x="23" y="295"/>
                  </a:lnTo>
                  <a:lnTo>
                    <a:pt x="15" y="278"/>
                  </a:lnTo>
                  <a:lnTo>
                    <a:pt x="8" y="259"/>
                  </a:lnTo>
                  <a:lnTo>
                    <a:pt x="3" y="240"/>
                  </a:lnTo>
                  <a:lnTo>
                    <a:pt x="1" y="220"/>
                  </a:lnTo>
                  <a:lnTo>
                    <a:pt x="0" y="201"/>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1408" name="Freeform 73"/>
            <p:cNvSpPr>
              <a:spLocks/>
            </p:cNvSpPr>
            <p:nvPr/>
          </p:nvSpPr>
          <p:spPr bwMode="auto">
            <a:xfrm>
              <a:off x="705" y="1268"/>
              <a:ext cx="180" cy="180"/>
            </a:xfrm>
            <a:custGeom>
              <a:avLst/>
              <a:gdLst>
                <a:gd name="T0" fmla="*/ 71 w 361"/>
                <a:gd name="T1" fmla="*/ 11 h 361"/>
                <a:gd name="T2" fmla="*/ 63 w 361"/>
                <a:gd name="T3" fmla="*/ 5 h 361"/>
                <a:gd name="T4" fmla="*/ 54 w 361"/>
                <a:gd name="T5" fmla="*/ 2 h 361"/>
                <a:gd name="T6" fmla="*/ 45 w 361"/>
                <a:gd name="T7" fmla="*/ 0 h 361"/>
                <a:gd name="T8" fmla="*/ 35 w 361"/>
                <a:gd name="T9" fmla="*/ 0 h 361"/>
                <a:gd name="T10" fmla="*/ 25 w 361"/>
                <a:gd name="T11" fmla="*/ 2 h 361"/>
                <a:gd name="T12" fmla="*/ 16 w 361"/>
                <a:gd name="T13" fmla="*/ 5 h 361"/>
                <a:gd name="T14" fmla="*/ 8 w 361"/>
                <a:gd name="T15" fmla="*/ 11 h 361"/>
                <a:gd name="T16" fmla="*/ 3 w 361"/>
                <a:gd name="T17" fmla="*/ 16 h 361"/>
                <a:gd name="T18" fmla="*/ 1 w 361"/>
                <a:gd name="T19" fmla="*/ 18 h 361"/>
                <a:gd name="T20" fmla="*/ 3 w 361"/>
                <a:gd name="T21" fmla="*/ 18 h 361"/>
                <a:gd name="T22" fmla="*/ 10 w 361"/>
                <a:gd name="T23" fmla="*/ 14 h 361"/>
                <a:gd name="T24" fmla="*/ 18 w 361"/>
                <a:gd name="T25" fmla="*/ 11 h 361"/>
                <a:gd name="T26" fmla="*/ 26 w 361"/>
                <a:gd name="T27" fmla="*/ 10 h 361"/>
                <a:gd name="T28" fmla="*/ 35 w 361"/>
                <a:gd name="T29" fmla="*/ 10 h 361"/>
                <a:gd name="T30" fmla="*/ 44 w 361"/>
                <a:gd name="T31" fmla="*/ 12 h 361"/>
                <a:gd name="T32" fmla="*/ 53 w 361"/>
                <a:gd name="T33" fmla="*/ 16 h 361"/>
                <a:gd name="T34" fmla="*/ 61 w 361"/>
                <a:gd name="T35" fmla="*/ 21 h 361"/>
                <a:gd name="T36" fmla="*/ 69 w 361"/>
                <a:gd name="T37" fmla="*/ 28 h 361"/>
                <a:gd name="T38" fmla="*/ 74 w 361"/>
                <a:gd name="T39" fmla="*/ 36 h 361"/>
                <a:gd name="T40" fmla="*/ 78 w 361"/>
                <a:gd name="T41" fmla="*/ 45 h 361"/>
                <a:gd name="T42" fmla="*/ 79 w 361"/>
                <a:gd name="T43" fmla="*/ 55 h 361"/>
                <a:gd name="T44" fmla="*/ 79 w 361"/>
                <a:gd name="T45" fmla="*/ 64 h 361"/>
                <a:gd name="T46" fmla="*/ 78 w 361"/>
                <a:gd name="T47" fmla="*/ 72 h 361"/>
                <a:gd name="T48" fmla="*/ 76 w 361"/>
                <a:gd name="T49" fmla="*/ 80 h 361"/>
                <a:gd name="T50" fmla="*/ 72 w 361"/>
                <a:gd name="T51" fmla="*/ 87 h 361"/>
                <a:gd name="T52" fmla="*/ 74 w 361"/>
                <a:gd name="T53" fmla="*/ 86 h 361"/>
                <a:gd name="T54" fmla="*/ 81 w 361"/>
                <a:gd name="T55" fmla="*/ 77 h 361"/>
                <a:gd name="T56" fmla="*/ 87 w 361"/>
                <a:gd name="T57" fmla="*/ 67 h 361"/>
                <a:gd name="T58" fmla="*/ 90 w 361"/>
                <a:gd name="T59" fmla="*/ 56 h 361"/>
                <a:gd name="T60" fmla="*/ 90 w 361"/>
                <a:gd name="T61" fmla="*/ 45 h 361"/>
                <a:gd name="T62" fmla="*/ 88 w 361"/>
                <a:gd name="T63" fmla="*/ 35 h 361"/>
                <a:gd name="T64" fmla="*/ 84 w 361"/>
                <a:gd name="T65" fmla="*/ 26 h 361"/>
                <a:gd name="T66" fmla="*/ 79 w 361"/>
                <a:gd name="T67" fmla="*/ 18 h 36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61"/>
                <a:gd name="T103" fmla="*/ 0 h 361"/>
                <a:gd name="T104" fmla="*/ 361 w 361"/>
                <a:gd name="T105" fmla="*/ 361 h 36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61" h="361">
                  <a:moveTo>
                    <a:pt x="302" y="59"/>
                  </a:moveTo>
                  <a:lnTo>
                    <a:pt x="287" y="45"/>
                  </a:lnTo>
                  <a:lnTo>
                    <a:pt x="272" y="34"/>
                  </a:lnTo>
                  <a:lnTo>
                    <a:pt x="255" y="23"/>
                  </a:lnTo>
                  <a:lnTo>
                    <a:pt x="238" y="15"/>
                  </a:lnTo>
                  <a:lnTo>
                    <a:pt x="219" y="8"/>
                  </a:lnTo>
                  <a:lnTo>
                    <a:pt x="201" y="4"/>
                  </a:lnTo>
                  <a:lnTo>
                    <a:pt x="180" y="1"/>
                  </a:lnTo>
                  <a:lnTo>
                    <a:pt x="160" y="0"/>
                  </a:lnTo>
                  <a:lnTo>
                    <a:pt x="141" y="1"/>
                  </a:lnTo>
                  <a:lnTo>
                    <a:pt x="121" y="4"/>
                  </a:lnTo>
                  <a:lnTo>
                    <a:pt x="103" y="8"/>
                  </a:lnTo>
                  <a:lnTo>
                    <a:pt x="84" y="15"/>
                  </a:lnTo>
                  <a:lnTo>
                    <a:pt x="66" y="23"/>
                  </a:lnTo>
                  <a:lnTo>
                    <a:pt x="50" y="34"/>
                  </a:lnTo>
                  <a:lnTo>
                    <a:pt x="34" y="45"/>
                  </a:lnTo>
                  <a:lnTo>
                    <a:pt x="19" y="59"/>
                  </a:lnTo>
                  <a:lnTo>
                    <a:pt x="14" y="65"/>
                  </a:lnTo>
                  <a:lnTo>
                    <a:pt x="10" y="69"/>
                  </a:lnTo>
                  <a:lnTo>
                    <a:pt x="5" y="75"/>
                  </a:lnTo>
                  <a:lnTo>
                    <a:pt x="0" y="81"/>
                  </a:lnTo>
                  <a:lnTo>
                    <a:pt x="14" y="72"/>
                  </a:lnTo>
                  <a:lnTo>
                    <a:pt x="28" y="64"/>
                  </a:lnTo>
                  <a:lnTo>
                    <a:pt x="42" y="57"/>
                  </a:lnTo>
                  <a:lnTo>
                    <a:pt x="57" y="51"/>
                  </a:lnTo>
                  <a:lnTo>
                    <a:pt x="72" y="46"/>
                  </a:lnTo>
                  <a:lnTo>
                    <a:pt x="88" y="43"/>
                  </a:lnTo>
                  <a:lnTo>
                    <a:pt x="104" y="42"/>
                  </a:lnTo>
                  <a:lnTo>
                    <a:pt x="120" y="41"/>
                  </a:lnTo>
                  <a:lnTo>
                    <a:pt x="140" y="42"/>
                  </a:lnTo>
                  <a:lnTo>
                    <a:pt x="159" y="44"/>
                  </a:lnTo>
                  <a:lnTo>
                    <a:pt x="178" y="49"/>
                  </a:lnTo>
                  <a:lnTo>
                    <a:pt x="196" y="55"/>
                  </a:lnTo>
                  <a:lnTo>
                    <a:pt x="215" y="64"/>
                  </a:lnTo>
                  <a:lnTo>
                    <a:pt x="231" y="74"/>
                  </a:lnTo>
                  <a:lnTo>
                    <a:pt x="247" y="85"/>
                  </a:lnTo>
                  <a:lnTo>
                    <a:pt x="262" y="99"/>
                  </a:lnTo>
                  <a:lnTo>
                    <a:pt x="276" y="114"/>
                  </a:lnTo>
                  <a:lnTo>
                    <a:pt x="287" y="130"/>
                  </a:lnTo>
                  <a:lnTo>
                    <a:pt x="297" y="147"/>
                  </a:lnTo>
                  <a:lnTo>
                    <a:pt x="306" y="165"/>
                  </a:lnTo>
                  <a:lnTo>
                    <a:pt x="312" y="183"/>
                  </a:lnTo>
                  <a:lnTo>
                    <a:pt x="317" y="202"/>
                  </a:lnTo>
                  <a:lnTo>
                    <a:pt x="319" y="221"/>
                  </a:lnTo>
                  <a:lnTo>
                    <a:pt x="321" y="241"/>
                  </a:lnTo>
                  <a:lnTo>
                    <a:pt x="319" y="257"/>
                  </a:lnTo>
                  <a:lnTo>
                    <a:pt x="318" y="274"/>
                  </a:lnTo>
                  <a:lnTo>
                    <a:pt x="315" y="289"/>
                  </a:lnTo>
                  <a:lnTo>
                    <a:pt x="310" y="306"/>
                  </a:lnTo>
                  <a:lnTo>
                    <a:pt x="304" y="320"/>
                  </a:lnTo>
                  <a:lnTo>
                    <a:pt x="297" y="334"/>
                  </a:lnTo>
                  <a:lnTo>
                    <a:pt x="289" y="348"/>
                  </a:lnTo>
                  <a:lnTo>
                    <a:pt x="280" y="361"/>
                  </a:lnTo>
                  <a:lnTo>
                    <a:pt x="297" y="346"/>
                  </a:lnTo>
                  <a:lnTo>
                    <a:pt x="314" y="330"/>
                  </a:lnTo>
                  <a:lnTo>
                    <a:pt x="327" y="311"/>
                  </a:lnTo>
                  <a:lnTo>
                    <a:pt x="339" y="292"/>
                  </a:lnTo>
                  <a:lnTo>
                    <a:pt x="348" y="271"/>
                  </a:lnTo>
                  <a:lnTo>
                    <a:pt x="355" y="248"/>
                  </a:lnTo>
                  <a:lnTo>
                    <a:pt x="360" y="225"/>
                  </a:lnTo>
                  <a:lnTo>
                    <a:pt x="361" y="201"/>
                  </a:lnTo>
                  <a:lnTo>
                    <a:pt x="360" y="181"/>
                  </a:lnTo>
                  <a:lnTo>
                    <a:pt x="357" y="161"/>
                  </a:lnTo>
                  <a:lnTo>
                    <a:pt x="353" y="142"/>
                  </a:lnTo>
                  <a:lnTo>
                    <a:pt x="346" y="123"/>
                  </a:lnTo>
                  <a:lnTo>
                    <a:pt x="338" y="106"/>
                  </a:lnTo>
                  <a:lnTo>
                    <a:pt x="327" y="90"/>
                  </a:lnTo>
                  <a:lnTo>
                    <a:pt x="316" y="74"/>
                  </a:lnTo>
                  <a:lnTo>
                    <a:pt x="302" y="59"/>
                  </a:lnTo>
                  <a:close/>
                </a:path>
              </a:pathLst>
            </a:custGeom>
            <a:solidFill>
              <a:srgbClr val="FF5E5E"/>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1409" name="Freeform 74"/>
            <p:cNvSpPr>
              <a:spLocks/>
            </p:cNvSpPr>
            <p:nvPr/>
          </p:nvSpPr>
          <p:spPr bwMode="auto">
            <a:xfrm>
              <a:off x="661" y="1525"/>
              <a:ext cx="249" cy="249"/>
            </a:xfrm>
            <a:custGeom>
              <a:avLst/>
              <a:gdLst>
                <a:gd name="T0" fmla="*/ 69 w 498"/>
                <a:gd name="T1" fmla="*/ 124 h 499"/>
                <a:gd name="T2" fmla="*/ 81 w 498"/>
                <a:gd name="T3" fmla="*/ 122 h 499"/>
                <a:gd name="T4" fmla="*/ 92 w 498"/>
                <a:gd name="T5" fmla="*/ 117 h 499"/>
                <a:gd name="T6" fmla="*/ 102 w 498"/>
                <a:gd name="T7" fmla="*/ 110 h 499"/>
                <a:gd name="T8" fmla="*/ 111 w 498"/>
                <a:gd name="T9" fmla="*/ 102 h 499"/>
                <a:gd name="T10" fmla="*/ 117 w 498"/>
                <a:gd name="T11" fmla="*/ 92 h 499"/>
                <a:gd name="T12" fmla="*/ 122 w 498"/>
                <a:gd name="T13" fmla="*/ 80 h 499"/>
                <a:gd name="T14" fmla="*/ 125 w 498"/>
                <a:gd name="T15" fmla="*/ 68 h 499"/>
                <a:gd name="T16" fmla="*/ 125 w 498"/>
                <a:gd name="T17" fmla="*/ 56 h 499"/>
                <a:gd name="T18" fmla="*/ 122 w 498"/>
                <a:gd name="T19" fmla="*/ 44 h 499"/>
                <a:gd name="T20" fmla="*/ 117 w 498"/>
                <a:gd name="T21" fmla="*/ 32 h 499"/>
                <a:gd name="T22" fmla="*/ 111 w 498"/>
                <a:gd name="T23" fmla="*/ 22 h 499"/>
                <a:gd name="T24" fmla="*/ 102 w 498"/>
                <a:gd name="T25" fmla="*/ 14 h 499"/>
                <a:gd name="T26" fmla="*/ 92 w 498"/>
                <a:gd name="T27" fmla="*/ 7 h 499"/>
                <a:gd name="T28" fmla="*/ 81 w 498"/>
                <a:gd name="T29" fmla="*/ 2 h 499"/>
                <a:gd name="T30" fmla="*/ 69 w 498"/>
                <a:gd name="T31" fmla="*/ 0 h 499"/>
                <a:gd name="T32" fmla="*/ 56 w 498"/>
                <a:gd name="T33" fmla="*/ 0 h 499"/>
                <a:gd name="T34" fmla="*/ 44 w 498"/>
                <a:gd name="T35" fmla="*/ 3 h 499"/>
                <a:gd name="T36" fmla="*/ 33 w 498"/>
                <a:gd name="T37" fmla="*/ 7 h 499"/>
                <a:gd name="T38" fmla="*/ 23 w 498"/>
                <a:gd name="T39" fmla="*/ 14 h 499"/>
                <a:gd name="T40" fmla="*/ 14 w 498"/>
                <a:gd name="T41" fmla="*/ 22 h 499"/>
                <a:gd name="T42" fmla="*/ 8 w 498"/>
                <a:gd name="T43" fmla="*/ 32 h 499"/>
                <a:gd name="T44" fmla="*/ 3 w 498"/>
                <a:gd name="T45" fmla="*/ 43 h 499"/>
                <a:gd name="T46" fmla="*/ 1 w 498"/>
                <a:gd name="T47" fmla="*/ 56 h 499"/>
                <a:gd name="T48" fmla="*/ 1 w 498"/>
                <a:gd name="T49" fmla="*/ 68 h 499"/>
                <a:gd name="T50" fmla="*/ 3 w 498"/>
                <a:gd name="T51" fmla="*/ 80 h 499"/>
                <a:gd name="T52" fmla="*/ 7 w 498"/>
                <a:gd name="T53" fmla="*/ 92 h 499"/>
                <a:gd name="T54" fmla="*/ 14 w 498"/>
                <a:gd name="T55" fmla="*/ 102 h 499"/>
                <a:gd name="T56" fmla="*/ 23 w 498"/>
                <a:gd name="T57" fmla="*/ 110 h 499"/>
                <a:gd name="T58" fmla="*/ 33 w 498"/>
                <a:gd name="T59" fmla="*/ 117 h 499"/>
                <a:gd name="T60" fmla="*/ 44 w 498"/>
                <a:gd name="T61" fmla="*/ 122 h 499"/>
                <a:gd name="T62" fmla="*/ 56 w 498"/>
                <a:gd name="T63" fmla="*/ 124 h 49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499"/>
                <a:gd name="T98" fmla="*/ 498 w 498"/>
                <a:gd name="T99" fmla="*/ 499 h 499"/>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499">
                  <a:moveTo>
                    <a:pt x="248" y="499"/>
                  </a:moveTo>
                  <a:lnTo>
                    <a:pt x="274" y="498"/>
                  </a:lnTo>
                  <a:lnTo>
                    <a:pt x="298" y="494"/>
                  </a:lnTo>
                  <a:lnTo>
                    <a:pt x="321" y="489"/>
                  </a:lnTo>
                  <a:lnTo>
                    <a:pt x="344" y="480"/>
                  </a:lnTo>
                  <a:lnTo>
                    <a:pt x="366" y="470"/>
                  </a:lnTo>
                  <a:lnTo>
                    <a:pt x="387" y="457"/>
                  </a:lnTo>
                  <a:lnTo>
                    <a:pt x="406" y="442"/>
                  </a:lnTo>
                  <a:lnTo>
                    <a:pt x="425" y="426"/>
                  </a:lnTo>
                  <a:lnTo>
                    <a:pt x="442" y="408"/>
                  </a:lnTo>
                  <a:lnTo>
                    <a:pt x="456" y="388"/>
                  </a:lnTo>
                  <a:lnTo>
                    <a:pt x="468" y="368"/>
                  </a:lnTo>
                  <a:lnTo>
                    <a:pt x="479" y="345"/>
                  </a:lnTo>
                  <a:lnTo>
                    <a:pt x="488" y="321"/>
                  </a:lnTo>
                  <a:lnTo>
                    <a:pt x="494" y="298"/>
                  </a:lnTo>
                  <a:lnTo>
                    <a:pt x="497" y="274"/>
                  </a:lnTo>
                  <a:lnTo>
                    <a:pt x="498" y="249"/>
                  </a:lnTo>
                  <a:lnTo>
                    <a:pt x="497" y="225"/>
                  </a:lnTo>
                  <a:lnTo>
                    <a:pt x="494" y="201"/>
                  </a:lnTo>
                  <a:lnTo>
                    <a:pt x="488" y="176"/>
                  </a:lnTo>
                  <a:lnTo>
                    <a:pt x="479" y="153"/>
                  </a:lnTo>
                  <a:lnTo>
                    <a:pt x="468" y="131"/>
                  </a:lnTo>
                  <a:lnTo>
                    <a:pt x="456" y="111"/>
                  </a:lnTo>
                  <a:lnTo>
                    <a:pt x="442" y="91"/>
                  </a:lnTo>
                  <a:lnTo>
                    <a:pt x="425" y="73"/>
                  </a:lnTo>
                  <a:lnTo>
                    <a:pt x="406" y="56"/>
                  </a:lnTo>
                  <a:lnTo>
                    <a:pt x="387" y="42"/>
                  </a:lnTo>
                  <a:lnTo>
                    <a:pt x="366" y="29"/>
                  </a:lnTo>
                  <a:lnTo>
                    <a:pt x="344" y="18"/>
                  </a:lnTo>
                  <a:lnTo>
                    <a:pt x="321" y="10"/>
                  </a:lnTo>
                  <a:lnTo>
                    <a:pt x="298" y="5"/>
                  </a:lnTo>
                  <a:lnTo>
                    <a:pt x="274" y="1"/>
                  </a:lnTo>
                  <a:lnTo>
                    <a:pt x="248" y="0"/>
                  </a:lnTo>
                  <a:lnTo>
                    <a:pt x="223" y="1"/>
                  </a:lnTo>
                  <a:lnTo>
                    <a:pt x="199" y="5"/>
                  </a:lnTo>
                  <a:lnTo>
                    <a:pt x="175" y="12"/>
                  </a:lnTo>
                  <a:lnTo>
                    <a:pt x="152" y="20"/>
                  </a:lnTo>
                  <a:lnTo>
                    <a:pt x="130" y="30"/>
                  </a:lnTo>
                  <a:lnTo>
                    <a:pt x="109" y="43"/>
                  </a:lnTo>
                  <a:lnTo>
                    <a:pt x="91" y="56"/>
                  </a:lnTo>
                  <a:lnTo>
                    <a:pt x="72" y="73"/>
                  </a:lnTo>
                  <a:lnTo>
                    <a:pt x="56" y="91"/>
                  </a:lnTo>
                  <a:lnTo>
                    <a:pt x="42" y="109"/>
                  </a:lnTo>
                  <a:lnTo>
                    <a:pt x="30" y="130"/>
                  </a:lnTo>
                  <a:lnTo>
                    <a:pt x="19" y="152"/>
                  </a:lnTo>
                  <a:lnTo>
                    <a:pt x="11" y="175"/>
                  </a:lnTo>
                  <a:lnTo>
                    <a:pt x="4" y="199"/>
                  </a:lnTo>
                  <a:lnTo>
                    <a:pt x="1" y="224"/>
                  </a:lnTo>
                  <a:lnTo>
                    <a:pt x="0" y="249"/>
                  </a:lnTo>
                  <a:lnTo>
                    <a:pt x="1" y="274"/>
                  </a:lnTo>
                  <a:lnTo>
                    <a:pt x="4" y="298"/>
                  </a:lnTo>
                  <a:lnTo>
                    <a:pt x="10" y="321"/>
                  </a:lnTo>
                  <a:lnTo>
                    <a:pt x="18" y="345"/>
                  </a:lnTo>
                  <a:lnTo>
                    <a:pt x="28" y="368"/>
                  </a:lnTo>
                  <a:lnTo>
                    <a:pt x="41" y="388"/>
                  </a:lnTo>
                  <a:lnTo>
                    <a:pt x="56" y="408"/>
                  </a:lnTo>
                  <a:lnTo>
                    <a:pt x="72" y="426"/>
                  </a:lnTo>
                  <a:lnTo>
                    <a:pt x="91" y="442"/>
                  </a:lnTo>
                  <a:lnTo>
                    <a:pt x="110" y="457"/>
                  </a:lnTo>
                  <a:lnTo>
                    <a:pt x="131" y="470"/>
                  </a:lnTo>
                  <a:lnTo>
                    <a:pt x="153" y="480"/>
                  </a:lnTo>
                  <a:lnTo>
                    <a:pt x="176" y="489"/>
                  </a:lnTo>
                  <a:lnTo>
                    <a:pt x="199" y="494"/>
                  </a:lnTo>
                  <a:lnTo>
                    <a:pt x="223" y="498"/>
                  </a:lnTo>
                  <a:lnTo>
                    <a:pt x="248" y="49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1410" name="Freeform 75"/>
            <p:cNvSpPr>
              <a:spLocks/>
            </p:cNvSpPr>
            <p:nvPr/>
          </p:nvSpPr>
          <p:spPr bwMode="auto">
            <a:xfrm>
              <a:off x="685" y="1549"/>
              <a:ext cx="200" cy="201"/>
            </a:xfrm>
            <a:custGeom>
              <a:avLst/>
              <a:gdLst>
                <a:gd name="T0" fmla="*/ 0 w 401"/>
                <a:gd name="T1" fmla="*/ 45 h 403"/>
                <a:gd name="T2" fmla="*/ 2 w 401"/>
                <a:gd name="T3" fmla="*/ 35 h 403"/>
                <a:gd name="T4" fmla="*/ 5 w 401"/>
                <a:gd name="T5" fmla="*/ 26 h 403"/>
                <a:gd name="T6" fmla="*/ 11 w 401"/>
                <a:gd name="T7" fmla="*/ 18 h 403"/>
                <a:gd name="T8" fmla="*/ 18 w 401"/>
                <a:gd name="T9" fmla="*/ 11 h 403"/>
                <a:gd name="T10" fmla="*/ 26 w 401"/>
                <a:gd name="T11" fmla="*/ 5 h 403"/>
                <a:gd name="T12" fmla="*/ 35 w 401"/>
                <a:gd name="T13" fmla="*/ 2 h 403"/>
                <a:gd name="T14" fmla="*/ 45 w 401"/>
                <a:gd name="T15" fmla="*/ 0 h 403"/>
                <a:gd name="T16" fmla="*/ 55 w 401"/>
                <a:gd name="T17" fmla="*/ 0 h 403"/>
                <a:gd name="T18" fmla="*/ 64 w 401"/>
                <a:gd name="T19" fmla="*/ 2 h 403"/>
                <a:gd name="T20" fmla="*/ 73 w 401"/>
                <a:gd name="T21" fmla="*/ 5 h 403"/>
                <a:gd name="T22" fmla="*/ 81 w 401"/>
                <a:gd name="T23" fmla="*/ 11 h 403"/>
                <a:gd name="T24" fmla="*/ 89 w 401"/>
                <a:gd name="T25" fmla="*/ 18 h 403"/>
                <a:gd name="T26" fmla="*/ 94 w 401"/>
                <a:gd name="T27" fmla="*/ 26 h 403"/>
                <a:gd name="T28" fmla="*/ 98 w 401"/>
                <a:gd name="T29" fmla="*/ 35 h 403"/>
                <a:gd name="T30" fmla="*/ 100 w 401"/>
                <a:gd name="T31" fmla="*/ 45 h 403"/>
                <a:gd name="T32" fmla="*/ 100 w 401"/>
                <a:gd name="T33" fmla="*/ 55 h 403"/>
                <a:gd name="T34" fmla="*/ 98 w 401"/>
                <a:gd name="T35" fmla="*/ 65 h 403"/>
                <a:gd name="T36" fmla="*/ 94 w 401"/>
                <a:gd name="T37" fmla="*/ 74 h 403"/>
                <a:gd name="T38" fmla="*/ 88 w 401"/>
                <a:gd name="T39" fmla="*/ 82 h 403"/>
                <a:gd name="T40" fmla="*/ 82 w 401"/>
                <a:gd name="T41" fmla="*/ 89 h 403"/>
                <a:gd name="T42" fmla="*/ 74 w 401"/>
                <a:gd name="T43" fmla="*/ 94 h 403"/>
                <a:gd name="T44" fmla="*/ 65 w 401"/>
                <a:gd name="T45" fmla="*/ 98 h 403"/>
                <a:gd name="T46" fmla="*/ 55 w 401"/>
                <a:gd name="T47" fmla="*/ 100 h 403"/>
                <a:gd name="T48" fmla="*/ 45 w 401"/>
                <a:gd name="T49" fmla="*/ 100 h 403"/>
                <a:gd name="T50" fmla="*/ 35 w 401"/>
                <a:gd name="T51" fmla="*/ 98 h 403"/>
                <a:gd name="T52" fmla="*/ 26 w 401"/>
                <a:gd name="T53" fmla="*/ 94 h 403"/>
                <a:gd name="T54" fmla="*/ 18 w 401"/>
                <a:gd name="T55" fmla="*/ 89 h 403"/>
                <a:gd name="T56" fmla="*/ 11 w 401"/>
                <a:gd name="T57" fmla="*/ 82 h 403"/>
                <a:gd name="T58" fmla="*/ 5 w 401"/>
                <a:gd name="T59" fmla="*/ 74 h 403"/>
                <a:gd name="T60" fmla="*/ 2 w 401"/>
                <a:gd name="T61" fmla="*/ 65 h 403"/>
                <a:gd name="T62" fmla="*/ 0 w 401"/>
                <a:gd name="T63" fmla="*/ 55 h 40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3"/>
                <a:gd name="T98" fmla="*/ 401 w 401"/>
                <a:gd name="T99" fmla="*/ 403 h 40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3">
                  <a:moveTo>
                    <a:pt x="0" y="201"/>
                  </a:moveTo>
                  <a:lnTo>
                    <a:pt x="1" y="181"/>
                  </a:lnTo>
                  <a:lnTo>
                    <a:pt x="3" y="162"/>
                  </a:lnTo>
                  <a:lnTo>
                    <a:pt x="8" y="143"/>
                  </a:lnTo>
                  <a:lnTo>
                    <a:pt x="15" y="125"/>
                  </a:lnTo>
                  <a:lnTo>
                    <a:pt x="23" y="106"/>
                  </a:lnTo>
                  <a:lnTo>
                    <a:pt x="33" y="90"/>
                  </a:lnTo>
                  <a:lnTo>
                    <a:pt x="45" y="74"/>
                  </a:lnTo>
                  <a:lnTo>
                    <a:pt x="59" y="59"/>
                  </a:lnTo>
                  <a:lnTo>
                    <a:pt x="74" y="45"/>
                  </a:lnTo>
                  <a:lnTo>
                    <a:pt x="90" y="34"/>
                  </a:lnTo>
                  <a:lnTo>
                    <a:pt x="106" y="23"/>
                  </a:lnTo>
                  <a:lnTo>
                    <a:pt x="124" y="15"/>
                  </a:lnTo>
                  <a:lnTo>
                    <a:pt x="143" y="8"/>
                  </a:lnTo>
                  <a:lnTo>
                    <a:pt x="161" y="4"/>
                  </a:lnTo>
                  <a:lnTo>
                    <a:pt x="181" y="2"/>
                  </a:lnTo>
                  <a:lnTo>
                    <a:pt x="200" y="0"/>
                  </a:lnTo>
                  <a:lnTo>
                    <a:pt x="220" y="2"/>
                  </a:lnTo>
                  <a:lnTo>
                    <a:pt x="241" y="4"/>
                  </a:lnTo>
                  <a:lnTo>
                    <a:pt x="259" y="8"/>
                  </a:lnTo>
                  <a:lnTo>
                    <a:pt x="278" y="15"/>
                  </a:lnTo>
                  <a:lnTo>
                    <a:pt x="295" y="23"/>
                  </a:lnTo>
                  <a:lnTo>
                    <a:pt x="312" y="34"/>
                  </a:lnTo>
                  <a:lnTo>
                    <a:pt x="327" y="45"/>
                  </a:lnTo>
                  <a:lnTo>
                    <a:pt x="342" y="59"/>
                  </a:lnTo>
                  <a:lnTo>
                    <a:pt x="356" y="74"/>
                  </a:lnTo>
                  <a:lnTo>
                    <a:pt x="367" y="90"/>
                  </a:lnTo>
                  <a:lnTo>
                    <a:pt x="378" y="106"/>
                  </a:lnTo>
                  <a:lnTo>
                    <a:pt x="386" y="125"/>
                  </a:lnTo>
                  <a:lnTo>
                    <a:pt x="393" y="143"/>
                  </a:lnTo>
                  <a:lnTo>
                    <a:pt x="397" y="162"/>
                  </a:lnTo>
                  <a:lnTo>
                    <a:pt x="400" y="181"/>
                  </a:lnTo>
                  <a:lnTo>
                    <a:pt x="401" y="201"/>
                  </a:lnTo>
                  <a:lnTo>
                    <a:pt x="400" y="222"/>
                  </a:lnTo>
                  <a:lnTo>
                    <a:pt x="396" y="241"/>
                  </a:lnTo>
                  <a:lnTo>
                    <a:pt x="392" y="261"/>
                  </a:lnTo>
                  <a:lnTo>
                    <a:pt x="385" y="279"/>
                  </a:lnTo>
                  <a:lnTo>
                    <a:pt x="377" y="298"/>
                  </a:lnTo>
                  <a:lnTo>
                    <a:pt x="366" y="314"/>
                  </a:lnTo>
                  <a:lnTo>
                    <a:pt x="355" y="329"/>
                  </a:lnTo>
                  <a:lnTo>
                    <a:pt x="342" y="344"/>
                  </a:lnTo>
                  <a:lnTo>
                    <a:pt x="328" y="356"/>
                  </a:lnTo>
                  <a:lnTo>
                    <a:pt x="312" y="368"/>
                  </a:lnTo>
                  <a:lnTo>
                    <a:pt x="296" y="378"/>
                  </a:lnTo>
                  <a:lnTo>
                    <a:pt x="279" y="386"/>
                  </a:lnTo>
                  <a:lnTo>
                    <a:pt x="260" y="393"/>
                  </a:lnTo>
                  <a:lnTo>
                    <a:pt x="241" y="398"/>
                  </a:lnTo>
                  <a:lnTo>
                    <a:pt x="221" y="401"/>
                  </a:lnTo>
                  <a:lnTo>
                    <a:pt x="200" y="403"/>
                  </a:lnTo>
                  <a:lnTo>
                    <a:pt x="181" y="401"/>
                  </a:lnTo>
                  <a:lnTo>
                    <a:pt x="161" y="399"/>
                  </a:lnTo>
                  <a:lnTo>
                    <a:pt x="143" y="394"/>
                  </a:lnTo>
                  <a:lnTo>
                    <a:pt x="124" y="388"/>
                  </a:lnTo>
                  <a:lnTo>
                    <a:pt x="106" y="379"/>
                  </a:lnTo>
                  <a:lnTo>
                    <a:pt x="90" y="369"/>
                  </a:lnTo>
                  <a:lnTo>
                    <a:pt x="74" y="358"/>
                  </a:lnTo>
                  <a:lnTo>
                    <a:pt x="59" y="344"/>
                  </a:lnTo>
                  <a:lnTo>
                    <a:pt x="45" y="329"/>
                  </a:lnTo>
                  <a:lnTo>
                    <a:pt x="33" y="313"/>
                  </a:lnTo>
                  <a:lnTo>
                    <a:pt x="23" y="297"/>
                  </a:lnTo>
                  <a:lnTo>
                    <a:pt x="15" y="278"/>
                  </a:lnTo>
                  <a:lnTo>
                    <a:pt x="8" y="260"/>
                  </a:lnTo>
                  <a:lnTo>
                    <a:pt x="3" y="241"/>
                  </a:lnTo>
                  <a:lnTo>
                    <a:pt x="1" y="220"/>
                  </a:lnTo>
                  <a:lnTo>
                    <a:pt x="0" y="201"/>
                  </a:lnTo>
                  <a:close/>
                </a:path>
              </a:pathLst>
            </a:custGeom>
            <a:solidFill>
              <a:srgbClr val="FFD1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1411" name="Freeform 76"/>
            <p:cNvSpPr>
              <a:spLocks/>
            </p:cNvSpPr>
            <p:nvPr/>
          </p:nvSpPr>
          <p:spPr bwMode="auto">
            <a:xfrm>
              <a:off x="716" y="1549"/>
              <a:ext cx="169" cy="189"/>
            </a:xfrm>
            <a:custGeom>
              <a:avLst/>
              <a:gdLst>
                <a:gd name="T0" fmla="*/ 66 w 339"/>
                <a:gd name="T1" fmla="*/ 12 h 378"/>
                <a:gd name="T2" fmla="*/ 58 w 339"/>
                <a:gd name="T3" fmla="*/ 6 h 378"/>
                <a:gd name="T4" fmla="*/ 49 w 339"/>
                <a:gd name="T5" fmla="*/ 2 h 378"/>
                <a:gd name="T6" fmla="*/ 39 w 339"/>
                <a:gd name="T7" fmla="*/ 1 h 378"/>
                <a:gd name="T8" fmla="*/ 29 w 339"/>
                <a:gd name="T9" fmla="*/ 1 h 378"/>
                <a:gd name="T10" fmla="*/ 20 w 339"/>
                <a:gd name="T11" fmla="*/ 2 h 378"/>
                <a:gd name="T12" fmla="*/ 11 w 339"/>
                <a:gd name="T13" fmla="*/ 6 h 378"/>
                <a:gd name="T14" fmla="*/ 3 w 339"/>
                <a:gd name="T15" fmla="*/ 11 h 378"/>
                <a:gd name="T16" fmla="*/ 3 w 339"/>
                <a:gd name="T17" fmla="*/ 12 h 378"/>
                <a:gd name="T18" fmla="*/ 8 w 339"/>
                <a:gd name="T19" fmla="*/ 11 h 378"/>
                <a:gd name="T20" fmla="*/ 14 w 339"/>
                <a:gd name="T21" fmla="*/ 9 h 378"/>
                <a:gd name="T22" fmla="*/ 20 w 339"/>
                <a:gd name="T23" fmla="*/ 9 h 378"/>
                <a:gd name="T24" fmla="*/ 28 w 339"/>
                <a:gd name="T25" fmla="*/ 9 h 378"/>
                <a:gd name="T26" fmla="*/ 38 w 339"/>
                <a:gd name="T27" fmla="*/ 11 h 378"/>
                <a:gd name="T28" fmla="*/ 47 w 339"/>
                <a:gd name="T29" fmla="*/ 14 h 378"/>
                <a:gd name="T30" fmla="*/ 55 w 339"/>
                <a:gd name="T31" fmla="*/ 20 h 378"/>
                <a:gd name="T32" fmla="*/ 62 w 339"/>
                <a:gd name="T33" fmla="*/ 26 h 378"/>
                <a:gd name="T34" fmla="*/ 68 w 339"/>
                <a:gd name="T35" fmla="*/ 35 h 378"/>
                <a:gd name="T36" fmla="*/ 71 w 339"/>
                <a:gd name="T37" fmla="*/ 44 h 378"/>
                <a:gd name="T38" fmla="*/ 73 w 339"/>
                <a:gd name="T39" fmla="*/ 53 h 378"/>
                <a:gd name="T40" fmla="*/ 73 w 339"/>
                <a:gd name="T41" fmla="*/ 63 h 378"/>
                <a:gd name="T42" fmla="*/ 71 w 339"/>
                <a:gd name="T43" fmla="*/ 74 h 378"/>
                <a:gd name="T44" fmla="*/ 67 w 339"/>
                <a:gd name="T45" fmla="*/ 83 h 378"/>
                <a:gd name="T46" fmla="*/ 61 w 339"/>
                <a:gd name="T47" fmla="*/ 91 h 378"/>
                <a:gd name="T48" fmla="*/ 64 w 339"/>
                <a:gd name="T49" fmla="*/ 91 h 378"/>
                <a:gd name="T50" fmla="*/ 73 w 339"/>
                <a:gd name="T51" fmla="*/ 82 h 378"/>
                <a:gd name="T52" fmla="*/ 80 w 339"/>
                <a:gd name="T53" fmla="*/ 71 h 378"/>
                <a:gd name="T54" fmla="*/ 84 w 339"/>
                <a:gd name="T55" fmla="*/ 57 h 378"/>
                <a:gd name="T56" fmla="*/ 84 w 339"/>
                <a:gd name="T57" fmla="*/ 46 h 378"/>
                <a:gd name="T58" fmla="*/ 82 w 339"/>
                <a:gd name="T59" fmla="*/ 36 h 378"/>
                <a:gd name="T60" fmla="*/ 79 w 339"/>
                <a:gd name="T61" fmla="*/ 26 h 378"/>
                <a:gd name="T62" fmla="*/ 73 w 339"/>
                <a:gd name="T63" fmla="*/ 19 h 37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39"/>
                <a:gd name="T97" fmla="*/ 0 h 378"/>
                <a:gd name="T98" fmla="*/ 339 w 339"/>
                <a:gd name="T99" fmla="*/ 378 h 37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39" h="378">
                  <a:moveTo>
                    <a:pt x="280" y="59"/>
                  </a:moveTo>
                  <a:lnTo>
                    <a:pt x="265" y="45"/>
                  </a:lnTo>
                  <a:lnTo>
                    <a:pt x="250" y="34"/>
                  </a:lnTo>
                  <a:lnTo>
                    <a:pt x="233" y="23"/>
                  </a:lnTo>
                  <a:lnTo>
                    <a:pt x="216" y="15"/>
                  </a:lnTo>
                  <a:lnTo>
                    <a:pt x="197" y="8"/>
                  </a:lnTo>
                  <a:lnTo>
                    <a:pt x="179" y="4"/>
                  </a:lnTo>
                  <a:lnTo>
                    <a:pt x="158" y="2"/>
                  </a:lnTo>
                  <a:lnTo>
                    <a:pt x="138" y="0"/>
                  </a:lnTo>
                  <a:lnTo>
                    <a:pt x="119" y="2"/>
                  </a:lnTo>
                  <a:lnTo>
                    <a:pt x="100" y="4"/>
                  </a:lnTo>
                  <a:lnTo>
                    <a:pt x="82" y="8"/>
                  </a:lnTo>
                  <a:lnTo>
                    <a:pt x="65" y="14"/>
                  </a:lnTo>
                  <a:lnTo>
                    <a:pt x="47" y="22"/>
                  </a:lnTo>
                  <a:lnTo>
                    <a:pt x="30" y="33"/>
                  </a:lnTo>
                  <a:lnTo>
                    <a:pt x="15" y="44"/>
                  </a:lnTo>
                  <a:lnTo>
                    <a:pt x="0" y="57"/>
                  </a:lnTo>
                  <a:lnTo>
                    <a:pt x="12" y="51"/>
                  </a:lnTo>
                  <a:lnTo>
                    <a:pt x="22" y="47"/>
                  </a:lnTo>
                  <a:lnTo>
                    <a:pt x="34" y="42"/>
                  </a:lnTo>
                  <a:lnTo>
                    <a:pt x="46" y="38"/>
                  </a:lnTo>
                  <a:lnTo>
                    <a:pt x="58" y="36"/>
                  </a:lnTo>
                  <a:lnTo>
                    <a:pt x="69" y="34"/>
                  </a:lnTo>
                  <a:lnTo>
                    <a:pt x="82" y="33"/>
                  </a:lnTo>
                  <a:lnTo>
                    <a:pt x="95" y="33"/>
                  </a:lnTo>
                  <a:lnTo>
                    <a:pt x="114" y="34"/>
                  </a:lnTo>
                  <a:lnTo>
                    <a:pt x="134" y="36"/>
                  </a:lnTo>
                  <a:lnTo>
                    <a:pt x="152" y="41"/>
                  </a:lnTo>
                  <a:lnTo>
                    <a:pt x="171" y="48"/>
                  </a:lnTo>
                  <a:lnTo>
                    <a:pt x="189" y="56"/>
                  </a:lnTo>
                  <a:lnTo>
                    <a:pt x="205" y="66"/>
                  </a:lnTo>
                  <a:lnTo>
                    <a:pt x="221" y="78"/>
                  </a:lnTo>
                  <a:lnTo>
                    <a:pt x="236" y="91"/>
                  </a:lnTo>
                  <a:lnTo>
                    <a:pt x="250" y="106"/>
                  </a:lnTo>
                  <a:lnTo>
                    <a:pt x="262" y="123"/>
                  </a:lnTo>
                  <a:lnTo>
                    <a:pt x="272" y="139"/>
                  </a:lnTo>
                  <a:lnTo>
                    <a:pt x="280" y="157"/>
                  </a:lnTo>
                  <a:lnTo>
                    <a:pt x="287" y="176"/>
                  </a:lnTo>
                  <a:lnTo>
                    <a:pt x="292" y="194"/>
                  </a:lnTo>
                  <a:lnTo>
                    <a:pt x="294" y="215"/>
                  </a:lnTo>
                  <a:lnTo>
                    <a:pt x="295" y="234"/>
                  </a:lnTo>
                  <a:lnTo>
                    <a:pt x="294" y="255"/>
                  </a:lnTo>
                  <a:lnTo>
                    <a:pt x="290" y="276"/>
                  </a:lnTo>
                  <a:lnTo>
                    <a:pt x="286" y="295"/>
                  </a:lnTo>
                  <a:lnTo>
                    <a:pt x="278" y="314"/>
                  </a:lnTo>
                  <a:lnTo>
                    <a:pt x="270" y="331"/>
                  </a:lnTo>
                  <a:lnTo>
                    <a:pt x="258" y="348"/>
                  </a:lnTo>
                  <a:lnTo>
                    <a:pt x="247" y="363"/>
                  </a:lnTo>
                  <a:lnTo>
                    <a:pt x="233" y="378"/>
                  </a:lnTo>
                  <a:lnTo>
                    <a:pt x="256" y="364"/>
                  </a:lnTo>
                  <a:lnTo>
                    <a:pt x="277" y="347"/>
                  </a:lnTo>
                  <a:lnTo>
                    <a:pt x="294" y="328"/>
                  </a:lnTo>
                  <a:lnTo>
                    <a:pt x="310" y="306"/>
                  </a:lnTo>
                  <a:lnTo>
                    <a:pt x="322" y="283"/>
                  </a:lnTo>
                  <a:lnTo>
                    <a:pt x="331" y="256"/>
                  </a:lnTo>
                  <a:lnTo>
                    <a:pt x="337" y="230"/>
                  </a:lnTo>
                  <a:lnTo>
                    <a:pt x="339" y="201"/>
                  </a:lnTo>
                  <a:lnTo>
                    <a:pt x="338" y="181"/>
                  </a:lnTo>
                  <a:lnTo>
                    <a:pt x="335" y="162"/>
                  </a:lnTo>
                  <a:lnTo>
                    <a:pt x="331" y="143"/>
                  </a:lnTo>
                  <a:lnTo>
                    <a:pt x="324" y="125"/>
                  </a:lnTo>
                  <a:lnTo>
                    <a:pt x="316" y="106"/>
                  </a:lnTo>
                  <a:lnTo>
                    <a:pt x="305" y="90"/>
                  </a:lnTo>
                  <a:lnTo>
                    <a:pt x="294" y="74"/>
                  </a:lnTo>
                  <a:lnTo>
                    <a:pt x="280" y="5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1412" name="Freeform 77"/>
            <p:cNvSpPr>
              <a:spLocks/>
            </p:cNvSpPr>
            <p:nvPr/>
          </p:nvSpPr>
          <p:spPr bwMode="auto">
            <a:xfrm>
              <a:off x="661" y="1790"/>
              <a:ext cx="249" cy="250"/>
            </a:xfrm>
            <a:custGeom>
              <a:avLst/>
              <a:gdLst>
                <a:gd name="T0" fmla="*/ 69 w 498"/>
                <a:gd name="T1" fmla="*/ 125 h 500"/>
                <a:gd name="T2" fmla="*/ 81 w 498"/>
                <a:gd name="T3" fmla="*/ 123 h 500"/>
                <a:gd name="T4" fmla="*/ 92 w 498"/>
                <a:gd name="T5" fmla="*/ 118 h 500"/>
                <a:gd name="T6" fmla="*/ 102 w 498"/>
                <a:gd name="T7" fmla="*/ 111 h 500"/>
                <a:gd name="T8" fmla="*/ 111 w 498"/>
                <a:gd name="T9" fmla="*/ 102 h 500"/>
                <a:gd name="T10" fmla="*/ 117 w 498"/>
                <a:gd name="T11" fmla="*/ 92 h 500"/>
                <a:gd name="T12" fmla="*/ 122 w 498"/>
                <a:gd name="T13" fmla="*/ 81 h 500"/>
                <a:gd name="T14" fmla="*/ 125 w 498"/>
                <a:gd name="T15" fmla="*/ 69 h 500"/>
                <a:gd name="T16" fmla="*/ 125 w 498"/>
                <a:gd name="T17" fmla="*/ 57 h 500"/>
                <a:gd name="T18" fmla="*/ 122 w 498"/>
                <a:gd name="T19" fmla="*/ 45 h 500"/>
                <a:gd name="T20" fmla="*/ 117 w 498"/>
                <a:gd name="T21" fmla="*/ 33 h 500"/>
                <a:gd name="T22" fmla="*/ 111 w 498"/>
                <a:gd name="T23" fmla="*/ 23 h 500"/>
                <a:gd name="T24" fmla="*/ 102 w 498"/>
                <a:gd name="T25" fmla="*/ 14 h 500"/>
                <a:gd name="T26" fmla="*/ 92 w 498"/>
                <a:gd name="T27" fmla="*/ 8 h 500"/>
                <a:gd name="T28" fmla="*/ 81 w 498"/>
                <a:gd name="T29" fmla="*/ 3 h 500"/>
                <a:gd name="T30" fmla="*/ 69 w 498"/>
                <a:gd name="T31" fmla="*/ 1 h 500"/>
                <a:gd name="T32" fmla="*/ 56 w 498"/>
                <a:gd name="T33" fmla="*/ 1 h 500"/>
                <a:gd name="T34" fmla="*/ 44 w 498"/>
                <a:gd name="T35" fmla="*/ 3 h 500"/>
                <a:gd name="T36" fmla="*/ 33 w 498"/>
                <a:gd name="T37" fmla="*/ 8 h 500"/>
                <a:gd name="T38" fmla="*/ 23 w 498"/>
                <a:gd name="T39" fmla="*/ 15 h 500"/>
                <a:gd name="T40" fmla="*/ 14 w 498"/>
                <a:gd name="T41" fmla="*/ 23 h 500"/>
                <a:gd name="T42" fmla="*/ 8 w 498"/>
                <a:gd name="T43" fmla="*/ 33 h 500"/>
                <a:gd name="T44" fmla="*/ 3 w 498"/>
                <a:gd name="T45" fmla="*/ 44 h 500"/>
                <a:gd name="T46" fmla="*/ 1 w 498"/>
                <a:gd name="T47" fmla="*/ 57 h 500"/>
                <a:gd name="T48" fmla="*/ 1 w 498"/>
                <a:gd name="T49" fmla="*/ 69 h 500"/>
                <a:gd name="T50" fmla="*/ 3 w 498"/>
                <a:gd name="T51" fmla="*/ 81 h 500"/>
                <a:gd name="T52" fmla="*/ 7 w 498"/>
                <a:gd name="T53" fmla="*/ 92 h 500"/>
                <a:gd name="T54" fmla="*/ 14 w 498"/>
                <a:gd name="T55" fmla="*/ 102 h 500"/>
                <a:gd name="T56" fmla="*/ 23 w 498"/>
                <a:gd name="T57" fmla="*/ 111 h 500"/>
                <a:gd name="T58" fmla="*/ 33 w 498"/>
                <a:gd name="T59" fmla="*/ 118 h 500"/>
                <a:gd name="T60" fmla="*/ 44 w 498"/>
                <a:gd name="T61" fmla="*/ 123 h 500"/>
                <a:gd name="T62" fmla="*/ 56 w 498"/>
                <a:gd name="T63" fmla="*/ 125 h 5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500"/>
                <a:gd name="T98" fmla="*/ 498 w 498"/>
                <a:gd name="T99" fmla="*/ 500 h 5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500">
                  <a:moveTo>
                    <a:pt x="248" y="500"/>
                  </a:moveTo>
                  <a:lnTo>
                    <a:pt x="274" y="499"/>
                  </a:lnTo>
                  <a:lnTo>
                    <a:pt x="298" y="495"/>
                  </a:lnTo>
                  <a:lnTo>
                    <a:pt x="321" y="490"/>
                  </a:lnTo>
                  <a:lnTo>
                    <a:pt x="344" y="480"/>
                  </a:lnTo>
                  <a:lnTo>
                    <a:pt x="366" y="470"/>
                  </a:lnTo>
                  <a:lnTo>
                    <a:pt x="387" y="457"/>
                  </a:lnTo>
                  <a:lnTo>
                    <a:pt x="406" y="444"/>
                  </a:lnTo>
                  <a:lnTo>
                    <a:pt x="425" y="426"/>
                  </a:lnTo>
                  <a:lnTo>
                    <a:pt x="442" y="408"/>
                  </a:lnTo>
                  <a:lnTo>
                    <a:pt x="456" y="388"/>
                  </a:lnTo>
                  <a:lnTo>
                    <a:pt x="468" y="368"/>
                  </a:lnTo>
                  <a:lnTo>
                    <a:pt x="479" y="346"/>
                  </a:lnTo>
                  <a:lnTo>
                    <a:pt x="488" y="323"/>
                  </a:lnTo>
                  <a:lnTo>
                    <a:pt x="494" y="300"/>
                  </a:lnTo>
                  <a:lnTo>
                    <a:pt x="497" y="275"/>
                  </a:lnTo>
                  <a:lnTo>
                    <a:pt x="498" y="250"/>
                  </a:lnTo>
                  <a:lnTo>
                    <a:pt x="497" y="225"/>
                  </a:lnTo>
                  <a:lnTo>
                    <a:pt x="494" y="200"/>
                  </a:lnTo>
                  <a:lnTo>
                    <a:pt x="488" y="177"/>
                  </a:lnTo>
                  <a:lnTo>
                    <a:pt x="479" y="154"/>
                  </a:lnTo>
                  <a:lnTo>
                    <a:pt x="468" y="132"/>
                  </a:lnTo>
                  <a:lnTo>
                    <a:pt x="456" y="112"/>
                  </a:lnTo>
                  <a:lnTo>
                    <a:pt x="442" y="92"/>
                  </a:lnTo>
                  <a:lnTo>
                    <a:pt x="425" y="74"/>
                  </a:lnTo>
                  <a:lnTo>
                    <a:pt x="406" y="56"/>
                  </a:lnTo>
                  <a:lnTo>
                    <a:pt x="387" y="43"/>
                  </a:lnTo>
                  <a:lnTo>
                    <a:pt x="366" y="30"/>
                  </a:lnTo>
                  <a:lnTo>
                    <a:pt x="344" y="20"/>
                  </a:lnTo>
                  <a:lnTo>
                    <a:pt x="321" y="10"/>
                  </a:lnTo>
                  <a:lnTo>
                    <a:pt x="298" y="5"/>
                  </a:lnTo>
                  <a:lnTo>
                    <a:pt x="274" y="1"/>
                  </a:lnTo>
                  <a:lnTo>
                    <a:pt x="248" y="0"/>
                  </a:lnTo>
                  <a:lnTo>
                    <a:pt x="223" y="1"/>
                  </a:lnTo>
                  <a:lnTo>
                    <a:pt x="199" y="5"/>
                  </a:lnTo>
                  <a:lnTo>
                    <a:pt x="175" y="12"/>
                  </a:lnTo>
                  <a:lnTo>
                    <a:pt x="152" y="20"/>
                  </a:lnTo>
                  <a:lnTo>
                    <a:pt x="130" y="30"/>
                  </a:lnTo>
                  <a:lnTo>
                    <a:pt x="109" y="43"/>
                  </a:lnTo>
                  <a:lnTo>
                    <a:pt x="91" y="58"/>
                  </a:lnTo>
                  <a:lnTo>
                    <a:pt x="72" y="74"/>
                  </a:lnTo>
                  <a:lnTo>
                    <a:pt x="56" y="91"/>
                  </a:lnTo>
                  <a:lnTo>
                    <a:pt x="42" y="111"/>
                  </a:lnTo>
                  <a:lnTo>
                    <a:pt x="30" y="131"/>
                  </a:lnTo>
                  <a:lnTo>
                    <a:pt x="19" y="153"/>
                  </a:lnTo>
                  <a:lnTo>
                    <a:pt x="11" y="176"/>
                  </a:lnTo>
                  <a:lnTo>
                    <a:pt x="4" y="200"/>
                  </a:lnTo>
                  <a:lnTo>
                    <a:pt x="1" y="225"/>
                  </a:lnTo>
                  <a:lnTo>
                    <a:pt x="0" y="250"/>
                  </a:lnTo>
                  <a:lnTo>
                    <a:pt x="1" y="275"/>
                  </a:lnTo>
                  <a:lnTo>
                    <a:pt x="4" y="300"/>
                  </a:lnTo>
                  <a:lnTo>
                    <a:pt x="10" y="323"/>
                  </a:lnTo>
                  <a:lnTo>
                    <a:pt x="18" y="346"/>
                  </a:lnTo>
                  <a:lnTo>
                    <a:pt x="28" y="368"/>
                  </a:lnTo>
                  <a:lnTo>
                    <a:pt x="41" y="388"/>
                  </a:lnTo>
                  <a:lnTo>
                    <a:pt x="56" y="408"/>
                  </a:lnTo>
                  <a:lnTo>
                    <a:pt x="72" y="426"/>
                  </a:lnTo>
                  <a:lnTo>
                    <a:pt x="91" y="444"/>
                  </a:lnTo>
                  <a:lnTo>
                    <a:pt x="110" y="457"/>
                  </a:lnTo>
                  <a:lnTo>
                    <a:pt x="131" y="470"/>
                  </a:lnTo>
                  <a:lnTo>
                    <a:pt x="153" y="480"/>
                  </a:lnTo>
                  <a:lnTo>
                    <a:pt x="176" y="490"/>
                  </a:lnTo>
                  <a:lnTo>
                    <a:pt x="199" y="495"/>
                  </a:lnTo>
                  <a:lnTo>
                    <a:pt x="223" y="499"/>
                  </a:lnTo>
                  <a:lnTo>
                    <a:pt x="248" y="50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1413" name="Freeform 78"/>
            <p:cNvSpPr>
              <a:spLocks/>
            </p:cNvSpPr>
            <p:nvPr/>
          </p:nvSpPr>
          <p:spPr bwMode="auto">
            <a:xfrm>
              <a:off x="685" y="1814"/>
              <a:ext cx="200" cy="201"/>
            </a:xfrm>
            <a:custGeom>
              <a:avLst/>
              <a:gdLst>
                <a:gd name="T0" fmla="*/ 0 w 401"/>
                <a:gd name="T1" fmla="*/ 45 h 400"/>
                <a:gd name="T2" fmla="*/ 2 w 401"/>
                <a:gd name="T3" fmla="*/ 36 h 400"/>
                <a:gd name="T4" fmla="*/ 5 w 401"/>
                <a:gd name="T5" fmla="*/ 27 h 400"/>
                <a:gd name="T6" fmla="*/ 11 w 401"/>
                <a:gd name="T7" fmla="*/ 19 h 400"/>
                <a:gd name="T8" fmla="*/ 18 w 401"/>
                <a:gd name="T9" fmla="*/ 11 h 400"/>
                <a:gd name="T10" fmla="*/ 26 w 401"/>
                <a:gd name="T11" fmla="*/ 6 h 400"/>
                <a:gd name="T12" fmla="*/ 35 w 401"/>
                <a:gd name="T13" fmla="*/ 2 h 400"/>
                <a:gd name="T14" fmla="*/ 45 w 401"/>
                <a:gd name="T15" fmla="*/ 1 h 400"/>
                <a:gd name="T16" fmla="*/ 55 w 401"/>
                <a:gd name="T17" fmla="*/ 1 h 400"/>
                <a:gd name="T18" fmla="*/ 64 w 401"/>
                <a:gd name="T19" fmla="*/ 2 h 400"/>
                <a:gd name="T20" fmla="*/ 73 w 401"/>
                <a:gd name="T21" fmla="*/ 6 h 400"/>
                <a:gd name="T22" fmla="*/ 81 w 401"/>
                <a:gd name="T23" fmla="*/ 11 h 400"/>
                <a:gd name="T24" fmla="*/ 89 w 401"/>
                <a:gd name="T25" fmla="*/ 19 h 400"/>
                <a:gd name="T26" fmla="*/ 94 w 401"/>
                <a:gd name="T27" fmla="*/ 27 h 400"/>
                <a:gd name="T28" fmla="*/ 98 w 401"/>
                <a:gd name="T29" fmla="*/ 36 h 400"/>
                <a:gd name="T30" fmla="*/ 100 w 401"/>
                <a:gd name="T31" fmla="*/ 45 h 400"/>
                <a:gd name="T32" fmla="*/ 100 w 401"/>
                <a:gd name="T33" fmla="*/ 56 h 400"/>
                <a:gd name="T34" fmla="*/ 98 w 401"/>
                <a:gd name="T35" fmla="*/ 66 h 400"/>
                <a:gd name="T36" fmla="*/ 94 w 401"/>
                <a:gd name="T37" fmla="*/ 75 h 400"/>
                <a:gd name="T38" fmla="*/ 88 w 401"/>
                <a:gd name="T39" fmla="*/ 83 h 400"/>
                <a:gd name="T40" fmla="*/ 82 w 401"/>
                <a:gd name="T41" fmla="*/ 89 h 400"/>
                <a:gd name="T42" fmla="*/ 74 w 401"/>
                <a:gd name="T43" fmla="*/ 95 h 400"/>
                <a:gd name="T44" fmla="*/ 65 w 401"/>
                <a:gd name="T45" fmla="*/ 98 h 400"/>
                <a:gd name="T46" fmla="*/ 55 w 401"/>
                <a:gd name="T47" fmla="*/ 101 h 400"/>
                <a:gd name="T48" fmla="*/ 45 w 401"/>
                <a:gd name="T49" fmla="*/ 101 h 400"/>
                <a:gd name="T50" fmla="*/ 35 w 401"/>
                <a:gd name="T51" fmla="*/ 99 h 400"/>
                <a:gd name="T52" fmla="*/ 26 w 401"/>
                <a:gd name="T53" fmla="*/ 95 h 400"/>
                <a:gd name="T54" fmla="*/ 18 w 401"/>
                <a:gd name="T55" fmla="*/ 90 h 400"/>
                <a:gd name="T56" fmla="*/ 11 w 401"/>
                <a:gd name="T57" fmla="*/ 82 h 400"/>
                <a:gd name="T58" fmla="*/ 5 w 401"/>
                <a:gd name="T59" fmla="*/ 74 h 400"/>
                <a:gd name="T60" fmla="*/ 2 w 401"/>
                <a:gd name="T61" fmla="*/ 65 h 400"/>
                <a:gd name="T62" fmla="*/ 0 w 401"/>
                <a:gd name="T63" fmla="*/ 56 h 4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0"/>
                <a:gd name="T98" fmla="*/ 401 w 401"/>
                <a:gd name="T99" fmla="*/ 400 h 4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0">
                  <a:moveTo>
                    <a:pt x="0" y="200"/>
                  </a:moveTo>
                  <a:lnTo>
                    <a:pt x="1" y="180"/>
                  </a:lnTo>
                  <a:lnTo>
                    <a:pt x="3" y="161"/>
                  </a:lnTo>
                  <a:lnTo>
                    <a:pt x="8" y="142"/>
                  </a:lnTo>
                  <a:lnTo>
                    <a:pt x="15" y="124"/>
                  </a:lnTo>
                  <a:lnTo>
                    <a:pt x="23" y="106"/>
                  </a:lnTo>
                  <a:lnTo>
                    <a:pt x="33" y="89"/>
                  </a:lnTo>
                  <a:lnTo>
                    <a:pt x="45" y="73"/>
                  </a:lnTo>
                  <a:lnTo>
                    <a:pt x="59" y="58"/>
                  </a:lnTo>
                  <a:lnTo>
                    <a:pt x="74" y="44"/>
                  </a:lnTo>
                  <a:lnTo>
                    <a:pt x="90" y="33"/>
                  </a:lnTo>
                  <a:lnTo>
                    <a:pt x="106" y="23"/>
                  </a:lnTo>
                  <a:lnTo>
                    <a:pt x="124" y="15"/>
                  </a:lnTo>
                  <a:lnTo>
                    <a:pt x="143" y="8"/>
                  </a:lnTo>
                  <a:lnTo>
                    <a:pt x="161" y="3"/>
                  </a:lnTo>
                  <a:lnTo>
                    <a:pt x="181" y="1"/>
                  </a:lnTo>
                  <a:lnTo>
                    <a:pt x="200" y="0"/>
                  </a:lnTo>
                  <a:lnTo>
                    <a:pt x="220" y="1"/>
                  </a:lnTo>
                  <a:lnTo>
                    <a:pt x="241" y="3"/>
                  </a:lnTo>
                  <a:lnTo>
                    <a:pt x="259" y="8"/>
                  </a:lnTo>
                  <a:lnTo>
                    <a:pt x="278" y="15"/>
                  </a:lnTo>
                  <a:lnTo>
                    <a:pt x="295" y="23"/>
                  </a:lnTo>
                  <a:lnTo>
                    <a:pt x="312" y="33"/>
                  </a:lnTo>
                  <a:lnTo>
                    <a:pt x="327" y="44"/>
                  </a:lnTo>
                  <a:lnTo>
                    <a:pt x="342" y="58"/>
                  </a:lnTo>
                  <a:lnTo>
                    <a:pt x="356" y="73"/>
                  </a:lnTo>
                  <a:lnTo>
                    <a:pt x="367" y="89"/>
                  </a:lnTo>
                  <a:lnTo>
                    <a:pt x="378" y="106"/>
                  </a:lnTo>
                  <a:lnTo>
                    <a:pt x="386" y="124"/>
                  </a:lnTo>
                  <a:lnTo>
                    <a:pt x="393" y="142"/>
                  </a:lnTo>
                  <a:lnTo>
                    <a:pt x="397" y="161"/>
                  </a:lnTo>
                  <a:lnTo>
                    <a:pt x="400" y="180"/>
                  </a:lnTo>
                  <a:lnTo>
                    <a:pt x="401" y="200"/>
                  </a:lnTo>
                  <a:lnTo>
                    <a:pt x="400" y="221"/>
                  </a:lnTo>
                  <a:lnTo>
                    <a:pt x="396" y="240"/>
                  </a:lnTo>
                  <a:lnTo>
                    <a:pt x="392" y="260"/>
                  </a:lnTo>
                  <a:lnTo>
                    <a:pt x="385" y="278"/>
                  </a:lnTo>
                  <a:lnTo>
                    <a:pt x="377" y="296"/>
                  </a:lnTo>
                  <a:lnTo>
                    <a:pt x="366" y="312"/>
                  </a:lnTo>
                  <a:lnTo>
                    <a:pt x="355" y="328"/>
                  </a:lnTo>
                  <a:lnTo>
                    <a:pt x="342" y="342"/>
                  </a:lnTo>
                  <a:lnTo>
                    <a:pt x="328" y="354"/>
                  </a:lnTo>
                  <a:lnTo>
                    <a:pt x="312" y="366"/>
                  </a:lnTo>
                  <a:lnTo>
                    <a:pt x="296" y="376"/>
                  </a:lnTo>
                  <a:lnTo>
                    <a:pt x="279" y="384"/>
                  </a:lnTo>
                  <a:lnTo>
                    <a:pt x="260" y="391"/>
                  </a:lnTo>
                  <a:lnTo>
                    <a:pt x="241" y="396"/>
                  </a:lnTo>
                  <a:lnTo>
                    <a:pt x="221" y="399"/>
                  </a:lnTo>
                  <a:lnTo>
                    <a:pt x="200" y="400"/>
                  </a:lnTo>
                  <a:lnTo>
                    <a:pt x="181" y="399"/>
                  </a:lnTo>
                  <a:lnTo>
                    <a:pt x="161" y="397"/>
                  </a:lnTo>
                  <a:lnTo>
                    <a:pt x="143" y="392"/>
                  </a:lnTo>
                  <a:lnTo>
                    <a:pt x="124" y="385"/>
                  </a:lnTo>
                  <a:lnTo>
                    <a:pt x="106" y="377"/>
                  </a:lnTo>
                  <a:lnTo>
                    <a:pt x="90" y="367"/>
                  </a:lnTo>
                  <a:lnTo>
                    <a:pt x="74" y="356"/>
                  </a:lnTo>
                  <a:lnTo>
                    <a:pt x="59" y="342"/>
                  </a:lnTo>
                  <a:lnTo>
                    <a:pt x="45" y="327"/>
                  </a:lnTo>
                  <a:lnTo>
                    <a:pt x="33" y="311"/>
                  </a:lnTo>
                  <a:lnTo>
                    <a:pt x="23" y="294"/>
                  </a:lnTo>
                  <a:lnTo>
                    <a:pt x="15" y="277"/>
                  </a:lnTo>
                  <a:lnTo>
                    <a:pt x="8" y="259"/>
                  </a:lnTo>
                  <a:lnTo>
                    <a:pt x="3" y="239"/>
                  </a:lnTo>
                  <a:lnTo>
                    <a:pt x="1" y="220"/>
                  </a:lnTo>
                  <a:lnTo>
                    <a:pt x="0" y="200"/>
                  </a:lnTo>
                  <a:close/>
                </a:path>
              </a:pathLst>
            </a:cu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1414" name="Freeform 79"/>
            <p:cNvSpPr>
              <a:spLocks/>
            </p:cNvSpPr>
            <p:nvPr/>
          </p:nvSpPr>
          <p:spPr bwMode="auto">
            <a:xfrm>
              <a:off x="705" y="1814"/>
              <a:ext cx="180" cy="181"/>
            </a:xfrm>
            <a:custGeom>
              <a:avLst/>
              <a:gdLst>
                <a:gd name="T0" fmla="*/ 71 w 361"/>
                <a:gd name="T1" fmla="*/ 11 h 361"/>
                <a:gd name="T2" fmla="*/ 63 w 361"/>
                <a:gd name="T3" fmla="*/ 6 h 361"/>
                <a:gd name="T4" fmla="*/ 54 w 361"/>
                <a:gd name="T5" fmla="*/ 2 h 361"/>
                <a:gd name="T6" fmla="*/ 45 w 361"/>
                <a:gd name="T7" fmla="*/ 1 h 361"/>
                <a:gd name="T8" fmla="*/ 35 w 361"/>
                <a:gd name="T9" fmla="*/ 1 h 361"/>
                <a:gd name="T10" fmla="*/ 25 w 361"/>
                <a:gd name="T11" fmla="*/ 2 h 361"/>
                <a:gd name="T12" fmla="*/ 16 w 361"/>
                <a:gd name="T13" fmla="*/ 6 h 361"/>
                <a:gd name="T14" fmla="*/ 8 w 361"/>
                <a:gd name="T15" fmla="*/ 11 h 361"/>
                <a:gd name="T16" fmla="*/ 3 w 361"/>
                <a:gd name="T17" fmla="*/ 16 h 361"/>
                <a:gd name="T18" fmla="*/ 1 w 361"/>
                <a:gd name="T19" fmla="*/ 19 h 361"/>
                <a:gd name="T20" fmla="*/ 3 w 361"/>
                <a:gd name="T21" fmla="*/ 18 h 361"/>
                <a:gd name="T22" fmla="*/ 10 w 361"/>
                <a:gd name="T23" fmla="*/ 14 h 361"/>
                <a:gd name="T24" fmla="*/ 18 w 361"/>
                <a:gd name="T25" fmla="*/ 12 h 361"/>
                <a:gd name="T26" fmla="*/ 26 w 361"/>
                <a:gd name="T27" fmla="*/ 11 h 361"/>
                <a:gd name="T28" fmla="*/ 35 w 361"/>
                <a:gd name="T29" fmla="*/ 11 h 361"/>
                <a:gd name="T30" fmla="*/ 44 w 361"/>
                <a:gd name="T31" fmla="*/ 13 h 361"/>
                <a:gd name="T32" fmla="*/ 53 w 361"/>
                <a:gd name="T33" fmla="*/ 16 h 361"/>
                <a:gd name="T34" fmla="*/ 61 w 361"/>
                <a:gd name="T35" fmla="*/ 22 h 361"/>
                <a:gd name="T36" fmla="*/ 69 w 361"/>
                <a:gd name="T37" fmla="*/ 29 h 361"/>
                <a:gd name="T38" fmla="*/ 74 w 361"/>
                <a:gd name="T39" fmla="*/ 37 h 361"/>
                <a:gd name="T40" fmla="*/ 78 w 361"/>
                <a:gd name="T41" fmla="*/ 46 h 361"/>
                <a:gd name="T42" fmla="*/ 79 w 361"/>
                <a:gd name="T43" fmla="*/ 56 h 361"/>
                <a:gd name="T44" fmla="*/ 79 w 361"/>
                <a:gd name="T45" fmla="*/ 65 h 361"/>
                <a:gd name="T46" fmla="*/ 78 w 361"/>
                <a:gd name="T47" fmla="*/ 73 h 361"/>
                <a:gd name="T48" fmla="*/ 76 w 361"/>
                <a:gd name="T49" fmla="*/ 81 h 361"/>
                <a:gd name="T50" fmla="*/ 72 w 361"/>
                <a:gd name="T51" fmla="*/ 88 h 361"/>
                <a:gd name="T52" fmla="*/ 74 w 361"/>
                <a:gd name="T53" fmla="*/ 87 h 361"/>
                <a:gd name="T54" fmla="*/ 81 w 361"/>
                <a:gd name="T55" fmla="*/ 78 h 361"/>
                <a:gd name="T56" fmla="*/ 87 w 361"/>
                <a:gd name="T57" fmla="*/ 68 h 361"/>
                <a:gd name="T58" fmla="*/ 90 w 361"/>
                <a:gd name="T59" fmla="*/ 56 h 361"/>
                <a:gd name="T60" fmla="*/ 90 w 361"/>
                <a:gd name="T61" fmla="*/ 45 h 361"/>
                <a:gd name="T62" fmla="*/ 88 w 361"/>
                <a:gd name="T63" fmla="*/ 36 h 361"/>
                <a:gd name="T64" fmla="*/ 84 w 361"/>
                <a:gd name="T65" fmla="*/ 27 h 361"/>
                <a:gd name="T66" fmla="*/ 79 w 361"/>
                <a:gd name="T67" fmla="*/ 19 h 36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61"/>
                <a:gd name="T103" fmla="*/ 0 h 361"/>
                <a:gd name="T104" fmla="*/ 361 w 361"/>
                <a:gd name="T105" fmla="*/ 361 h 36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61" h="361">
                  <a:moveTo>
                    <a:pt x="302" y="58"/>
                  </a:moveTo>
                  <a:lnTo>
                    <a:pt x="287" y="44"/>
                  </a:lnTo>
                  <a:lnTo>
                    <a:pt x="272" y="33"/>
                  </a:lnTo>
                  <a:lnTo>
                    <a:pt x="255" y="23"/>
                  </a:lnTo>
                  <a:lnTo>
                    <a:pt x="238" y="15"/>
                  </a:lnTo>
                  <a:lnTo>
                    <a:pt x="219" y="8"/>
                  </a:lnTo>
                  <a:lnTo>
                    <a:pt x="201" y="3"/>
                  </a:lnTo>
                  <a:lnTo>
                    <a:pt x="180" y="1"/>
                  </a:lnTo>
                  <a:lnTo>
                    <a:pt x="160" y="0"/>
                  </a:lnTo>
                  <a:lnTo>
                    <a:pt x="141" y="1"/>
                  </a:lnTo>
                  <a:lnTo>
                    <a:pt x="121" y="3"/>
                  </a:lnTo>
                  <a:lnTo>
                    <a:pt x="103" y="8"/>
                  </a:lnTo>
                  <a:lnTo>
                    <a:pt x="84" y="15"/>
                  </a:lnTo>
                  <a:lnTo>
                    <a:pt x="66" y="23"/>
                  </a:lnTo>
                  <a:lnTo>
                    <a:pt x="50" y="33"/>
                  </a:lnTo>
                  <a:lnTo>
                    <a:pt x="34" y="44"/>
                  </a:lnTo>
                  <a:lnTo>
                    <a:pt x="19" y="58"/>
                  </a:lnTo>
                  <a:lnTo>
                    <a:pt x="14" y="64"/>
                  </a:lnTo>
                  <a:lnTo>
                    <a:pt x="10" y="69"/>
                  </a:lnTo>
                  <a:lnTo>
                    <a:pt x="5" y="74"/>
                  </a:lnTo>
                  <a:lnTo>
                    <a:pt x="0" y="80"/>
                  </a:lnTo>
                  <a:lnTo>
                    <a:pt x="14" y="71"/>
                  </a:lnTo>
                  <a:lnTo>
                    <a:pt x="28" y="63"/>
                  </a:lnTo>
                  <a:lnTo>
                    <a:pt x="42" y="56"/>
                  </a:lnTo>
                  <a:lnTo>
                    <a:pt x="57" y="50"/>
                  </a:lnTo>
                  <a:lnTo>
                    <a:pt x="72" y="46"/>
                  </a:lnTo>
                  <a:lnTo>
                    <a:pt x="88" y="42"/>
                  </a:lnTo>
                  <a:lnTo>
                    <a:pt x="104" y="41"/>
                  </a:lnTo>
                  <a:lnTo>
                    <a:pt x="120" y="40"/>
                  </a:lnTo>
                  <a:lnTo>
                    <a:pt x="140" y="41"/>
                  </a:lnTo>
                  <a:lnTo>
                    <a:pt x="159" y="43"/>
                  </a:lnTo>
                  <a:lnTo>
                    <a:pt x="178" y="49"/>
                  </a:lnTo>
                  <a:lnTo>
                    <a:pt x="196" y="55"/>
                  </a:lnTo>
                  <a:lnTo>
                    <a:pt x="215" y="64"/>
                  </a:lnTo>
                  <a:lnTo>
                    <a:pt x="231" y="74"/>
                  </a:lnTo>
                  <a:lnTo>
                    <a:pt x="247" y="86"/>
                  </a:lnTo>
                  <a:lnTo>
                    <a:pt x="262" y="99"/>
                  </a:lnTo>
                  <a:lnTo>
                    <a:pt x="276" y="114"/>
                  </a:lnTo>
                  <a:lnTo>
                    <a:pt x="287" y="130"/>
                  </a:lnTo>
                  <a:lnTo>
                    <a:pt x="297" y="146"/>
                  </a:lnTo>
                  <a:lnTo>
                    <a:pt x="306" y="164"/>
                  </a:lnTo>
                  <a:lnTo>
                    <a:pt x="312" y="183"/>
                  </a:lnTo>
                  <a:lnTo>
                    <a:pt x="317" y="201"/>
                  </a:lnTo>
                  <a:lnTo>
                    <a:pt x="319" y="222"/>
                  </a:lnTo>
                  <a:lnTo>
                    <a:pt x="321" y="241"/>
                  </a:lnTo>
                  <a:lnTo>
                    <a:pt x="319" y="258"/>
                  </a:lnTo>
                  <a:lnTo>
                    <a:pt x="318" y="275"/>
                  </a:lnTo>
                  <a:lnTo>
                    <a:pt x="315" y="290"/>
                  </a:lnTo>
                  <a:lnTo>
                    <a:pt x="310" y="306"/>
                  </a:lnTo>
                  <a:lnTo>
                    <a:pt x="304" y="321"/>
                  </a:lnTo>
                  <a:lnTo>
                    <a:pt x="297" y="335"/>
                  </a:lnTo>
                  <a:lnTo>
                    <a:pt x="289" y="349"/>
                  </a:lnTo>
                  <a:lnTo>
                    <a:pt x="280" y="361"/>
                  </a:lnTo>
                  <a:lnTo>
                    <a:pt x="297" y="346"/>
                  </a:lnTo>
                  <a:lnTo>
                    <a:pt x="314" y="330"/>
                  </a:lnTo>
                  <a:lnTo>
                    <a:pt x="327" y="312"/>
                  </a:lnTo>
                  <a:lnTo>
                    <a:pt x="339" y="291"/>
                  </a:lnTo>
                  <a:lnTo>
                    <a:pt x="348" y="270"/>
                  </a:lnTo>
                  <a:lnTo>
                    <a:pt x="355" y="247"/>
                  </a:lnTo>
                  <a:lnTo>
                    <a:pt x="360" y="224"/>
                  </a:lnTo>
                  <a:lnTo>
                    <a:pt x="361" y="200"/>
                  </a:lnTo>
                  <a:lnTo>
                    <a:pt x="360" y="180"/>
                  </a:lnTo>
                  <a:lnTo>
                    <a:pt x="357" y="161"/>
                  </a:lnTo>
                  <a:lnTo>
                    <a:pt x="353" y="142"/>
                  </a:lnTo>
                  <a:lnTo>
                    <a:pt x="346" y="124"/>
                  </a:lnTo>
                  <a:lnTo>
                    <a:pt x="338" y="106"/>
                  </a:lnTo>
                  <a:lnTo>
                    <a:pt x="327" y="89"/>
                  </a:lnTo>
                  <a:lnTo>
                    <a:pt x="316" y="73"/>
                  </a:lnTo>
                  <a:lnTo>
                    <a:pt x="302" y="58"/>
                  </a:lnTo>
                  <a:close/>
                </a:path>
              </a:pathLst>
            </a:custGeom>
            <a:solidFill>
              <a:srgbClr val="7FFF7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grpSp>
      <p:grpSp>
        <p:nvGrpSpPr>
          <p:cNvPr id="11268" name="Group 61"/>
          <p:cNvGrpSpPr>
            <a:grpSpLocks/>
          </p:cNvGrpSpPr>
          <p:nvPr/>
        </p:nvGrpSpPr>
        <p:grpSpPr bwMode="auto">
          <a:xfrm>
            <a:off x="5221288" y="1030288"/>
            <a:ext cx="319087" cy="355600"/>
            <a:chOff x="410" y="1186"/>
            <a:chExt cx="745" cy="919"/>
          </a:xfrm>
        </p:grpSpPr>
        <p:sp>
          <p:nvSpPr>
            <p:cNvPr id="11379" name="Freeform 62"/>
            <p:cNvSpPr>
              <a:spLocks/>
            </p:cNvSpPr>
            <p:nvPr/>
          </p:nvSpPr>
          <p:spPr bwMode="auto">
            <a:xfrm>
              <a:off x="410" y="1186"/>
              <a:ext cx="745" cy="919"/>
            </a:xfrm>
            <a:custGeom>
              <a:avLst/>
              <a:gdLst>
                <a:gd name="T0" fmla="*/ 373 w 1489"/>
                <a:gd name="T1" fmla="*/ 168 h 1836"/>
                <a:gd name="T2" fmla="*/ 292 w 1489"/>
                <a:gd name="T3" fmla="*/ 117 h 1836"/>
                <a:gd name="T4" fmla="*/ 309 w 1489"/>
                <a:gd name="T5" fmla="*/ 97 h 1836"/>
                <a:gd name="T6" fmla="*/ 326 w 1489"/>
                <a:gd name="T7" fmla="*/ 85 h 1836"/>
                <a:gd name="T8" fmla="*/ 341 w 1489"/>
                <a:gd name="T9" fmla="*/ 79 h 1836"/>
                <a:gd name="T10" fmla="*/ 352 w 1489"/>
                <a:gd name="T11" fmla="*/ 78 h 1836"/>
                <a:gd name="T12" fmla="*/ 357 w 1489"/>
                <a:gd name="T13" fmla="*/ 78 h 1836"/>
                <a:gd name="T14" fmla="*/ 287 w 1489"/>
                <a:gd name="T15" fmla="*/ 29 h 1836"/>
                <a:gd name="T16" fmla="*/ 89 w 1489"/>
                <a:gd name="T17" fmla="*/ 29 h 1836"/>
                <a:gd name="T18" fmla="*/ 16 w 1489"/>
                <a:gd name="T19" fmla="*/ 78 h 1836"/>
                <a:gd name="T20" fmla="*/ 21 w 1489"/>
                <a:gd name="T21" fmla="*/ 78 h 1836"/>
                <a:gd name="T22" fmla="*/ 32 w 1489"/>
                <a:gd name="T23" fmla="*/ 79 h 1836"/>
                <a:gd name="T24" fmla="*/ 48 w 1489"/>
                <a:gd name="T25" fmla="*/ 85 h 1836"/>
                <a:gd name="T26" fmla="*/ 65 w 1489"/>
                <a:gd name="T27" fmla="*/ 98 h 1836"/>
                <a:gd name="T28" fmla="*/ 82 w 1489"/>
                <a:gd name="T29" fmla="*/ 119 h 1836"/>
                <a:gd name="T30" fmla="*/ 88 w 1489"/>
                <a:gd name="T31" fmla="*/ 130 h 1836"/>
                <a:gd name="T32" fmla="*/ 89 w 1489"/>
                <a:gd name="T33" fmla="*/ 168 h 1836"/>
                <a:gd name="T34" fmla="*/ 16 w 1489"/>
                <a:gd name="T35" fmla="*/ 217 h 1836"/>
                <a:gd name="T36" fmla="*/ 21 w 1489"/>
                <a:gd name="T37" fmla="*/ 217 h 1836"/>
                <a:gd name="T38" fmla="*/ 32 w 1489"/>
                <a:gd name="T39" fmla="*/ 218 h 1836"/>
                <a:gd name="T40" fmla="*/ 48 w 1489"/>
                <a:gd name="T41" fmla="*/ 224 h 1836"/>
                <a:gd name="T42" fmla="*/ 65 w 1489"/>
                <a:gd name="T43" fmla="*/ 237 h 1836"/>
                <a:gd name="T44" fmla="*/ 82 w 1489"/>
                <a:gd name="T45" fmla="*/ 259 h 1836"/>
                <a:gd name="T46" fmla="*/ 88 w 1489"/>
                <a:gd name="T47" fmla="*/ 269 h 1836"/>
                <a:gd name="T48" fmla="*/ 89 w 1489"/>
                <a:gd name="T49" fmla="*/ 303 h 1836"/>
                <a:gd name="T50" fmla="*/ 16 w 1489"/>
                <a:gd name="T51" fmla="*/ 352 h 1836"/>
                <a:gd name="T52" fmla="*/ 21 w 1489"/>
                <a:gd name="T53" fmla="*/ 352 h 1836"/>
                <a:gd name="T54" fmla="*/ 32 w 1489"/>
                <a:gd name="T55" fmla="*/ 353 h 1836"/>
                <a:gd name="T56" fmla="*/ 48 w 1489"/>
                <a:gd name="T57" fmla="*/ 359 h 1836"/>
                <a:gd name="T58" fmla="*/ 65 w 1489"/>
                <a:gd name="T59" fmla="*/ 372 h 1836"/>
                <a:gd name="T60" fmla="*/ 82 w 1489"/>
                <a:gd name="T61" fmla="*/ 394 h 1836"/>
                <a:gd name="T62" fmla="*/ 88 w 1489"/>
                <a:gd name="T63" fmla="*/ 404 h 1836"/>
                <a:gd name="T64" fmla="*/ 89 w 1489"/>
                <a:gd name="T65" fmla="*/ 460 h 1836"/>
                <a:gd name="T66" fmla="*/ 292 w 1489"/>
                <a:gd name="T67" fmla="*/ 391 h 1836"/>
                <a:gd name="T68" fmla="*/ 309 w 1489"/>
                <a:gd name="T69" fmla="*/ 371 h 1836"/>
                <a:gd name="T70" fmla="*/ 326 w 1489"/>
                <a:gd name="T71" fmla="*/ 359 h 1836"/>
                <a:gd name="T72" fmla="*/ 341 w 1489"/>
                <a:gd name="T73" fmla="*/ 353 h 1836"/>
                <a:gd name="T74" fmla="*/ 352 w 1489"/>
                <a:gd name="T75" fmla="*/ 352 h 1836"/>
                <a:gd name="T76" fmla="*/ 357 w 1489"/>
                <a:gd name="T77" fmla="*/ 352 h 1836"/>
                <a:gd name="T78" fmla="*/ 287 w 1489"/>
                <a:gd name="T79" fmla="*/ 303 h 1836"/>
                <a:gd name="T80" fmla="*/ 298 w 1489"/>
                <a:gd name="T81" fmla="*/ 248 h 1836"/>
                <a:gd name="T82" fmla="*/ 315 w 1489"/>
                <a:gd name="T83" fmla="*/ 231 h 1836"/>
                <a:gd name="T84" fmla="*/ 331 w 1489"/>
                <a:gd name="T85" fmla="*/ 221 h 1836"/>
                <a:gd name="T86" fmla="*/ 345 w 1489"/>
                <a:gd name="T87" fmla="*/ 217 h 1836"/>
                <a:gd name="T88" fmla="*/ 354 w 1489"/>
                <a:gd name="T89" fmla="*/ 217 h 18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89"/>
                <a:gd name="T136" fmla="*/ 0 h 1836"/>
                <a:gd name="T137" fmla="*/ 1489 w 1489"/>
                <a:gd name="T138" fmla="*/ 1836 h 18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89" h="1836">
                  <a:moveTo>
                    <a:pt x="1425" y="865"/>
                  </a:moveTo>
                  <a:lnTo>
                    <a:pt x="1489" y="872"/>
                  </a:lnTo>
                  <a:lnTo>
                    <a:pt x="1489" y="670"/>
                  </a:lnTo>
                  <a:lnTo>
                    <a:pt x="1146" y="670"/>
                  </a:lnTo>
                  <a:lnTo>
                    <a:pt x="1146" y="503"/>
                  </a:lnTo>
                  <a:lnTo>
                    <a:pt x="1166" y="466"/>
                  </a:lnTo>
                  <a:lnTo>
                    <a:pt x="1189" y="434"/>
                  </a:lnTo>
                  <a:lnTo>
                    <a:pt x="1212" y="408"/>
                  </a:lnTo>
                  <a:lnTo>
                    <a:pt x="1235" y="385"/>
                  </a:lnTo>
                  <a:lnTo>
                    <a:pt x="1258" y="365"/>
                  </a:lnTo>
                  <a:lnTo>
                    <a:pt x="1280" y="350"/>
                  </a:lnTo>
                  <a:lnTo>
                    <a:pt x="1303" y="337"/>
                  </a:lnTo>
                  <a:lnTo>
                    <a:pt x="1324" y="327"/>
                  </a:lnTo>
                  <a:lnTo>
                    <a:pt x="1345" y="320"/>
                  </a:lnTo>
                  <a:lnTo>
                    <a:pt x="1363" y="315"/>
                  </a:lnTo>
                  <a:lnTo>
                    <a:pt x="1379" y="312"/>
                  </a:lnTo>
                  <a:lnTo>
                    <a:pt x="1394" y="310"/>
                  </a:lnTo>
                  <a:lnTo>
                    <a:pt x="1407" y="310"/>
                  </a:lnTo>
                  <a:lnTo>
                    <a:pt x="1416" y="309"/>
                  </a:lnTo>
                  <a:lnTo>
                    <a:pt x="1422" y="310"/>
                  </a:lnTo>
                  <a:lnTo>
                    <a:pt x="1425" y="310"/>
                  </a:lnTo>
                  <a:lnTo>
                    <a:pt x="1489" y="317"/>
                  </a:lnTo>
                  <a:lnTo>
                    <a:pt x="1489" y="114"/>
                  </a:lnTo>
                  <a:lnTo>
                    <a:pt x="1146" y="114"/>
                  </a:lnTo>
                  <a:lnTo>
                    <a:pt x="1146" y="0"/>
                  </a:lnTo>
                  <a:lnTo>
                    <a:pt x="354" y="0"/>
                  </a:lnTo>
                  <a:lnTo>
                    <a:pt x="354" y="114"/>
                  </a:lnTo>
                  <a:lnTo>
                    <a:pt x="0" y="114"/>
                  </a:lnTo>
                  <a:lnTo>
                    <a:pt x="0" y="317"/>
                  </a:lnTo>
                  <a:lnTo>
                    <a:pt x="63" y="310"/>
                  </a:lnTo>
                  <a:lnTo>
                    <a:pt x="66" y="310"/>
                  </a:lnTo>
                  <a:lnTo>
                    <a:pt x="72" y="309"/>
                  </a:lnTo>
                  <a:lnTo>
                    <a:pt x="83" y="310"/>
                  </a:lnTo>
                  <a:lnTo>
                    <a:pt x="95" y="310"/>
                  </a:lnTo>
                  <a:lnTo>
                    <a:pt x="110" y="312"/>
                  </a:lnTo>
                  <a:lnTo>
                    <a:pt x="128" y="315"/>
                  </a:lnTo>
                  <a:lnTo>
                    <a:pt x="146" y="321"/>
                  </a:lnTo>
                  <a:lnTo>
                    <a:pt x="167" y="329"/>
                  </a:lnTo>
                  <a:lnTo>
                    <a:pt x="189" y="340"/>
                  </a:lnTo>
                  <a:lnTo>
                    <a:pt x="212" y="352"/>
                  </a:lnTo>
                  <a:lnTo>
                    <a:pt x="235" y="368"/>
                  </a:lnTo>
                  <a:lnTo>
                    <a:pt x="259" y="389"/>
                  </a:lnTo>
                  <a:lnTo>
                    <a:pt x="282" y="413"/>
                  </a:lnTo>
                  <a:lnTo>
                    <a:pt x="305" y="442"/>
                  </a:lnTo>
                  <a:lnTo>
                    <a:pt x="327" y="476"/>
                  </a:lnTo>
                  <a:lnTo>
                    <a:pt x="349" y="515"/>
                  </a:lnTo>
                  <a:lnTo>
                    <a:pt x="350" y="517"/>
                  </a:lnTo>
                  <a:lnTo>
                    <a:pt x="351" y="518"/>
                  </a:lnTo>
                  <a:lnTo>
                    <a:pt x="353" y="521"/>
                  </a:lnTo>
                  <a:lnTo>
                    <a:pt x="354" y="523"/>
                  </a:lnTo>
                  <a:lnTo>
                    <a:pt x="354" y="670"/>
                  </a:lnTo>
                  <a:lnTo>
                    <a:pt x="0" y="670"/>
                  </a:lnTo>
                  <a:lnTo>
                    <a:pt x="0" y="873"/>
                  </a:lnTo>
                  <a:lnTo>
                    <a:pt x="63" y="865"/>
                  </a:lnTo>
                  <a:lnTo>
                    <a:pt x="66" y="865"/>
                  </a:lnTo>
                  <a:lnTo>
                    <a:pt x="72" y="865"/>
                  </a:lnTo>
                  <a:lnTo>
                    <a:pt x="83" y="865"/>
                  </a:lnTo>
                  <a:lnTo>
                    <a:pt x="95" y="866"/>
                  </a:lnTo>
                  <a:lnTo>
                    <a:pt x="110" y="868"/>
                  </a:lnTo>
                  <a:lnTo>
                    <a:pt x="128" y="872"/>
                  </a:lnTo>
                  <a:lnTo>
                    <a:pt x="146" y="878"/>
                  </a:lnTo>
                  <a:lnTo>
                    <a:pt x="167" y="885"/>
                  </a:lnTo>
                  <a:lnTo>
                    <a:pt x="189" y="895"/>
                  </a:lnTo>
                  <a:lnTo>
                    <a:pt x="212" y="909"/>
                  </a:lnTo>
                  <a:lnTo>
                    <a:pt x="235" y="925"/>
                  </a:lnTo>
                  <a:lnTo>
                    <a:pt x="259" y="946"/>
                  </a:lnTo>
                  <a:lnTo>
                    <a:pt x="282" y="970"/>
                  </a:lnTo>
                  <a:lnTo>
                    <a:pt x="305" y="999"/>
                  </a:lnTo>
                  <a:lnTo>
                    <a:pt x="327" y="1032"/>
                  </a:lnTo>
                  <a:lnTo>
                    <a:pt x="349" y="1071"/>
                  </a:lnTo>
                  <a:lnTo>
                    <a:pt x="350" y="1072"/>
                  </a:lnTo>
                  <a:lnTo>
                    <a:pt x="351" y="1075"/>
                  </a:lnTo>
                  <a:lnTo>
                    <a:pt x="353" y="1076"/>
                  </a:lnTo>
                  <a:lnTo>
                    <a:pt x="354" y="1078"/>
                  </a:lnTo>
                  <a:lnTo>
                    <a:pt x="354" y="1209"/>
                  </a:lnTo>
                  <a:lnTo>
                    <a:pt x="0" y="1209"/>
                  </a:lnTo>
                  <a:lnTo>
                    <a:pt x="0" y="1412"/>
                  </a:lnTo>
                  <a:lnTo>
                    <a:pt x="63" y="1405"/>
                  </a:lnTo>
                  <a:lnTo>
                    <a:pt x="66" y="1405"/>
                  </a:lnTo>
                  <a:lnTo>
                    <a:pt x="72" y="1404"/>
                  </a:lnTo>
                  <a:lnTo>
                    <a:pt x="83" y="1405"/>
                  </a:lnTo>
                  <a:lnTo>
                    <a:pt x="95" y="1405"/>
                  </a:lnTo>
                  <a:lnTo>
                    <a:pt x="110" y="1408"/>
                  </a:lnTo>
                  <a:lnTo>
                    <a:pt x="128" y="1411"/>
                  </a:lnTo>
                  <a:lnTo>
                    <a:pt x="146" y="1417"/>
                  </a:lnTo>
                  <a:lnTo>
                    <a:pt x="167" y="1425"/>
                  </a:lnTo>
                  <a:lnTo>
                    <a:pt x="189" y="1435"/>
                  </a:lnTo>
                  <a:lnTo>
                    <a:pt x="212" y="1448"/>
                  </a:lnTo>
                  <a:lnTo>
                    <a:pt x="235" y="1465"/>
                  </a:lnTo>
                  <a:lnTo>
                    <a:pt x="259" y="1485"/>
                  </a:lnTo>
                  <a:lnTo>
                    <a:pt x="282" y="1510"/>
                  </a:lnTo>
                  <a:lnTo>
                    <a:pt x="305" y="1539"/>
                  </a:lnTo>
                  <a:lnTo>
                    <a:pt x="327" y="1572"/>
                  </a:lnTo>
                  <a:lnTo>
                    <a:pt x="349" y="1612"/>
                  </a:lnTo>
                  <a:lnTo>
                    <a:pt x="350" y="1613"/>
                  </a:lnTo>
                  <a:lnTo>
                    <a:pt x="351" y="1615"/>
                  </a:lnTo>
                  <a:lnTo>
                    <a:pt x="353" y="1616"/>
                  </a:lnTo>
                  <a:lnTo>
                    <a:pt x="354" y="1618"/>
                  </a:lnTo>
                  <a:lnTo>
                    <a:pt x="354" y="1836"/>
                  </a:lnTo>
                  <a:lnTo>
                    <a:pt x="1146" y="1836"/>
                  </a:lnTo>
                  <a:lnTo>
                    <a:pt x="1146" y="1600"/>
                  </a:lnTo>
                  <a:lnTo>
                    <a:pt x="1166" y="1563"/>
                  </a:lnTo>
                  <a:lnTo>
                    <a:pt x="1189" y="1531"/>
                  </a:lnTo>
                  <a:lnTo>
                    <a:pt x="1212" y="1504"/>
                  </a:lnTo>
                  <a:lnTo>
                    <a:pt x="1235" y="1481"/>
                  </a:lnTo>
                  <a:lnTo>
                    <a:pt x="1258" y="1462"/>
                  </a:lnTo>
                  <a:lnTo>
                    <a:pt x="1280" y="1446"/>
                  </a:lnTo>
                  <a:lnTo>
                    <a:pt x="1303" y="1433"/>
                  </a:lnTo>
                  <a:lnTo>
                    <a:pt x="1324" y="1424"/>
                  </a:lnTo>
                  <a:lnTo>
                    <a:pt x="1345" y="1417"/>
                  </a:lnTo>
                  <a:lnTo>
                    <a:pt x="1363" y="1411"/>
                  </a:lnTo>
                  <a:lnTo>
                    <a:pt x="1379" y="1408"/>
                  </a:lnTo>
                  <a:lnTo>
                    <a:pt x="1394" y="1405"/>
                  </a:lnTo>
                  <a:lnTo>
                    <a:pt x="1407" y="1405"/>
                  </a:lnTo>
                  <a:lnTo>
                    <a:pt x="1416" y="1405"/>
                  </a:lnTo>
                  <a:lnTo>
                    <a:pt x="1422" y="1405"/>
                  </a:lnTo>
                  <a:lnTo>
                    <a:pt x="1425" y="1405"/>
                  </a:lnTo>
                  <a:lnTo>
                    <a:pt x="1489" y="1412"/>
                  </a:lnTo>
                  <a:lnTo>
                    <a:pt x="1489" y="1209"/>
                  </a:lnTo>
                  <a:lnTo>
                    <a:pt x="1146" y="1209"/>
                  </a:lnTo>
                  <a:lnTo>
                    <a:pt x="1146" y="1060"/>
                  </a:lnTo>
                  <a:lnTo>
                    <a:pt x="1166" y="1023"/>
                  </a:lnTo>
                  <a:lnTo>
                    <a:pt x="1189" y="991"/>
                  </a:lnTo>
                  <a:lnTo>
                    <a:pt x="1212" y="964"/>
                  </a:lnTo>
                  <a:lnTo>
                    <a:pt x="1235" y="941"/>
                  </a:lnTo>
                  <a:lnTo>
                    <a:pt x="1258" y="921"/>
                  </a:lnTo>
                  <a:lnTo>
                    <a:pt x="1280" y="906"/>
                  </a:lnTo>
                  <a:lnTo>
                    <a:pt x="1303" y="894"/>
                  </a:lnTo>
                  <a:lnTo>
                    <a:pt x="1324" y="883"/>
                  </a:lnTo>
                  <a:lnTo>
                    <a:pt x="1345" y="877"/>
                  </a:lnTo>
                  <a:lnTo>
                    <a:pt x="1363" y="871"/>
                  </a:lnTo>
                  <a:lnTo>
                    <a:pt x="1379" y="868"/>
                  </a:lnTo>
                  <a:lnTo>
                    <a:pt x="1394" y="866"/>
                  </a:lnTo>
                  <a:lnTo>
                    <a:pt x="1407" y="865"/>
                  </a:lnTo>
                  <a:lnTo>
                    <a:pt x="1416" y="865"/>
                  </a:lnTo>
                  <a:lnTo>
                    <a:pt x="1422" y="865"/>
                  </a:lnTo>
                  <a:lnTo>
                    <a:pt x="1425" y="865"/>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1380" name="Freeform 63"/>
            <p:cNvSpPr>
              <a:spLocks/>
            </p:cNvSpPr>
            <p:nvPr/>
          </p:nvSpPr>
          <p:spPr bwMode="auto">
            <a:xfrm>
              <a:off x="426" y="1203"/>
              <a:ext cx="712" cy="885"/>
            </a:xfrm>
            <a:custGeom>
              <a:avLst/>
              <a:gdLst>
                <a:gd name="T0" fmla="*/ 356 w 1423"/>
                <a:gd name="T1" fmla="*/ 167 h 1772"/>
                <a:gd name="T2" fmla="*/ 276 w 1423"/>
                <a:gd name="T3" fmla="*/ 105 h 1772"/>
                <a:gd name="T4" fmla="*/ 295 w 1423"/>
                <a:gd name="T5" fmla="*/ 82 h 1772"/>
                <a:gd name="T6" fmla="*/ 315 w 1423"/>
                <a:gd name="T7" fmla="*/ 69 h 1772"/>
                <a:gd name="T8" fmla="*/ 332 w 1423"/>
                <a:gd name="T9" fmla="*/ 62 h 1772"/>
                <a:gd name="T10" fmla="*/ 344 w 1423"/>
                <a:gd name="T11" fmla="*/ 61 h 1772"/>
                <a:gd name="T12" fmla="*/ 350 w 1423"/>
                <a:gd name="T13" fmla="*/ 61 h 1772"/>
                <a:gd name="T14" fmla="*/ 271 w 1423"/>
                <a:gd name="T15" fmla="*/ 28 h 1772"/>
                <a:gd name="T16" fmla="*/ 89 w 1423"/>
                <a:gd name="T17" fmla="*/ 28 h 1772"/>
                <a:gd name="T18" fmla="*/ 7 w 1423"/>
                <a:gd name="T19" fmla="*/ 61 h 1772"/>
                <a:gd name="T20" fmla="*/ 13 w 1423"/>
                <a:gd name="T21" fmla="*/ 61 h 1772"/>
                <a:gd name="T22" fmla="*/ 25 w 1423"/>
                <a:gd name="T23" fmla="*/ 62 h 1772"/>
                <a:gd name="T24" fmla="*/ 42 w 1423"/>
                <a:gd name="T25" fmla="*/ 69 h 1772"/>
                <a:gd name="T26" fmla="*/ 62 w 1423"/>
                <a:gd name="T27" fmla="*/ 83 h 1772"/>
                <a:gd name="T28" fmla="*/ 81 w 1423"/>
                <a:gd name="T29" fmla="*/ 106 h 1772"/>
                <a:gd name="T30" fmla="*/ 88 w 1423"/>
                <a:gd name="T31" fmla="*/ 118 h 1772"/>
                <a:gd name="T32" fmla="*/ 89 w 1423"/>
                <a:gd name="T33" fmla="*/ 167 h 1772"/>
                <a:gd name="T34" fmla="*/ 7 w 1423"/>
                <a:gd name="T35" fmla="*/ 200 h 1772"/>
                <a:gd name="T36" fmla="*/ 13 w 1423"/>
                <a:gd name="T37" fmla="*/ 200 h 1772"/>
                <a:gd name="T38" fmla="*/ 25 w 1423"/>
                <a:gd name="T39" fmla="*/ 202 h 1772"/>
                <a:gd name="T40" fmla="*/ 42 w 1423"/>
                <a:gd name="T41" fmla="*/ 208 h 1772"/>
                <a:gd name="T42" fmla="*/ 62 w 1423"/>
                <a:gd name="T43" fmla="*/ 221 h 1772"/>
                <a:gd name="T44" fmla="*/ 81 w 1423"/>
                <a:gd name="T45" fmla="*/ 245 h 1772"/>
                <a:gd name="T46" fmla="*/ 88 w 1423"/>
                <a:gd name="T47" fmla="*/ 257 h 1772"/>
                <a:gd name="T48" fmla="*/ 89 w 1423"/>
                <a:gd name="T49" fmla="*/ 302 h 1772"/>
                <a:gd name="T50" fmla="*/ 7 w 1423"/>
                <a:gd name="T51" fmla="*/ 335 h 1772"/>
                <a:gd name="T52" fmla="*/ 13 w 1423"/>
                <a:gd name="T53" fmla="*/ 335 h 1772"/>
                <a:gd name="T54" fmla="*/ 25 w 1423"/>
                <a:gd name="T55" fmla="*/ 336 h 1772"/>
                <a:gd name="T56" fmla="*/ 42 w 1423"/>
                <a:gd name="T57" fmla="*/ 343 h 1772"/>
                <a:gd name="T58" fmla="*/ 62 w 1423"/>
                <a:gd name="T59" fmla="*/ 356 h 1772"/>
                <a:gd name="T60" fmla="*/ 81 w 1423"/>
                <a:gd name="T61" fmla="*/ 380 h 1772"/>
                <a:gd name="T62" fmla="*/ 88 w 1423"/>
                <a:gd name="T63" fmla="*/ 392 h 1772"/>
                <a:gd name="T64" fmla="*/ 89 w 1423"/>
                <a:gd name="T65" fmla="*/ 442 h 1772"/>
                <a:gd name="T66" fmla="*/ 276 w 1423"/>
                <a:gd name="T67" fmla="*/ 379 h 1772"/>
                <a:gd name="T68" fmla="*/ 295 w 1423"/>
                <a:gd name="T69" fmla="*/ 356 h 1772"/>
                <a:gd name="T70" fmla="*/ 315 w 1423"/>
                <a:gd name="T71" fmla="*/ 342 h 1772"/>
                <a:gd name="T72" fmla="*/ 332 w 1423"/>
                <a:gd name="T73" fmla="*/ 336 h 1772"/>
                <a:gd name="T74" fmla="*/ 344 w 1423"/>
                <a:gd name="T75" fmla="*/ 335 h 1772"/>
                <a:gd name="T76" fmla="*/ 350 w 1423"/>
                <a:gd name="T77" fmla="*/ 335 h 1772"/>
                <a:gd name="T78" fmla="*/ 271 w 1423"/>
                <a:gd name="T79" fmla="*/ 302 h 1772"/>
                <a:gd name="T80" fmla="*/ 283 w 1423"/>
                <a:gd name="T81" fmla="*/ 235 h 1772"/>
                <a:gd name="T82" fmla="*/ 302 w 1423"/>
                <a:gd name="T83" fmla="*/ 216 h 1772"/>
                <a:gd name="T84" fmla="*/ 321 w 1423"/>
                <a:gd name="T85" fmla="*/ 205 h 1772"/>
                <a:gd name="T86" fmla="*/ 336 w 1423"/>
                <a:gd name="T87" fmla="*/ 201 h 1772"/>
                <a:gd name="T88" fmla="*/ 347 w 1423"/>
                <a:gd name="T89" fmla="*/ 200 h 177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23"/>
                <a:gd name="T136" fmla="*/ 0 h 1772"/>
                <a:gd name="T137" fmla="*/ 1423 w 1423"/>
                <a:gd name="T138" fmla="*/ 1772 h 177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23" h="1772">
                  <a:moveTo>
                    <a:pt x="1397" y="801"/>
                  </a:moveTo>
                  <a:lnTo>
                    <a:pt x="1423" y="804"/>
                  </a:lnTo>
                  <a:lnTo>
                    <a:pt x="1423" y="671"/>
                  </a:lnTo>
                  <a:lnTo>
                    <a:pt x="1081" y="671"/>
                  </a:lnTo>
                  <a:lnTo>
                    <a:pt x="1081" y="463"/>
                  </a:lnTo>
                  <a:lnTo>
                    <a:pt x="1104" y="422"/>
                  </a:lnTo>
                  <a:lnTo>
                    <a:pt x="1130" y="386"/>
                  </a:lnTo>
                  <a:lnTo>
                    <a:pt x="1155" y="355"/>
                  </a:lnTo>
                  <a:lnTo>
                    <a:pt x="1180" y="330"/>
                  </a:lnTo>
                  <a:lnTo>
                    <a:pt x="1207" y="308"/>
                  </a:lnTo>
                  <a:lnTo>
                    <a:pt x="1232" y="290"/>
                  </a:lnTo>
                  <a:lnTo>
                    <a:pt x="1258" y="277"/>
                  </a:lnTo>
                  <a:lnTo>
                    <a:pt x="1282" y="265"/>
                  </a:lnTo>
                  <a:lnTo>
                    <a:pt x="1305" y="257"/>
                  </a:lnTo>
                  <a:lnTo>
                    <a:pt x="1326" y="251"/>
                  </a:lnTo>
                  <a:lnTo>
                    <a:pt x="1344" y="248"/>
                  </a:lnTo>
                  <a:lnTo>
                    <a:pt x="1361" y="245"/>
                  </a:lnTo>
                  <a:lnTo>
                    <a:pt x="1375" y="244"/>
                  </a:lnTo>
                  <a:lnTo>
                    <a:pt x="1387" y="244"/>
                  </a:lnTo>
                  <a:lnTo>
                    <a:pt x="1393" y="244"/>
                  </a:lnTo>
                  <a:lnTo>
                    <a:pt x="1397" y="244"/>
                  </a:lnTo>
                  <a:lnTo>
                    <a:pt x="1423" y="248"/>
                  </a:lnTo>
                  <a:lnTo>
                    <a:pt x="1423" y="114"/>
                  </a:lnTo>
                  <a:lnTo>
                    <a:pt x="1081" y="114"/>
                  </a:lnTo>
                  <a:lnTo>
                    <a:pt x="1081" y="0"/>
                  </a:lnTo>
                  <a:lnTo>
                    <a:pt x="355" y="0"/>
                  </a:lnTo>
                  <a:lnTo>
                    <a:pt x="355" y="114"/>
                  </a:lnTo>
                  <a:lnTo>
                    <a:pt x="0" y="114"/>
                  </a:lnTo>
                  <a:lnTo>
                    <a:pt x="0" y="248"/>
                  </a:lnTo>
                  <a:lnTo>
                    <a:pt x="28" y="244"/>
                  </a:lnTo>
                  <a:lnTo>
                    <a:pt x="31" y="244"/>
                  </a:lnTo>
                  <a:lnTo>
                    <a:pt x="39" y="244"/>
                  </a:lnTo>
                  <a:lnTo>
                    <a:pt x="49" y="244"/>
                  </a:lnTo>
                  <a:lnTo>
                    <a:pt x="63" y="245"/>
                  </a:lnTo>
                  <a:lnTo>
                    <a:pt x="81" y="248"/>
                  </a:lnTo>
                  <a:lnTo>
                    <a:pt x="100" y="251"/>
                  </a:lnTo>
                  <a:lnTo>
                    <a:pt x="121" y="257"/>
                  </a:lnTo>
                  <a:lnTo>
                    <a:pt x="144" y="266"/>
                  </a:lnTo>
                  <a:lnTo>
                    <a:pt x="168" y="277"/>
                  </a:lnTo>
                  <a:lnTo>
                    <a:pt x="193" y="291"/>
                  </a:lnTo>
                  <a:lnTo>
                    <a:pt x="220" y="309"/>
                  </a:lnTo>
                  <a:lnTo>
                    <a:pt x="246" y="332"/>
                  </a:lnTo>
                  <a:lnTo>
                    <a:pt x="272" y="357"/>
                  </a:lnTo>
                  <a:lnTo>
                    <a:pt x="297" y="389"/>
                  </a:lnTo>
                  <a:lnTo>
                    <a:pt x="322" y="425"/>
                  </a:lnTo>
                  <a:lnTo>
                    <a:pt x="345" y="468"/>
                  </a:lnTo>
                  <a:lnTo>
                    <a:pt x="348" y="471"/>
                  </a:lnTo>
                  <a:lnTo>
                    <a:pt x="350" y="474"/>
                  </a:lnTo>
                  <a:lnTo>
                    <a:pt x="352" y="476"/>
                  </a:lnTo>
                  <a:lnTo>
                    <a:pt x="355" y="478"/>
                  </a:lnTo>
                  <a:lnTo>
                    <a:pt x="355" y="671"/>
                  </a:lnTo>
                  <a:lnTo>
                    <a:pt x="0" y="671"/>
                  </a:lnTo>
                  <a:lnTo>
                    <a:pt x="0" y="804"/>
                  </a:lnTo>
                  <a:lnTo>
                    <a:pt x="28" y="801"/>
                  </a:lnTo>
                  <a:lnTo>
                    <a:pt x="31" y="801"/>
                  </a:lnTo>
                  <a:lnTo>
                    <a:pt x="39" y="801"/>
                  </a:lnTo>
                  <a:lnTo>
                    <a:pt x="49" y="801"/>
                  </a:lnTo>
                  <a:lnTo>
                    <a:pt x="63" y="802"/>
                  </a:lnTo>
                  <a:lnTo>
                    <a:pt x="81" y="804"/>
                  </a:lnTo>
                  <a:lnTo>
                    <a:pt x="100" y="808"/>
                  </a:lnTo>
                  <a:lnTo>
                    <a:pt x="121" y="813"/>
                  </a:lnTo>
                  <a:lnTo>
                    <a:pt x="144" y="821"/>
                  </a:lnTo>
                  <a:lnTo>
                    <a:pt x="168" y="833"/>
                  </a:lnTo>
                  <a:lnTo>
                    <a:pt x="193" y="847"/>
                  </a:lnTo>
                  <a:lnTo>
                    <a:pt x="220" y="865"/>
                  </a:lnTo>
                  <a:lnTo>
                    <a:pt x="246" y="887"/>
                  </a:lnTo>
                  <a:lnTo>
                    <a:pt x="272" y="914"/>
                  </a:lnTo>
                  <a:lnTo>
                    <a:pt x="297" y="945"/>
                  </a:lnTo>
                  <a:lnTo>
                    <a:pt x="322" y="982"/>
                  </a:lnTo>
                  <a:lnTo>
                    <a:pt x="345" y="1024"/>
                  </a:lnTo>
                  <a:lnTo>
                    <a:pt x="348" y="1028"/>
                  </a:lnTo>
                  <a:lnTo>
                    <a:pt x="350" y="1030"/>
                  </a:lnTo>
                  <a:lnTo>
                    <a:pt x="352" y="1031"/>
                  </a:lnTo>
                  <a:lnTo>
                    <a:pt x="355" y="1033"/>
                  </a:lnTo>
                  <a:lnTo>
                    <a:pt x="355" y="1211"/>
                  </a:lnTo>
                  <a:lnTo>
                    <a:pt x="0" y="1211"/>
                  </a:lnTo>
                  <a:lnTo>
                    <a:pt x="0" y="1345"/>
                  </a:lnTo>
                  <a:lnTo>
                    <a:pt x="28" y="1341"/>
                  </a:lnTo>
                  <a:lnTo>
                    <a:pt x="31" y="1341"/>
                  </a:lnTo>
                  <a:lnTo>
                    <a:pt x="39" y="1340"/>
                  </a:lnTo>
                  <a:lnTo>
                    <a:pt x="49" y="1341"/>
                  </a:lnTo>
                  <a:lnTo>
                    <a:pt x="63" y="1341"/>
                  </a:lnTo>
                  <a:lnTo>
                    <a:pt x="81" y="1343"/>
                  </a:lnTo>
                  <a:lnTo>
                    <a:pt x="100" y="1348"/>
                  </a:lnTo>
                  <a:lnTo>
                    <a:pt x="121" y="1354"/>
                  </a:lnTo>
                  <a:lnTo>
                    <a:pt x="144" y="1362"/>
                  </a:lnTo>
                  <a:lnTo>
                    <a:pt x="168" y="1373"/>
                  </a:lnTo>
                  <a:lnTo>
                    <a:pt x="193" y="1387"/>
                  </a:lnTo>
                  <a:lnTo>
                    <a:pt x="220" y="1406"/>
                  </a:lnTo>
                  <a:lnTo>
                    <a:pt x="246" y="1427"/>
                  </a:lnTo>
                  <a:lnTo>
                    <a:pt x="272" y="1454"/>
                  </a:lnTo>
                  <a:lnTo>
                    <a:pt x="297" y="1485"/>
                  </a:lnTo>
                  <a:lnTo>
                    <a:pt x="322" y="1522"/>
                  </a:lnTo>
                  <a:lnTo>
                    <a:pt x="345" y="1565"/>
                  </a:lnTo>
                  <a:lnTo>
                    <a:pt x="348" y="1567"/>
                  </a:lnTo>
                  <a:lnTo>
                    <a:pt x="350" y="1569"/>
                  </a:lnTo>
                  <a:lnTo>
                    <a:pt x="352" y="1571"/>
                  </a:lnTo>
                  <a:lnTo>
                    <a:pt x="355" y="1574"/>
                  </a:lnTo>
                  <a:lnTo>
                    <a:pt x="355" y="1772"/>
                  </a:lnTo>
                  <a:lnTo>
                    <a:pt x="1081" y="1772"/>
                  </a:lnTo>
                  <a:lnTo>
                    <a:pt x="1081" y="1560"/>
                  </a:lnTo>
                  <a:lnTo>
                    <a:pt x="1104" y="1518"/>
                  </a:lnTo>
                  <a:lnTo>
                    <a:pt x="1130" y="1483"/>
                  </a:lnTo>
                  <a:lnTo>
                    <a:pt x="1155" y="1452"/>
                  </a:lnTo>
                  <a:lnTo>
                    <a:pt x="1180" y="1425"/>
                  </a:lnTo>
                  <a:lnTo>
                    <a:pt x="1207" y="1403"/>
                  </a:lnTo>
                  <a:lnTo>
                    <a:pt x="1232" y="1386"/>
                  </a:lnTo>
                  <a:lnTo>
                    <a:pt x="1258" y="1372"/>
                  </a:lnTo>
                  <a:lnTo>
                    <a:pt x="1282" y="1361"/>
                  </a:lnTo>
                  <a:lnTo>
                    <a:pt x="1305" y="1353"/>
                  </a:lnTo>
                  <a:lnTo>
                    <a:pt x="1326" y="1347"/>
                  </a:lnTo>
                  <a:lnTo>
                    <a:pt x="1344" y="1343"/>
                  </a:lnTo>
                  <a:lnTo>
                    <a:pt x="1361" y="1341"/>
                  </a:lnTo>
                  <a:lnTo>
                    <a:pt x="1375" y="1341"/>
                  </a:lnTo>
                  <a:lnTo>
                    <a:pt x="1387" y="1340"/>
                  </a:lnTo>
                  <a:lnTo>
                    <a:pt x="1393" y="1341"/>
                  </a:lnTo>
                  <a:lnTo>
                    <a:pt x="1397" y="1341"/>
                  </a:lnTo>
                  <a:lnTo>
                    <a:pt x="1423" y="1343"/>
                  </a:lnTo>
                  <a:lnTo>
                    <a:pt x="1423" y="1211"/>
                  </a:lnTo>
                  <a:lnTo>
                    <a:pt x="1081" y="1211"/>
                  </a:lnTo>
                  <a:lnTo>
                    <a:pt x="1081" y="1020"/>
                  </a:lnTo>
                  <a:lnTo>
                    <a:pt x="1104" y="978"/>
                  </a:lnTo>
                  <a:lnTo>
                    <a:pt x="1130" y="942"/>
                  </a:lnTo>
                  <a:lnTo>
                    <a:pt x="1155" y="911"/>
                  </a:lnTo>
                  <a:lnTo>
                    <a:pt x="1180" y="886"/>
                  </a:lnTo>
                  <a:lnTo>
                    <a:pt x="1207" y="864"/>
                  </a:lnTo>
                  <a:lnTo>
                    <a:pt x="1232" y="847"/>
                  </a:lnTo>
                  <a:lnTo>
                    <a:pt x="1258" y="833"/>
                  </a:lnTo>
                  <a:lnTo>
                    <a:pt x="1282" y="821"/>
                  </a:lnTo>
                  <a:lnTo>
                    <a:pt x="1305" y="813"/>
                  </a:lnTo>
                  <a:lnTo>
                    <a:pt x="1326" y="808"/>
                  </a:lnTo>
                  <a:lnTo>
                    <a:pt x="1344" y="804"/>
                  </a:lnTo>
                  <a:lnTo>
                    <a:pt x="1361" y="802"/>
                  </a:lnTo>
                  <a:lnTo>
                    <a:pt x="1375" y="801"/>
                  </a:lnTo>
                  <a:lnTo>
                    <a:pt x="1387" y="801"/>
                  </a:lnTo>
                  <a:lnTo>
                    <a:pt x="1393" y="801"/>
                  </a:lnTo>
                  <a:lnTo>
                    <a:pt x="1397" y="80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1381" name="Freeform 64"/>
            <p:cNvSpPr>
              <a:spLocks/>
            </p:cNvSpPr>
            <p:nvPr/>
          </p:nvSpPr>
          <p:spPr bwMode="auto">
            <a:xfrm>
              <a:off x="967" y="1563"/>
              <a:ext cx="147" cy="102"/>
            </a:xfrm>
            <a:custGeom>
              <a:avLst/>
              <a:gdLst>
                <a:gd name="T0" fmla="*/ 74 w 294"/>
                <a:gd name="T1" fmla="*/ 0 h 205"/>
                <a:gd name="T2" fmla="*/ 74 w 294"/>
                <a:gd name="T3" fmla="*/ 7 h 205"/>
                <a:gd name="T4" fmla="*/ 71 w 294"/>
                <a:gd name="T5" fmla="*/ 8 h 205"/>
                <a:gd name="T6" fmla="*/ 68 w 294"/>
                <a:gd name="T7" fmla="*/ 8 h 205"/>
                <a:gd name="T8" fmla="*/ 63 w 294"/>
                <a:gd name="T9" fmla="*/ 9 h 205"/>
                <a:gd name="T10" fmla="*/ 59 w 294"/>
                <a:gd name="T11" fmla="*/ 9 h 205"/>
                <a:gd name="T12" fmla="*/ 55 w 294"/>
                <a:gd name="T13" fmla="*/ 10 h 205"/>
                <a:gd name="T14" fmla="*/ 51 w 294"/>
                <a:gd name="T15" fmla="*/ 11 h 205"/>
                <a:gd name="T16" fmla="*/ 46 w 294"/>
                <a:gd name="T17" fmla="*/ 13 h 205"/>
                <a:gd name="T18" fmla="*/ 41 w 294"/>
                <a:gd name="T19" fmla="*/ 15 h 205"/>
                <a:gd name="T20" fmla="*/ 37 w 294"/>
                <a:gd name="T21" fmla="*/ 18 h 205"/>
                <a:gd name="T22" fmla="*/ 31 w 294"/>
                <a:gd name="T23" fmla="*/ 21 h 205"/>
                <a:gd name="T24" fmla="*/ 26 w 294"/>
                <a:gd name="T25" fmla="*/ 24 h 205"/>
                <a:gd name="T26" fmla="*/ 20 w 294"/>
                <a:gd name="T27" fmla="*/ 28 h 205"/>
                <a:gd name="T28" fmla="*/ 15 w 294"/>
                <a:gd name="T29" fmla="*/ 33 h 205"/>
                <a:gd name="T30" fmla="*/ 10 w 294"/>
                <a:gd name="T31" fmla="*/ 38 h 205"/>
                <a:gd name="T32" fmla="*/ 5 w 294"/>
                <a:gd name="T33" fmla="*/ 44 h 205"/>
                <a:gd name="T34" fmla="*/ 0 w 294"/>
                <a:gd name="T35" fmla="*/ 51 h 205"/>
                <a:gd name="T36" fmla="*/ 0 w 294"/>
                <a:gd name="T37" fmla="*/ 0 h 205"/>
                <a:gd name="T38" fmla="*/ 74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1"/>
                  </a:lnTo>
                  <a:lnTo>
                    <a:pt x="283" y="32"/>
                  </a:lnTo>
                  <a:lnTo>
                    <a:pt x="270" y="33"/>
                  </a:lnTo>
                  <a:lnTo>
                    <a:pt x="255" y="36"/>
                  </a:lnTo>
                  <a:lnTo>
                    <a:pt x="239" y="38"/>
                  </a:lnTo>
                  <a:lnTo>
                    <a:pt x="223" y="43"/>
                  </a:lnTo>
                  <a:lnTo>
                    <a:pt x="204" y="47"/>
                  </a:lnTo>
                  <a:lnTo>
                    <a:pt x="186" y="54"/>
                  </a:lnTo>
                  <a:lnTo>
                    <a:pt x="166" y="62"/>
                  </a:lnTo>
                  <a:lnTo>
                    <a:pt x="145" y="73"/>
                  </a:lnTo>
                  <a:lnTo>
                    <a:pt x="125" y="85"/>
                  </a:lnTo>
                  <a:lnTo>
                    <a:pt x="104" y="99"/>
                  </a:lnTo>
                  <a:lnTo>
                    <a:pt x="83" y="115"/>
                  </a:lnTo>
                  <a:lnTo>
                    <a:pt x="61" y="134"/>
                  </a:lnTo>
                  <a:lnTo>
                    <a:pt x="41" y="154"/>
                  </a:lnTo>
                  <a:lnTo>
                    <a:pt x="20" y="179"/>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1382" name="Freeform 65"/>
            <p:cNvSpPr>
              <a:spLocks/>
            </p:cNvSpPr>
            <p:nvPr/>
          </p:nvSpPr>
          <p:spPr bwMode="auto">
            <a:xfrm>
              <a:off x="967" y="1284"/>
              <a:ext cx="147" cy="103"/>
            </a:xfrm>
            <a:custGeom>
              <a:avLst/>
              <a:gdLst>
                <a:gd name="T0" fmla="*/ 74 w 294"/>
                <a:gd name="T1" fmla="*/ 0 h 205"/>
                <a:gd name="T2" fmla="*/ 74 w 294"/>
                <a:gd name="T3" fmla="*/ 8 h 205"/>
                <a:gd name="T4" fmla="*/ 71 w 294"/>
                <a:gd name="T5" fmla="*/ 8 h 205"/>
                <a:gd name="T6" fmla="*/ 68 w 294"/>
                <a:gd name="T7" fmla="*/ 9 h 205"/>
                <a:gd name="T8" fmla="*/ 63 w 294"/>
                <a:gd name="T9" fmla="*/ 9 h 205"/>
                <a:gd name="T10" fmla="*/ 59 w 294"/>
                <a:gd name="T11" fmla="*/ 10 h 205"/>
                <a:gd name="T12" fmla="*/ 55 w 294"/>
                <a:gd name="T13" fmla="*/ 11 h 205"/>
                <a:gd name="T14" fmla="*/ 51 w 294"/>
                <a:gd name="T15" fmla="*/ 12 h 205"/>
                <a:gd name="T16" fmla="*/ 46 w 294"/>
                <a:gd name="T17" fmla="*/ 14 h 205"/>
                <a:gd name="T18" fmla="*/ 41 w 294"/>
                <a:gd name="T19" fmla="*/ 16 h 205"/>
                <a:gd name="T20" fmla="*/ 37 w 294"/>
                <a:gd name="T21" fmla="*/ 18 h 205"/>
                <a:gd name="T22" fmla="*/ 31 w 294"/>
                <a:gd name="T23" fmla="*/ 22 h 205"/>
                <a:gd name="T24" fmla="*/ 26 w 294"/>
                <a:gd name="T25" fmla="*/ 25 h 205"/>
                <a:gd name="T26" fmla="*/ 20 w 294"/>
                <a:gd name="T27" fmla="*/ 29 h 205"/>
                <a:gd name="T28" fmla="*/ 15 w 294"/>
                <a:gd name="T29" fmla="*/ 34 h 205"/>
                <a:gd name="T30" fmla="*/ 10 w 294"/>
                <a:gd name="T31" fmla="*/ 39 h 205"/>
                <a:gd name="T32" fmla="*/ 5 w 294"/>
                <a:gd name="T33" fmla="*/ 45 h 205"/>
                <a:gd name="T34" fmla="*/ 0 w 294"/>
                <a:gd name="T35" fmla="*/ 52 h 205"/>
                <a:gd name="T36" fmla="*/ 0 w 294"/>
                <a:gd name="T37" fmla="*/ 0 h 205"/>
                <a:gd name="T38" fmla="*/ 74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2"/>
                  </a:lnTo>
                  <a:lnTo>
                    <a:pt x="283" y="32"/>
                  </a:lnTo>
                  <a:lnTo>
                    <a:pt x="270" y="33"/>
                  </a:lnTo>
                  <a:lnTo>
                    <a:pt x="255" y="35"/>
                  </a:lnTo>
                  <a:lnTo>
                    <a:pt x="239" y="39"/>
                  </a:lnTo>
                  <a:lnTo>
                    <a:pt x="223" y="42"/>
                  </a:lnTo>
                  <a:lnTo>
                    <a:pt x="204" y="48"/>
                  </a:lnTo>
                  <a:lnTo>
                    <a:pt x="186" y="54"/>
                  </a:lnTo>
                  <a:lnTo>
                    <a:pt x="166" y="63"/>
                  </a:lnTo>
                  <a:lnTo>
                    <a:pt x="145" y="72"/>
                  </a:lnTo>
                  <a:lnTo>
                    <a:pt x="125" y="85"/>
                  </a:lnTo>
                  <a:lnTo>
                    <a:pt x="104" y="99"/>
                  </a:lnTo>
                  <a:lnTo>
                    <a:pt x="83" y="115"/>
                  </a:lnTo>
                  <a:lnTo>
                    <a:pt x="61" y="133"/>
                  </a:lnTo>
                  <a:lnTo>
                    <a:pt x="41" y="154"/>
                  </a:lnTo>
                  <a:lnTo>
                    <a:pt x="20" y="178"/>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1383" name="Freeform 66"/>
            <p:cNvSpPr>
              <a:spLocks/>
            </p:cNvSpPr>
            <p:nvPr/>
          </p:nvSpPr>
          <p:spPr bwMode="auto">
            <a:xfrm>
              <a:off x="451" y="1284"/>
              <a:ext cx="153" cy="111"/>
            </a:xfrm>
            <a:custGeom>
              <a:avLst/>
              <a:gdLst>
                <a:gd name="T0" fmla="*/ 0 w 306"/>
                <a:gd name="T1" fmla="*/ 8 h 221"/>
                <a:gd name="T2" fmla="*/ 0 w 306"/>
                <a:gd name="T3" fmla="*/ 0 h 221"/>
                <a:gd name="T4" fmla="*/ 77 w 306"/>
                <a:gd name="T5" fmla="*/ 0 h 221"/>
                <a:gd name="T6" fmla="*/ 77 w 306"/>
                <a:gd name="T7" fmla="*/ 56 h 221"/>
                <a:gd name="T8" fmla="*/ 72 w 306"/>
                <a:gd name="T9" fmla="*/ 48 h 221"/>
                <a:gd name="T10" fmla="*/ 66 w 306"/>
                <a:gd name="T11" fmla="*/ 42 h 221"/>
                <a:gd name="T12" fmla="*/ 60 w 306"/>
                <a:gd name="T13" fmla="*/ 36 h 221"/>
                <a:gd name="T14" fmla="*/ 55 w 306"/>
                <a:gd name="T15" fmla="*/ 31 h 221"/>
                <a:gd name="T16" fmla="*/ 49 w 306"/>
                <a:gd name="T17" fmla="*/ 26 h 221"/>
                <a:gd name="T18" fmla="*/ 44 w 306"/>
                <a:gd name="T19" fmla="*/ 23 h 221"/>
                <a:gd name="T20" fmla="*/ 39 w 306"/>
                <a:gd name="T21" fmla="*/ 19 h 221"/>
                <a:gd name="T22" fmla="*/ 34 w 306"/>
                <a:gd name="T23" fmla="*/ 17 h 221"/>
                <a:gd name="T24" fmla="*/ 28 w 306"/>
                <a:gd name="T25" fmla="*/ 14 h 221"/>
                <a:gd name="T26" fmla="*/ 23 w 306"/>
                <a:gd name="T27" fmla="*/ 13 h 221"/>
                <a:gd name="T28" fmla="*/ 19 w 306"/>
                <a:gd name="T29" fmla="*/ 11 h 221"/>
                <a:gd name="T30" fmla="*/ 14 w 306"/>
                <a:gd name="T31" fmla="*/ 10 h 221"/>
                <a:gd name="T32" fmla="*/ 10 w 306"/>
                <a:gd name="T33" fmla="*/ 9 h 221"/>
                <a:gd name="T34" fmla="*/ 6 w 306"/>
                <a:gd name="T35" fmla="*/ 9 h 221"/>
                <a:gd name="T36" fmla="*/ 3 w 306"/>
                <a:gd name="T37" fmla="*/ 8 h 221"/>
                <a:gd name="T38" fmla="*/ 0 w 306"/>
                <a:gd name="T39" fmla="*/ 8 h 22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1"/>
                <a:gd name="T62" fmla="*/ 306 w 306"/>
                <a:gd name="T63" fmla="*/ 221 h 22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1">
                  <a:moveTo>
                    <a:pt x="0" y="32"/>
                  </a:moveTo>
                  <a:lnTo>
                    <a:pt x="0" y="0"/>
                  </a:lnTo>
                  <a:lnTo>
                    <a:pt x="306" y="0"/>
                  </a:lnTo>
                  <a:lnTo>
                    <a:pt x="306" y="221"/>
                  </a:lnTo>
                  <a:lnTo>
                    <a:pt x="285" y="192"/>
                  </a:lnTo>
                  <a:lnTo>
                    <a:pt x="264" y="166"/>
                  </a:lnTo>
                  <a:lnTo>
                    <a:pt x="242" y="142"/>
                  </a:lnTo>
                  <a:lnTo>
                    <a:pt x="220" y="122"/>
                  </a:lnTo>
                  <a:lnTo>
                    <a:pt x="199" y="104"/>
                  </a:lnTo>
                  <a:lnTo>
                    <a:pt x="177" y="89"/>
                  </a:lnTo>
                  <a:lnTo>
                    <a:pt x="156" y="76"/>
                  </a:lnTo>
                  <a:lnTo>
                    <a:pt x="134" y="65"/>
                  </a:lnTo>
                  <a:lnTo>
                    <a:pt x="114" y="56"/>
                  </a:lnTo>
                  <a:lnTo>
                    <a:pt x="94" y="49"/>
                  </a:lnTo>
                  <a:lnTo>
                    <a:pt x="75" y="43"/>
                  </a:lnTo>
                  <a:lnTo>
                    <a:pt x="58" y="39"/>
                  </a:lnTo>
                  <a:lnTo>
                    <a:pt x="41" y="35"/>
                  </a:lnTo>
                  <a:lnTo>
                    <a:pt x="26" y="33"/>
                  </a:lnTo>
                  <a:lnTo>
                    <a:pt x="12" y="32"/>
                  </a:lnTo>
                  <a:lnTo>
                    <a:pt x="0" y="32"/>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1384" name="Freeform 67"/>
            <p:cNvSpPr>
              <a:spLocks/>
            </p:cNvSpPr>
            <p:nvPr/>
          </p:nvSpPr>
          <p:spPr bwMode="auto">
            <a:xfrm>
              <a:off x="451" y="1563"/>
              <a:ext cx="153" cy="110"/>
            </a:xfrm>
            <a:custGeom>
              <a:avLst/>
              <a:gdLst>
                <a:gd name="T0" fmla="*/ 0 w 306"/>
                <a:gd name="T1" fmla="*/ 7 h 221"/>
                <a:gd name="T2" fmla="*/ 0 w 306"/>
                <a:gd name="T3" fmla="*/ 0 h 221"/>
                <a:gd name="T4" fmla="*/ 77 w 306"/>
                <a:gd name="T5" fmla="*/ 0 h 221"/>
                <a:gd name="T6" fmla="*/ 77 w 306"/>
                <a:gd name="T7" fmla="*/ 55 h 221"/>
                <a:gd name="T8" fmla="*/ 72 w 306"/>
                <a:gd name="T9" fmla="*/ 48 h 221"/>
                <a:gd name="T10" fmla="*/ 66 w 306"/>
                <a:gd name="T11" fmla="*/ 41 h 221"/>
                <a:gd name="T12" fmla="*/ 60 w 306"/>
                <a:gd name="T13" fmla="*/ 35 h 221"/>
                <a:gd name="T14" fmla="*/ 55 w 306"/>
                <a:gd name="T15" fmla="*/ 30 h 221"/>
                <a:gd name="T16" fmla="*/ 49 w 306"/>
                <a:gd name="T17" fmla="*/ 26 h 221"/>
                <a:gd name="T18" fmla="*/ 44 w 306"/>
                <a:gd name="T19" fmla="*/ 22 h 221"/>
                <a:gd name="T20" fmla="*/ 39 w 306"/>
                <a:gd name="T21" fmla="*/ 19 h 221"/>
                <a:gd name="T22" fmla="*/ 34 w 306"/>
                <a:gd name="T23" fmla="*/ 16 h 221"/>
                <a:gd name="T24" fmla="*/ 28 w 306"/>
                <a:gd name="T25" fmla="*/ 14 h 221"/>
                <a:gd name="T26" fmla="*/ 23 w 306"/>
                <a:gd name="T27" fmla="*/ 12 h 221"/>
                <a:gd name="T28" fmla="*/ 19 w 306"/>
                <a:gd name="T29" fmla="*/ 10 h 221"/>
                <a:gd name="T30" fmla="*/ 14 w 306"/>
                <a:gd name="T31" fmla="*/ 9 h 221"/>
                <a:gd name="T32" fmla="*/ 10 w 306"/>
                <a:gd name="T33" fmla="*/ 9 h 221"/>
                <a:gd name="T34" fmla="*/ 6 w 306"/>
                <a:gd name="T35" fmla="*/ 8 h 221"/>
                <a:gd name="T36" fmla="*/ 3 w 306"/>
                <a:gd name="T37" fmla="*/ 8 h 221"/>
                <a:gd name="T38" fmla="*/ 0 w 306"/>
                <a:gd name="T39" fmla="*/ 7 h 22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1"/>
                <a:gd name="T62" fmla="*/ 306 w 306"/>
                <a:gd name="T63" fmla="*/ 221 h 22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1">
                  <a:moveTo>
                    <a:pt x="0" y="31"/>
                  </a:moveTo>
                  <a:lnTo>
                    <a:pt x="0" y="0"/>
                  </a:lnTo>
                  <a:lnTo>
                    <a:pt x="306" y="0"/>
                  </a:lnTo>
                  <a:lnTo>
                    <a:pt x="306" y="221"/>
                  </a:lnTo>
                  <a:lnTo>
                    <a:pt x="285" y="192"/>
                  </a:lnTo>
                  <a:lnTo>
                    <a:pt x="264" y="166"/>
                  </a:lnTo>
                  <a:lnTo>
                    <a:pt x="242" y="143"/>
                  </a:lnTo>
                  <a:lnTo>
                    <a:pt x="220" y="122"/>
                  </a:lnTo>
                  <a:lnTo>
                    <a:pt x="199" y="105"/>
                  </a:lnTo>
                  <a:lnTo>
                    <a:pt x="177" y="89"/>
                  </a:lnTo>
                  <a:lnTo>
                    <a:pt x="156" y="76"/>
                  </a:lnTo>
                  <a:lnTo>
                    <a:pt x="134" y="66"/>
                  </a:lnTo>
                  <a:lnTo>
                    <a:pt x="114" y="57"/>
                  </a:lnTo>
                  <a:lnTo>
                    <a:pt x="94" y="48"/>
                  </a:lnTo>
                  <a:lnTo>
                    <a:pt x="75" y="43"/>
                  </a:lnTo>
                  <a:lnTo>
                    <a:pt x="58" y="39"/>
                  </a:lnTo>
                  <a:lnTo>
                    <a:pt x="41" y="36"/>
                  </a:lnTo>
                  <a:lnTo>
                    <a:pt x="26" y="33"/>
                  </a:lnTo>
                  <a:lnTo>
                    <a:pt x="12" y="32"/>
                  </a:lnTo>
                  <a:lnTo>
                    <a:pt x="0" y="31"/>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1385" name="Freeform 68"/>
            <p:cNvSpPr>
              <a:spLocks/>
            </p:cNvSpPr>
            <p:nvPr/>
          </p:nvSpPr>
          <p:spPr bwMode="auto">
            <a:xfrm>
              <a:off x="451" y="1832"/>
              <a:ext cx="153" cy="111"/>
            </a:xfrm>
            <a:custGeom>
              <a:avLst/>
              <a:gdLst>
                <a:gd name="T0" fmla="*/ 0 w 306"/>
                <a:gd name="T1" fmla="*/ 8 h 223"/>
                <a:gd name="T2" fmla="*/ 0 w 306"/>
                <a:gd name="T3" fmla="*/ 0 h 223"/>
                <a:gd name="T4" fmla="*/ 77 w 306"/>
                <a:gd name="T5" fmla="*/ 0 h 223"/>
                <a:gd name="T6" fmla="*/ 77 w 306"/>
                <a:gd name="T7" fmla="*/ 55 h 223"/>
                <a:gd name="T8" fmla="*/ 72 w 306"/>
                <a:gd name="T9" fmla="*/ 48 h 223"/>
                <a:gd name="T10" fmla="*/ 66 w 306"/>
                <a:gd name="T11" fmla="*/ 41 h 223"/>
                <a:gd name="T12" fmla="*/ 60 w 306"/>
                <a:gd name="T13" fmla="*/ 36 h 223"/>
                <a:gd name="T14" fmla="*/ 55 w 306"/>
                <a:gd name="T15" fmla="*/ 31 h 223"/>
                <a:gd name="T16" fmla="*/ 49 w 306"/>
                <a:gd name="T17" fmla="*/ 26 h 223"/>
                <a:gd name="T18" fmla="*/ 44 w 306"/>
                <a:gd name="T19" fmla="*/ 22 h 223"/>
                <a:gd name="T20" fmla="*/ 39 w 306"/>
                <a:gd name="T21" fmla="*/ 19 h 223"/>
                <a:gd name="T22" fmla="*/ 34 w 306"/>
                <a:gd name="T23" fmla="*/ 16 h 223"/>
                <a:gd name="T24" fmla="*/ 28 w 306"/>
                <a:gd name="T25" fmla="*/ 14 h 223"/>
                <a:gd name="T26" fmla="*/ 23 w 306"/>
                <a:gd name="T27" fmla="*/ 12 h 223"/>
                <a:gd name="T28" fmla="*/ 19 w 306"/>
                <a:gd name="T29" fmla="*/ 11 h 223"/>
                <a:gd name="T30" fmla="*/ 14 w 306"/>
                <a:gd name="T31" fmla="*/ 10 h 223"/>
                <a:gd name="T32" fmla="*/ 10 w 306"/>
                <a:gd name="T33" fmla="*/ 9 h 223"/>
                <a:gd name="T34" fmla="*/ 6 w 306"/>
                <a:gd name="T35" fmla="*/ 8 h 223"/>
                <a:gd name="T36" fmla="*/ 3 w 306"/>
                <a:gd name="T37" fmla="*/ 8 h 223"/>
                <a:gd name="T38" fmla="*/ 0 w 306"/>
                <a:gd name="T39" fmla="*/ 8 h 22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3"/>
                <a:gd name="T62" fmla="*/ 306 w 306"/>
                <a:gd name="T63" fmla="*/ 223 h 22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3">
                  <a:moveTo>
                    <a:pt x="0" y="33"/>
                  </a:moveTo>
                  <a:lnTo>
                    <a:pt x="0" y="0"/>
                  </a:lnTo>
                  <a:lnTo>
                    <a:pt x="306" y="0"/>
                  </a:lnTo>
                  <a:lnTo>
                    <a:pt x="306" y="223"/>
                  </a:lnTo>
                  <a:lnTo>
                    <a:pt x="285" y="194"/>
                  </a:lnTo>
                  <a:lnTo>
                    <a:pt x="264" y="167"/>
                  </a:lnTo>
                  <a:lnTo>
                    <a:pt x="242" y="144"/>
                  </a:lnTo>
                  <a:lnTo>
                    <a:pt x="220" y="124"/>
                  </a:lnTo>
                  <a:lnTo>
                    <a:pt x="199" y="106"/>
                  </a:lnTo>
                  <a:lnTo>
                    <a:pt x="177" y="90"/>
                  </a:lnTo>
                  <a:lnTo>
                    <a:pt x="156" y="77"/>
                  </a:lnTo>
                  <a:lnTo>
                    <a:pt x="134" y="67"/>
                  </a:lnTo>
                  <a:lnTo>
                    <a:pt x="114" y="58"/>
                  </a:lnTo>
                  <a:lnTo>
                    <a:pt x="94" y="50"/>
                  </a:lnTo>
                  <a:lnTo>
                    <a:pt x="75" y="44"/>
                  </a:lnTo>
                  <a:lnTo>
                    <a:pt x="58" y="41"/>
                  </a:lnTo>
                  <a:lnTo>
                    <a:pt x="41" y="37"/>
                  </a:lnTo>
                  <a:lnTo>
                    <a:pt x="26" y="35"/>
                  </a:lnTo>
                  <a:lnTo>
                    <a:pt x="12" y="34"/>
                  </a:lnTo>
                  <a:lnTo>
                    <a:pt x="0" y="33"/>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1386" name="Freeform 69"/>
            <p:cNvSpPr>
              <a:spLocks/>
            </p:cNvSpPr>
            <p:nvPr/>
          </p:nvSpPr>
          <p:spPr bwMode="auto">
            <a:xfrm>
              <a:off x="967" y="1832"/>
              <a:ext cx="147" cy="103"/>
            </a:xfrm>
            <a:custGeom>
              <a:avLst/>
              <a:gdLst>
                <a:gd name="T0" fmla="*/ 74 w 294"/>
                <a:gd name="T1" fmla="*/ 0 h 205"/>
                <a:gd name="T2" fmla="*/ 74 w 294"/>
                <a:gd name="T3" fmla="*/ 9 h 205"/>
                <a:gd name="T4" fmla="*/ 71 w 294"/>
                <a:gd name="T5" fmla="*/ 9 h 205"/>
                <a:gd name="T6" fmla="*/ 68 w 294"/>
                <a:gd name="T7" fmla="*/ 9 h 205"/>
                <a:gd name="T8" fmla="*/ 63 w 294"/>
                <a:gd name="T9" fmla="*/ 9 h 205"/>
                <a:gd name="T10" fmla="*/ 59 w 294"/>
                <a:gd name="T11" fmla="*/ 10 h 205"/>
                <a:gd name="T12" fmla="*/ 55 w 294"/>
                <a:gd name="T13" fmla="*/ 11 h 205"/>
                <a:gd name="T14" fmla="*/ 51 w 294"/>
                <a:gd name="T15" fmla="*/ 13 h 205"/>
                <a:gd name="T16" fmla="*/ 46 w 294"/>
                <a:gd name="T17" fmla="*/ 14 h 205"/>
                <a:gd name="T18" fmla="*/ 41 w 294"/>
                <a:gd name="T19" fmla="*/ 16 h 205"/>
                <a:gd name="T20" fmla="*/ 37 w 294"/>
                <a:gd name="T21" fmla="*/ 19 h 205"/>
                <a:gd name="T22" fmla="*/ 31 w 294"/>
                <a:gd name="T23" fmla="*/ 22 h 205"/>
                <a:gd name="T24" fmla="*/ 26 w 294"/>
                <a:gd name="T25" fmla="*/ 25 h 205"/>
                <a:gd name="T26" fmla="*/ 20 w 294"/>
                <a:gd name="T27" fmla="*/ 29 h 205"/>
                <a:gd name="T28" fmla="*/ 15 w 294"/>
                <a:gd name="T29" fmla="*/ 34 h 205"/>
                <a:gd name="T30" fmla="*/ 10 w 294"/>
                <a:gd name="T31" fmla="*/ 39 h 205"/>
                <a:gd name="T32" fmla="*/ 5 w 294"/>
                <a:gd name="T33" fmla="*/ 45 h 205"/>
                <a:gd name="T34" fmla="*/ 0 w 294"/>
                <a:gd name="T35" fmla="*/ 52 h 205"/>
                <a:gd name="T36" fmla="*/ 0 w 294"/>
                <a:gd name="T37" fmla="*/ 0 h 205"/>
                <a:gd name="T38" fmla="*/ 74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3"/>
                  </a:lnTo>
                  <a:lnTo>
                    <a:pt x="283" y="34"/>
                  </a:lnTo>
                  <a:lnTo>
                    <a:pt x="270" y="35"/>
                  </a:lnTo>
                  <a:lnTo>
                    <a:pt x="255" y="36"/>
                  </a:lnTo>
                  <a:lnTo>
                    <a:pt x="239" y="39"/>
                  </a:lnTo>
                  <a:lnTo>
                    <a:pt x="223" y="43"/>
                  </a:lnTo>
                  <a:lnTo>
                    <a:pt x="204" y="49"/>
                  </a:lnTo>
                  <a:lnTo>
                    <a:pt x="186" y="56"/>
                  </a:lnTo>
                  <a:lnTo>
                    <a:pt x="166" y="64"/>
                  </a:lnTo>
                  <a:lnTo>
                    <a:pt x="145" y="74"/>
                  </a:lnTo>
                  <a:lnTo>
                    <a:pt x="125" y="86"/>
                  </a:lnTo>
                  <a:lnTo>
                    <a:pt x="104" y="99"/>
                  </a:lnTo>
                  <a:lnTo>
                    <a:pt x="83" y="115"/>
                  </a:lnTo>
                  <a:lnTo>
                    <a:pt x="61" y="134"/>
                  </a:lnTo>
                  <a:lnTo>
                    <a:pt x="41" y="155"/>
                  </a:lnTo>
                  <a:lnTo>
                    <a:pt x="20" y="179"/>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1387" name="Rectangle 70"/>
            <p:cNvSpPr>
              <a:spLocks noChangeArrowheads="1"/>
            </p:cNvSpPr>
            <p:nvPr/>
          </p:nvSpPr>
          <p:spPr bwMode="auto">
            <a:xfrm>
              <a:off x="628" y="1227"/>
              <a:ext cx="314" cy="837"/>
            </a:xfrm>
            <a:prstGeom prst="rect">
              <a:avLst/>
            </a:prstGeom>
            <a:solidFill>
              <a:srgbClr val="E09E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1388" name="Freeform 71"/>
            <p:cNvSpPr>
              <a:spLocks/>
            </p:cNvSpPr>
            <p:nvPr/>
          </p:nvSpPr>
          <p:spPr bwMode="auto">
            <a:xfrm>
              <a:off x="661" y="1243"/>
              <a:ext cx="249" cy="250"/>
            </a:xfrm>
            <a:custGeom>
              <a:avLst/>
              <a:gdLst>
                <a:gd name="T0" fmla="*/ 69 w 498"/>
                <a:gd name="T1" fmla="*/ 125 h 500"/>
                <a:gd name="T2" fmla="*/ 81 w 498"/>
                <a:gd name="T3" fmla="*/ 123 h 500"/>
                <a:gd name="T4" fmla="*/ 92 w 498"/>
                <a:gd name="T5" fmla="*/ 118 h 500"/>
                <a:gd name="T6" fmla="*/ 102 w 498"/>
                <a:gd name="T7" fmla="*/ 111 h 500"/>
                <a:gd name="T8" fmla="*/ 111 w 498"/>
                <a:gd name="T9" fmla="*/ 102 h 500"/>
                <a:gd name="T10" fmla="*/ 117 w 498"/>
                <a:gd name="T11" fmla="*/ 92 h 500"/>
                <a:gd name="T12" fmla="*/ 122 w 498"/>
                <a:gd name="T13" fmla="*/ 81 h 500"/>
                <a:gd name="T14" fmla="*/ 125 w 498"/>
                <a:gd name="T15" fmla="*/ 69 h 500"/>
                <a:gd name="T16" fmla="*/ 125 w 498"/>
                <a:gd name="T17" fmla="*/ 56 h 500"/>
                <a:gd name="T18" fmla="*/ 122 w 498"/>
                <a:gd name="T19" fmla="*/ 45 h 500"/>
                <a:gd name="T20" fmla="*/ 117 w 498"/>
                <a:gd name="T21" fmla="*/ 33 h 500"/>
                <a:gd name="T22" fmla="*/ 111 w 498"/>
                <a:gd name="T23" fmla="*/ 23 h 500"/>
                <a:gd name="T24" fmla="*/ 102 w 498"/>
                <a:gd name="T25" fmla="*/ 14 h 500"/>
                <a:gd name="T26" fmla="*/ 92 w 498"/>
                <a:gd name="T27" fmla="*/ 8 h 500"/>
                <a:gd name="T28" fmla="*/ 81 w 498"/>
                <a:gd name="T29" fmla="*/ 3 h 500"/>
                <a:gd name="T30" fmla="*/ 69 w 498"/>
                <a:gd name="T31" fmla="*/ 1 h 500"/>
                <a:gd name="T32" fmla="*/ 56 w 498"/>
                <a:gd name="T33" fmla="*/ 1 h 500"/>
                <a:gd name="T34" fmla="*/ 44 w 498"/>
                <a:gd name="T35" fmla="*/ 3 h 500"/>
                <a:gd name="T36" fmla="*/ 33 w 498"/>
                <a:gd name="T37" fmla="*/ 8 h 500"/>
                <a:gd name="T38" fmla="*/ 23 w 498"/>
                <a:gd name="T39" fmla="*/ 15 h 500"/>
                <a:gd name="T40" fmla="*/ 14 w 498"/>
                <a:gd name="T41" fmla="*/ 23 h 500"/>
                <a:gd name="T42" fmla="*/ 8 w 498"/>
                <a:gd name="T43" fmla="*/ 33 h 500"/>
                <a:gd name="T44" fmla="*/ 3 w 498"/>
                <a:gd name="T45" fmla="*/ 44 h 500"/>
                <a:gd name="T46" fmla="*/ 1 w 498"/>
                <a:gd name="T47" fmla="*/ 56 h 500"/>
                <a:gd name="T48" fmla="*/ 1 w 498"/>
                <a:gd name="T49" fmla="*/ 69 h 500"/>
                <a:gd name="T50" fmla="*/ 3 w 498"/>
                <a:gd name="T51" fmla="*/ 81 h 500"/>
                <a:gd name="T52" fmla="*/ 7 w 498"/>
                <a:gd name="T53" fmla="*/ 92 h 500"/>
                <a:gd name="T54" fmla="*/ 14 w 498"/>
                <a:gd name="T55" fmla="*/ 102 h 500"/>
                <a:gd name="T56" fmla="*/ 23 w 498"/>
                <a:gd name="T57" fmla="*/ 111 h 500"/>
                <a:gd name="T58" fmla="*/ 33 w 498"/>
                <a:gd name="T59" fmla="*/ 118 h 500"/>
                <a:gd name="T60" fmla="*/ 44 w 498"/>
                <a:gd name="T61" fmla="*/ 123 h 500"/>
                <a:gd name="T62" fmla="*/ 56 w 498"/>
                <a:gd name="T63" fmla="*/ 125 h 5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500"/>
                <a:gd name="T98" fmla="*/ 498 w 498"/>
                <a:gd name="T99" fmla="*/ 500 h 5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500">
                  <a:moveTo>
                    <a:pt x="248" y="500"/>
                  </a:moveTo>
                  <a:lnTo>
                    <a:pt x="274" y="499"/>
                  </a:lnTo>
                  <a:lnTo>
                    <a:pt x="298" y="495"/>
                  </a:lnTo>
                  <a:lnTo>
                    <a:pt x="321" y="489"/>
                  </a:lnTo>
                  <a:lnTo>
                    <a:pt x="344" y="480"/>
                  </a:lnTo>
                  <a:lnTo>
                    <a:pt x="366" y="470"/>
                  </a:lnTo>
                  <a:lnTo>
                    <a:pt x="387" y="457"/>
                  </a:lnTo>
                  <a:lnTo>
                    <a:pt x="406" y="443"/>
                  </a:lnTo>
                  <a:lnTo>
                    <a:pt x="425" y="426"/>
                  </a:lnTo>
                  <a:lnTo>
                    <a:pt x="442" y="408"/>
                  </a:lnTo>
                  <a:lnTo>
                    <a:pt x="456" y="388"/>
                  </a:lnTo>
                  <a:lnTo>
                    <a:pt x="468" y="367"/>
                  </a:lnTo>
                  <a:lnTo>
                    <a:pt x="479" y="345"/>
                  </a:lnTo>
                  <a:lnTo>
                    <a:pt x="488" y="322"/>
                  </a:lnTo>
                  <a:lnTo>
                    <a:pt x="494" y="299"/>
                  </a:lnTo>
                  <a:lnTo>
                    <a:pt x="497" y="275"/>
                  </a:lnTo>
                  <a:lnTo>
                    <a:pt x="498" y="250"/>
                  </a:lnTo>
                  <a:lnTo>
                    <a:pt x="497" y="224"/>
                  </a:lnTo>
                  <a:lnTo>
                    <a:pt x="494" y="200"/>
                  </a:lnTo>
                  <a:lnTo>
                    <a:pt x="488" y="177"/>
                  </a:lnTo>
                  <a:lnTo>
                    <a:pt x="479" y="154"/>
                  </a:lnTo>
                  <a:lnTo>
                    <a:pt x="468" y="132"/>
                  </a:lnTo>
                  <a:lnTo>
                    <a:pt x="456" y="111"/>
                  </a:lnTo>
                  <a:lnTo>
                    <a:pt x="442" y="92"/>
                  </a:lnTo>
                  <a:lnTo>
                    <a:pt x="425" y="73"/>
                  </a:lnTo>
                  <a:lnTo>
                    <a:pt x="406" y="56"/>
                  </a:lnTo>
                  <a:lnTo>
                    <a:pt x="387" y="42"/>
                  </a:lnTo>
                  <a:lnTo>
                    <a:pt x="366" y="30"/>
                  </a:lnTo>
                  <a:lnTo>
                    <a:pt x="344" y="19"/>
                  </a:lnTo>
                  <a:lnTo>
                    <a:pt x="321" y="10"/>
                  </a:lnTo>
                  <a:lnTo>
                    <a:pt x="298" y="4"/>
                  </a:lnTo>
                  <a:lnTo>
                    <a:pt x="274" y="1"/>
                  </a:lnTo>
                  <a:lnTo>
                    <a:pt x="248" y="0"/>
                  </a:lnTo>
                  <a:lnTo>
                    <a:pt x="223" y="1"/>
                  </a:lnTo>
                  <a:lnTo>
                    <a:pt x="199" y="4"/>
                  </a:lnTo>
                  <a:lnTo>
                    <a:pt x="175" y="11"/>
                  </a:lnTo>
                  <a:lnTo>
                    <a:pt x="152" y="19"/>
                  </a:lnTo>
                  <a:lnTo>
                    <a:pt x="130" y="30"/>
                  </a:lnTo>
                  <a:lnTo>
                    <a:pt x="109" y="42"/>
                  </a:lnTo>
                  <a:lnTo>
                    <a:pt x="91" y="57"/>
                  </a:lnTo>
                  <a:lnTo>
                    <a:pt x="72" y="72"/>
                  </a:lnTo>
                  <a:lnTo>
                    <a:pt x="56" y="91"/>
                  </a:lnTo>
                  <a:lnTo>
                    <a:pt x="42" y="110"/>
                  </a:lnTo>
                  <a:lnTo>
                    <a:pt x="30" y="130"/>
                  </a:lnTo>
                  <a:lnTo>
                    <a:pt x="19" y="152"/>
                  </a:lnTo>
                  <a:lnTo>
                    <a:pt x="11" y="175"/>
                  </a:lnTo>
                  <a:lnTo>
                    <a:pt x="4" y="199"/>
                  </a:lnTo>
                  <a:lnTo>
                    <a:pt x="1" y="224"/>
                  </a:lnTo>
                  <a:lnTo>
                    <a:pt x="0" y="250"/>
                  </a:lnTo>
                  <a:lnTo>
                    <a:pt x="1" y="275"/>
                  </a:lnTo>
                  <a:lnTo>
                    <a:pt x="4" y="299"/>
                  </a:lnTo>
                  <a:lnTo>
                    <a:pt x="10" y="322"/>
                  </a:lnTo>
                  <a:lnTo>
                    <a:pt x="18" y="345"/>
                  </a:lnTo>
                  <a:lnTo>
                    <a:pt x="28" y="367"/>
                  </a:lnTo>
                  <a:lnTo>
                    <a:pt x="41" y="388"/>
                  </a:lnTo>
                  <a:lnTo>
                    <a:pt x="56" y="408"/>
                  </a:lnTo>
                  <a:lnTo>
                    <a:pt x="72" y="426"/>
                  </a:lnTo>
                  <a:lnTo>
                    <a:pt x="91" y="443"/>
                  </a:lnTo>
                  <a:lnTo>
                    <a:pt x="110" y="457"/>
                  </a:lnTo>
                  <a:lnTo>
                    <a:pt x="131" y="470"/>
                  </a:lnTo>
                  <a:lnTo>
                    <a:pt x="153" y="480"/>
                  </a:lnTo>
                  <a:lnTo>
                    <a:pt x="176" y="489"/>
                  </a:lnTo>
                  <a:lnTo>
                    <a:pt x="199" y="495"/>
                  </a:lnTo>
                  <a:lnTo>
                    <a:pt x="223" y="499"/>
                  </a:lnTo>
                  <a:lnTo>
                    <a:pt x="248" y="50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1389" name="Freeform 72"/>
            <p:cNvSpPr>
              <a:spLocks/>
            </p:cNvSpPr>
            <p:nvPr/>
          </p:nvSpPr>
          <p:spPr bwMode="auto">
            <a:xfrm>
              <a:off x="685" y="1268"/>
              <a:ext cx="200" cy="200"/>
            </a:xfrm>
            <a:custGeom>
              <a:avLst/>
              <a:gdLst>
                <a:gd name="T0" fmla="*/ 0 w 401"/>
                <a:gd name="T1" fmla="*/ 45 h 401"/>
                <a:gd name="T2" fmla="*/ 2 w 401"/>
                <a:gd name="T3" fmla="*/ 35 h 401"/>
                <a:gd name="T4" fmla="*/ 5 w 401"/>
                <a:gd name="T5" fmla="*/ 26 h 401"/>
                <a:gd name="T6" fmla="*/ 11 w 401"/>
                <a:gd name="T7" fmla="*/ 18 h 401"/>
                <a:gd name="T8" fmla="*/ 18 w 401"/>
                <a:gd name="T9" fmla="*/ 11 h 401"/>
                <a:gd name="T10" fmla="*/ 26 w 401"/>
                <a:gd name="T11" fmla="*/ 5 h 401"/>
                <a:gd name="T12" fmla="*/ 35 w 401"/>
                <a:gd name="T13" fmla="*/ 2 h 401"/>
                <a:gd name="T14" fmla="*/ 45 w 401"/>
                <a:gd name="T15" fmla="*/ 0 h 401"/>
                <a:gd name="T16" fmla="*/ 55 w 401"/>
                <a:gd name="T17" fmla="*/ 0 h 401"/>
                <a:gd name="T18" fmla="*/ 64 w 401"/>
                <a:gd name="T19" fmla="*/ 2 h 401"/>
                <a:gd name="T20" fmla="*/ 73 w 401"/>
                <a:gd name="T21" fmla="*/ 5 h 401"/>
                <a:gd name="T22" fmla="*/ 81 w 401"/>
                <a:gd name="T23" fmla="*/ 11 h 401"/>
                <a:gd name="T24" fmla="*/ 89 w 401"/>
                <a:gd name="T25" fmla="*/ 18 h 401"/>
                <a:gd name="T26" fmla="*/ 94 w 401"/>
                <a:gd name="T27" fmla="*/ 26 h 401"/>
                <a:gd name="T28" fmla="*/ 98 w 401"/>
                <a:gd name="T29" fmla="*/ 35 h 401"/>
                <a:gd name="T30" fmla="*/ 100 w 401"/>
                <a:gd name="T31" fmla="*/ 45 h 401"/>
                <a:gd name="T32" fmla="*/ 100 w 401"/>
                <a:gd name="T33" fmla="*/ 55 h 401"/>
                <a:gd name="T34" fmla="*/ 98 w 401"/>
                <a:gd name="T35" fmla="*/ 65 h 401"/>
                <a:gd name="T36" fmla="*/ 94 w 401"/>
                <a:gd name="T37" fmla="*/ 74 h 401"/>
                <a:gd name="T38" fmla="*/ 88 w 401"/>
                <a:gd name="T39" fmla="*/ 82 h 401"/>
                <a:gd name="T40" fmla="*/ 82 w 401"/>
                <a:gd name="T41" fmla="*/ 88 h 401"/>
                <a:gd name="T42" fmla="*/ 74 w 401"/>
                <a:gd name="T43" fmla="*/ 94 h 401"/>
                <a:gd name="T44" fmla="*/ 65 w 401"/>
                <a:gd name="T45" fmla="*/ 98 h 401"/>
                <a:gd name="T46" fmla="*/ 55 w 401"/>
                <a:gd name="T47" fmla="*/ 100 h 401"/>
                <a:gd name="T48" fmla="*/ 45 w 401"/>
                <a:gd name="T49" fmla="*/ 100 h 401"/>
                <a:gd name="T50" fmla="*/ 35 w 401"/>
                <a:gd name="T51" fmla="*/ 98 h 401"/>
                <a:gd name="T52" fmla="*/ 26 w 401"/>
                <a:gd name="T53" fmla="*/ 94 h 401"/>
                <a:gd name="T54" fmla="*/ 18 w 401"/>
                <a:gd name="T55" fmla="*/ 89 h 401"/>
                <a:gd name="T56" fmla="*/ 11 w 401"/>
                <a:gd name="T57" fmla="*/ 81 h 401"/>
                <a:gd name="T58" fmla="*/ 5 w 401"/>
                <a:gd name="T59" fmla="*/ 73 h 401"/>
                <a:gd name="T60" fmla="*/ 2 w 401"/>
                <a:gd name="T61" fmla="*/ 64 h 401"/>
                <a:gd name="T62" fmla="*/ 0 w 401"/>
                <a:gd name="T63" fmla="*/ 55 h 40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1"/>
                <a:gd name="T98" fmla="*/ 401 w 401"/>
                <a:gd name="T99" fmla="*/ 401 h 40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1">
                  <a:moveTo>
                    <a:pt x="0" y="201"/>
                  </a:moveTo>
                  <a:lnTo>
                    <a:pt x="1" y="181"/>
                  </a:lnTo>
                  <a:lnTo>
                    <a:pt x="3" y="161"/>
                  </a:lnTo>
                  <a:lnTo>
                    <a:pt x="8" y="142"/>
                  </a:lnTo>
                  <a:lnTo>
                    <a:pt x="15" y="123"/>
                  </a:lnTo>
                  <a:lnTo>
                    <a:pt x="23" y="106"/>
                  </a:lnTo>
                  <a:lnTo>
                    <a:pt x="33" y="90"/>
                  </a:lnTo>
                  <a:lnTo>
                    <a:pt x="45" y="74"/>
                  </a:lnTo>
                  <a:lnTo>
                    <a:pt x="59" y="59"/>
                  </a:lnTo>
                  <a:lnTo>
                    <a:pt x="74" y="45"/>
                  </a:lnTo>
                  <a:lnTo>
                    <a:pt x="90" y="34"/>
                  </a:lnTo>
                  <a:lnTo>
                    <a:pt x="106" y="23"/>
                  </a:lnTo>
                  <a:lnTo>
                    <a:pt x="124" y="15"/>
                  </a:lnTo>
                  <a:lnTo>
                    <a:pt x="143" y="8"/>
                  </a:lnTo>
                  <a:lnTo>
                    <a:pt x="161" y="4"/>
                  </a:lnTo>
                  <a:lnTo>
                    <a:pt x="181" y="1"/>
                  </a:lnTo>
                  <a:lnTo>
                    <a:pt x="200" y="0"/>
                  </a:lnTo>
                  <a:lnTo>
                    <a:pt x="220" y="1"/>
                  </a:lnTo>
                  <a:lnTo>
                    <a:pt x="241" y="4"/>
                  </a:lnTo>
                  <a:lnTo>
                    <a:pt x="259" y="8"/>
                  </a:lnTo>
                  <a:lnTo>
                    <a:pt x="278" y="15"/>
                  </a:lnTo>
                  <a:lnTo>
                    <a:pt x="295" y="23"/>
                  </a:lnTo>
                  <a:lnTo>
                    <a:pt x="312" y="34"/>
                  </a:lnTo>
                  <a:lnTo>
                    <a:pt x="327" y="45"/>
                  </a:lnTo>
                  <a:lnTo>
                    <a:pt x="342" y="59"/>
                  </a:lnTo>
                  <a:lnTo>
                    <a:pt x="356" y="74"/>
                  </a:lnTo>
                  <a:lnTo>
                    <a:pt x="367" y="90"/>
                  </a:lnTo>
                  <a:lnTo>
                    <a:pt x="378" y="106"/>
                  </a:lnTo>
                  <a:lnTo>
                    <a:pt x="386" y="123"/>
                  </a:lnTo>
                  <a:lnTo>
                    <a:pt x="393" y="142"/>
                  </a:lnTo>
                  <a:lnTo>
                    <a:pt x="397" y="161"/>
                  </a:lnTo>
                  <a:lnTo>
                    <a:pt x="400" y="181"/>
                  </a:lnTo>
                  <a:lnTo>
                    <a:pt x="401" y="201"/>
                  </a:lnTo>
                  <a:lnTo>
                    <a:pt x="400" y="221"/>
                  </a:lnTo>
                  <a:lnTo>
                    <a:pt x="396" y="241"/>
                  </a:lnTo>
                  <a:lnTo>
                    <a:pt x="392" y="261"/>
                  </a:lnTo>
                  <a:lnTo>
                    <a:pt x="385" y="279"/>
                  </a:lnTo>
                  <a:lnTo>
                    <a:pt x="377" y="296"/>
                  </a:lnTo>
                  <a:lnTo>
                    <a:pt x="366" y="312"/>
                  </a:lnTo>
                  <a:lnTo>
                    <a:pt x="355" y="329"/>
                  </a:lnTo>
                  <a:lnTo>
                    <a:pt x="342" y="342"/>
                  </a:lnTo>
                  <a:lnTo>
                    <a:pt x="328" y="355"/>
                  </a:lnTo>
                  <a:lnTo>
                    <a:pt x="312" y="367"/>
                  </a:lnTo>
                  <a:lnTo>
                    <a:pt x="296" y="377"/>
                  </a:lnTo>
                  <a:lnTo>
                    <a:pt x="279" y="385"/>
                  </a:lnTo>
                  <a:lnTo>
                    <a:pt x="260" y="392"/>
                  </a:lnTo>
                  <a:lnTo>
                    <a:pt x="241" y="397"/>
                  </a:lnTo>
                  <a:lnTo>
                    <a:pt x="221" y="400"/>
                  </a:lnTo>
                  <a:lnTo>
                    <a:pt x="200" y="401"/>
                  </a:lnTo>
                  <a:lnTo>
                    <a:pt x="181" y="400"/>
                  </a:lnTo>
                  <a:lnTo>
                    <a:pt x="161" y="398"/>
                  </a:lnTo>
                  <a:lnTo>
                    <a:pt x="143" y="393"/>
                  </a:lnTo>
                  <a:lnTo>
                    <a:pt x="124" y="386"/>
                  </a:lnTo>
                  <a:lnTo>
                    <a:pt x="106" y="378"/>
                  </a:lnTo>
                  <a:lnTo>
                    <a:pt x="90" y="368"/>
                  </a:lnTo>
                  <a:lnTo>
                    <a:pt x="74" y="356"/>
                  </a:lnTo>
                  <a:lnTo>
                    <a:pt x="59" y="342"/>
                  </a:lnTo>
                  <a:lnTo>
                    <a:pt x="45" y="327"/>
                  </a:lnTo>
                  <a:lnTo>
                    <a:pt x="33" y="311"/>
                  </a:lnTo>
                  <a:lnTo>
                    <a:pt x="23" y="295"/>
                  </a:lnTo>
                  <a:lnTo>
                    <a:pt x="15" y="278"/>
                  </a:lnTo>
                  <a:lnTo>
                    <a:pt x="8" y="259"/>
                  </a:lnTo>
                  <a:lnTo>
                    <a:pt x="3" y="240"/>
                  </a:lnTo>
                  <a:lnTo>
                    <a:pt x="1" y="220"/>
                  </a:lnTo>
                  <a:lnTo>
                    <a:pt x="0" y="201"/>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1390" name="Freeform 73"/>
            <p:cNvSpPr>
              <a:spLocks/>
            </p:cNvSpPr>
            <p:nvPr/>
          </p:nvSpPr>
          <p:spPr bwMode="auto">
            <a:xfrm>
              <a:off x="705" y="1268"/>
              <a:ext cx="180" cy="180"/>
            </a:xfrm>
            <a:custGeom>
              <a:avLst/>
              <a:gdLst>
                <a:gd name="T0" fmla="*/ 71 w 361"/>
                <a:gd name="T1" fmla="*/ 11 h 361"/>
                <a:gd name="T2" fmla="*/ 63 w 361"/>
                <a:gd name="T3" fmla="*/ 5 h 361"/>
                <a:gd name="T4" fmla="*/ 54 w 361"/>
                <a:gd name="T5" fmla="*/ 2 h 361"/>
                <a:gd name="T6" fmla="*/ 45 w 361"/>
                <a:gd name="T7" fmla="*/ 0 h 361"/>
                <a:gd name="T8" fmla="*/ 35 w 361"/>
                <a:gd name="T9" fmla="*/ 0 h 361"/>
                <a:gd name="T10" fmla="*/ 25 w 361"/>
                <a:gd name="T11" fmla="*/ 2 h 361"/>
                <a:gd name="T12" fmla="*/ 16 w 361"/>
                <a:gd name="T13" fmla="*/ 5 h 361"/>
                <a:gd name="T14" fmla="*/ 8 w 361"/>
                <a:gd name="T15" fmla="*/ 11 h 361"/>
                <a:gd name="T16" fmla="*/ 3 w 361"/>
                <a:gd name="T17" fmla="*/ 16 h 361"/>
                <a:gd name="T18" fmla="*/ 1 w 361"/>
                <a:gd name="T19" fmla="*/ 18 h 361"/>
                <a:gd name="T20" fmla="*/ 3 w 361"/>
                <a:gd name="T21" fmla="*/ 18 h 361"/>
                <a:gd name="T22" fmla="*/ 10 w 361"/>
                <a:gd name="T23" fmla="*/ 14 h 361"/>
                <a:gd name="T24" fmla="*/ 18 w 361"/>
                <a:gd name="T25" fmla="*/ 11 h 361"/>
                <a:gd name="T26" fmla="*/ 26 w 361"/>
                <a:gd name="T27" fmla="*/ 10 h 361"/>
                <a:gd name="T28" fmla="*/ 35 w 361"/>
                <a:gd name="T29" fmla="*/ 10 h 361"/>
                <a:gd name="T30" fmla="*/ 44 w 361"/>
                <a:gd name="T31" fmla="*/ 12 h 361"/>
                <a:gd name="T32" fmla="*/ 53 w 361"/>
                <a:gd name="T33" fmla="*/ 16 h 361"/>
                <a:gd name="T34" fmla="*/ 61 w 361"/>
                <a:gd name="T35" fmla="*/ 21 h 361"/>
                <a:gd name="T36" fmla="*/ 69 w 361"/>
                <a:gd name="T37" fmla="*/ 28 h 361"/>
                <a:gd name="T38" fmla="*/ 74 w 361"/>
                <a:gd name="T39" fmla="*/ 36 h 361"/>
                <a:gd name="T40" fmla="*/ 78 w 361"/>
                <a:gd name="T41" fmla="*/ 45 h 361"/>
                <a:gd name="T42" fmla="*/ 79 w 361"/>
                <a:gd name="T43" fmla="*/ 55 h 361"/>
                <a:gd name="T44" fmla="*/ 79 w 361"/>
                <a:gd name="T45" fmla="*/ 64 h 361"/>
                <a:gd name="T46" fmla="*/ 78 w 361"/>
                <a:gd name="T47" fmla="*/ 72 h 361"/>
                <a:gd name="T48" fmla="*/ 76 w 361"/>
                <a:gd name="T49" fmla="*/ 80 h 361"/>
                <a:gd name="T50" fmla="*/ 72 w 361"/>
                <a:gd name="T51" fmla="*/ 87 h 361"/>
                <a:gd name="T52" fmla="*/ 74 w 361"/>
                <a:gd name="T53" fmla="*/ 86 h 361"/>
                <a:gd name="T54" fmla="*/ 81 w 361"/>
                <a:gd name="T55" fmla="*/ 77 h 361"/>
                <a:gd name="T56" fmla="*/ 87 w 361"/>
                <a:gd name="T57" fmla="*/ 67 h 361"/>
                <a:gd name="T58" fmla="*/ 90 w 361"/>
                <a:gd name="T59" fmla="*/ 56 h 361"/>
                <a:gd name="T60" fmla="*/ 90 w 361"/>
                <a:gd name="T61" fmla="*/ 45 h 361"/>
                <a:gd name="T62" fmla="*/ 88 w 361"/>
                <a:gd name="T63" fmla="*/ 35 h 361"/>
                <a:gd name="T64" fmla="*/ 84 w 361"/>
                <a:gd name="T65" fmla="*/ 26 h 361"/>
                <a:gd name="T66" fmla="*/ 79 w 361"/>
                <a:gd name="T67" fmla="*/ 18 h 36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61"/>
                <a:gd name="T103" fmla="*/ 0 h 361"/>
                <a:gd name="T104" fmla="*/ 361 w 361"/>
                <a:gd name="T105" fmla="*/ 361 h 36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61" h="361">
                  <a:moveTo>
                    <a:pt x="302" y="59"/>
                  </a:moveTo>
                  <a:lnTo>
                    <a:pt x="287" y="45"/>
                  </a:lnTo>
                  <a:lnTo>
                    <a:pt x="272" y="34"/>
                  </a:lnTo>
                  <a:lnTo>
                    <a:pt x="255" y="23"/>
                  </a:lnTo>
                  <a:lnTo>
                    <a:pt x="238" y="15"/>
                  </a:lnTo>
                  <a:lnTo>
                    <a:pt x="219" y="8"/>
                  </a:lnTo>
                  <a:lnTo>
                    <a:pt x="201" y="4"/>
                  </a:lnTo>
                  <a:lnTo>
                    <a:pt x="180" y="1"/>
                  </a:lnTo>
                  <a:lnTo>
                    <a:pt x="160" y="0"/>
                  </a:lnTo>
                  <a:lnTo>
                    <a:pt x="141" y="1"/>
                  </a:lnTo>
                  <a:lnTo>
                    <a:pt x="121" y="4"/>
                  </a:lnTo>
                  <a:lnTo>
                    <a:pt x="103" y="8"/>
                  </a:lnTo>
                  <a:lnTo>
                    <a:pt x="84" y="15"/>
                  </a:lnTo>
                  <a:lnTo>
                    <a:pt x="66" y="23"/>
                  </a:lnTo>
                  <a:lnTo>
                    <a:pt x="50" y="34"/>
                  </a:lnTo>
                  <a:lnTo>
                    <a:pt x="34" y="45"/>
                  </a:lnTo>
                  <a:lnTo>
                    <a:pt x="19" y="59"/>
                  </a:lnTo>
                  <a:lnTo>
                    <a:pt x="14" y="65"/>
                  </a:lnTo>
                  <a:lnTo>
                    <a:pt x="10" y="69"/>
                  </a:lnTo>
                  <a:lnTo>
                    <a:pt x="5" y="75"/>
                  </a:lnTo>
                  <a:lnTo>
                    <a:pt x="0" y="81"/>
                  </a:lnTo>
                  <a:lnTo>
                    <a:pt x="14" y="72"/>
                  </a:lnTo>
                  <a:lnTo>
                    <a:pt x="28" y="64"/>
                  </a:lnTo>
                  <a:lnTo>
                    <a:pt x="42" y="57"/>
                  </a:lnTo>
                  <a:lnTo>
                    <a:pt x="57" y="51"/>
                  </a:lnTo>
                  <a:lnTo>
                    <a:pt x="72" y="46"/>
                  </a:lnTo>
                  <a:lnTo>
                    <a:pt x="88" y="43"/>
                  </a:lnTo>
                  <a:lnTo>
                    <a:pt x="104" y="42"/>
                  </a:lnTo>
                  <a:lnTo>
                    <a:pt x="120" y="41"/>
                  </a:lnTo>
                  <a:lnTo>
                    <a:pt x="140" y="42"/>
                  </a:lnTo>
                  <a:lnTo>
                    <a:pt x="159" y="44"/>
                  </a:lnTo>
                  <a:lnTo>
                    <a:pt x="178" y="49"/>
                  </a:lnTo>
                  <a:lnTo>
                    <a:pt x="196" y="55"/>
                  </a:lnTo>
                  <a:lnTo>
                    <a:pt x="215" y="64"/>
                  </a:lnTo>
                  <a:lnTo>
                    <a:pt x="231" y="74"/>
                  </a:lnTo>
                  <a:lnTo>
                    <a:pt x="247" y="85"/>
                  </a:lnTo>
                  <a:lnTo>
                    <a:pt x="262" y="99"/>
                  </a:lnTo>
                  <a:lnTo>
                    <a:pt x="276" y="114"/>
                  </a:lnTo>
                  <a:lnTo>
                    <a:pt x="287" y="130"/>
                  </a:lnTo>
                  <a:lnTo>
                    <a:pt x="297" y="147"/>
                  </a:lnTo>
                  <a:lnTo>
                    <a:pt x="306" y="165"/>
                  </a:lnTo>
                  <a:lnTo>
                    <a:pt x="312" y="183"/>
                  </a:lnTo>
                  <a:lnTo>
                    <a:pt x="317" y="202"/>
                  </a:lnTo>
                  <a:lnTo>
                    <a:pt x="319" y="221"/>
                  </a:lnTo>
                  <a:lnTo>
                    <a:pt x="321" y="241"/>
                  </a:lnTo>
                  <a:lnTo>
                    <a:pt x="319" y="257"/>
                  </a:lnTo>
                  <a:lnTo>
                    <a:pt x="318" y="274"/>
                  </a:lnTo>
                  <a:lnTo>
                    <a:pt x="315" y="289"/>
                  </a:lnTo>
                  <a:lnTo>
                    <a:pt x="310" y="306"/>
                  </a:lnTo>
                  <a:lnTo>
                    <a:pt x="304" y="320"/>
                  </a:lnTo>
                  <a:lnTo>
                    <a:pt x="297" y="334"/>
                  </a:lnTo>
                  <a:lnTo>
                    <a:pt x="289" y="348"/>
                  </a:lnTo>
                  <a:lnTo>
                    <a:pt x="280" y="361"/>
                  </a:lnTo>
                  <a:lnTo>
                    <a:pt x="297" y="346"/>
                  </a:lnTo>
                  <a:lnTo>
                    <a:pt x="314" y="330"/>
                  </a:lnTo>
                  <a:lnTo>
                    <a:pt x="327" y="311"/>
                  </a:lnTo>
                  <a:lnTo>
                    <a:pt x="339" y="292"/>
                  </a:lnTo>
                  <a:lnTo>
                    <a:pt x="348" y="271"/>
                  </a:lnTo>
                  <a:lnTo>
                    <a:pt x="355" y="248"/>
                  </a:lnTo>
                  <a:lnTo>
                    <a:pt x="360" y="225"/>
                  </a:lnTo>
                  <a:lnTo>
                    <a:pt x="361" y="201"/>
                  </a:lnTo>
                  <a:lnTo>
                    <a:pt x="360" y="181"/>
                  </a:lnTo>
                  <a:lnTo>
                    <a:pt x="357" y="161"/>
                  </a:lnTo>
                  <a:lnTo>
                    <a:pt x="353" y="142"/>
                  </a:lnTo>
                  <a:lnTo>
                    <a:pt x="346" y="123"/>
                  </a:lnTo>
                  <a:lnTo>
                    <a:pt x="338" y="106"/>
                  </a:lnTo>
                  <a:lnTo>
                    <a:pt x="327" y="90"/>
                  </a:lnTo>
                  <a:lnTo>
                    <a:pt x="316" y="74"/>
                  </a:lnTo>
                  <a:lnTo>
                    <a:pt x="302" y="59"/>
                  </a:lnTo>
                  <a:close/>
                </a:path>
              </a:pathLst>
            </a:custGeom>
            <a:solidFill>
              <a:srgbClr val="FF5E5E"/>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1391" name="Freeform 74"/>
            <p:cNvSpPr>
              <a:spLocks/>
            </p:cNvSpPr>
            <p:nvPr/>
          </p:nvSpPr>
          <p:spPr bwMode="auto">
            <a:xfrm>
              <a:off x="661" y="1525"/>
              <a:ext cx="249" cy="249"/>
            </a:xfrm>
            <a:custGeom>
              <a:avLst/>
              <a:gdLst>
                <a:gd name="T0" fmla="*/ 69 w 498"/>
                <a:gd name="T1" fmla="*/ 124 h 499"/>
                <a:gd name="T2" fmla="*/ 81 w 498"/>
                <a:gd name="T3" fmla="*/ 122 h 499"/>
                <a:gd name="T4" fmla="*/ 92 w 498"/>
                <a:gd name="T5" fmla="*/ 117 h 499"/>
                <a:gd name="T6" fmla="*/ 102 w 498"/>
                <a:gd name="T7" fmla="*/ 110 h 499"/>
                <a:gd name="T8" fmla="*/ 111 w 498"/>
                <a:gd name="T9" fmla="*/ 102 h 499"/>
                <a:gd name="T10" fmla="*/ 117 w 498"/>
                <a:gd name="T11" fmla="*/ 92 h 499"/>
                <a:gd name="T12" fmla="*/ 122 w 498"/>
                <a:gd name="T13" fmla="*/ 80 h 499"/>
                <a:gd name="T14" fmla="*/ 125 w 498"/>
                <a:gd name="T15" fmla="*/ 68 h 499"/>
                <a:gd name="T16" fmla="*/ 125 w 498"/>
                <a:gd name="T17" fmla="*/ 56 h 499"/>
                <a:gd name="T18" fmla="*/ 122 w 498"/>
                <a:gd name="T19" fmla="*/ 44 h 499"/>
                <a:gd name="T20" fmla="*/ 117 w 498"/>
                <a:gd name="T21" fmla="*/ 32 h 499"/>
                <a:gd name="T22" fmla="*/ 111 w 498"/>
                <a:gd name="T23" fmla="*/ 22 h 499"/>
                <a:gd name="T24" fmla="*/ 102 w 498"/>
                <a:gd name="T25" fmla="*/ 14 h 499"/>
                <a:gd name="T26" fmla="*/ 92 w 498"/>
                <a:gd name="T27" fmla="*/ 7 h 499"/>
                <a:gd name="T28" fmla="*/ 81 w 498"/>
                <a:gd name="T29" fmla="*/ 2 h 499"/>
                <a:gd name="T30" fmla="*/ 69 w 498"/>
                <a:gd name="T31" fmla="*/ 0 h 499"/>
                <a:gd name="T32" fmla="*/ 56 w 498"/>
                <a:gd name="T33" fmla="*/ 0 h 499"/>
                <a:gd name="T34" fmla="*/ 44 w 498"/>
                <a:gd name="T35" fmla="*/ 3 h 499"/>
                <a:gd name="T36" fmla="*/ 33 w 498"/>
                <a:gd name="T37" fmla="*/ 7 h 499"/>
                <a:gd name="T38" fmla="*/ 23 w 498"/>
                <a:gd name="T39" fmla="*/ 14 h 499"/>
                <a:gd name="T40" fmla="*/ 14 w 498"/>
                <a:gd name="T41" fmla="*/ 22 h 499"/>
                <a:gd name="T42" fmla="*/ 8 w 498"/>
                <a:gd name="T43" fmla="*/ 32 h 499"/>
                <a:gd name="T44" fmla="*/ 3 w 498"/>
                <a:gd name="T45" fmla="*/ 43 h 499"/>
                <a:gd name="T46" fmla="*/ 1 w 498"/>
                <a:gd name="T47" fmla="*/ 56 h 499"/>
                <a:gd name="T48" fmla="*/ 1 w 498"/>
                <a:gd name="T49" fmla="*/ 68 h 499"/>
                <a:gd name="T50" fmla="*/ 3 w 498"/>
                <a:gd name="T51" fmla="*/ 80 h 499"/>
                <a:gd name="T52" fmla="*/ 7 w 498"/>
                <a:gd name="T53" fmla="*/ 92 h 499"/>
                <a:gd name="T54" fmla="*/ 14 w 498"/>
                <a:gd name="T55" fmla="*/ 102 h 499"/>
                <a:gd name="T56" fmla="*/ 23 w 498"/>
                <a:gd name="T57" fmla="*/ 110 h 499"/>
                <a:gd name="T58" fmla="*/ 33 w 498"/>
                <a:gd name="T59" fmla="*/ 117 h 499"/>
                <a:gd name="T60" fmla="*/ 44 w 498"/>
                <a:gd name="T61" fmla="*/ 122 h 499"/>
                <a:gd name="T62" fmla="*/ 56 w 498"/>
                <a:gd name="T63" fmla="*/ 124 h 49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499"/>
                <a:gd name="T98" fmla="*/ 498 w 498"/>
                <a:gd name="T99" fmla="*/ 499 h 499"/>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499">
                  <a:moveTo>
                    <a:pt x="248" y="499"/>
                  </a:moveTo>
                  <a:lnTo>
                    <a:pt x="274" y="498"/>
                  </a:lnTo>
                  <a:lnTo>
                    <a:pt x="298" y="494"/>
                  </a:lnTo>
                  <a:lnTo>
                    <a:pt x="321" y="489"/>
                  </a:lnTo>
                  <a:lnTo>
                    <a:pt x="344" y="480"/>
                  </a:lnTo>
                  <a:lnTo>
                    <a:pt x="366" y="470"/>
                  </a:lnTo>
                  <a:lnTo>
                    <a:pt x="387" y="457"/>
                  </a:lnTo>
                  <a:lnTo>
                    <a:pt x="406" y="442"/>
                  </a:lnTo>
                  <a:lnTo>
                    <a:pt x="425" y="426"/>
                  </a:lnTo>
                  <a:lnTo>
                    <a:pt x="442" y="408"/>
                  </a:lnTo>
                  <a:lnTo>
                    <a:pt x="456" y="388"/>
                  </a:lnTo>
                  <a:lnTo>
                    <a:pt x="468" y="368"/>
                  </a:lnTo>
                  <a:lnTo>
                    <a:pt x="479" y="345"/>
                  </a:lnTo>
                  <a:lnTo>
                    <a:pt x="488" y="321"/>
                  </a:lnTo>
                  <a:lnTo>
                    <a:pt x="494" y="298"/>
                  </a:lnTo>
                  <a:lnTo>
                    <a:pt x="497" y="274"/>
                  </a:lnTo>
                  <a:lnTo>
                    <a:pt x="498" y="249"/>
                  </a:lnTo>
                  <a:lnTo>
                    <a:pt x="497" y="225"/>
                  </a:lnTo>
                  <a:lnTo>
                    <a:pt x="494" y="201"/>
                  </a:lnTo>
                  <a:lnTo>
                    <a:pt x="488" y="176"/>
                  </a:lnTo>
                  <a:lnTo>
                    <a:pt x="479" y="153"/>
                  </a:lnTo>
                  <a:lnTo>
                    <a:pt x="468" y="131"/>
                  </a:lnTo>
                  <a:lnTo>
                    <a:pt x="456" y="111"/>
                  </a:lnTo>
                  <a:lnTo>
                    <a:pt x="442" y="91"/>
                  </a:lnTo>
                  <a:lnTo>
                    <a:pt x="425" y="73"/>
                  </a:lnTo>
                  <a:lnTo>
                    <a:pt x="406" y="56"/>
                  </a:lnTo>
                  <a:lnTo>
                    <a:pt x="387" y="42"/>
                  </a:lnTo>
                  <a:lnTo>
                    <a:pt x="366" y="29"/>
                  </a:lnTo>
                  <a:lnTo>
                    <a:pt x="344" y="18"/>
                  </a:lnTo>
                  <a:lnTo>
                    <a:pt x="321" y="10"/>
                  </a:lnTo>
                  <a:lnTo>
                    <a:pt x="298" y="5"/>
                  </a:lnTo>
                  <a:lnTo>
                    <a:pt x="274" y="1"/>
                  </a:lnTo>
                  <a:lnTo>
                    <a:pt x="248" y="0"/>
                  </a:lnTo>
                  <a:lnTo>
                    <a:pt x="223" y="1"/>
                  </a:lnTo>
                  <a:lnTo>
                    <a:pt x="199" y="5"/>
                  </a:lnTo>
                  <a:lnTo>
                    <a:pt x="175" y="12"/>
                  </a:lnTo>
                  <a:lnTo>
                    <a:pt x="152" y="20"/>
                  </a:lnTo>
                  <a:lnTo>
                    <a:pt x="130" y="30"/>
                  </a:lnTo>
                  <a:lnTo>
                    <a:pt x="109" y="43"/>
                  </a:lnTo>
                  <a:lnTo>
                    <a:pt x="91" y="56"/>
                  </a:lnTo>
                  <a:lnTo>
                    <a:pt x="72" y="73"/>
                  </a:lnTo>
                  <a:lnTo>
                    <a:pt x="56" y="91"/>
                  </a:lnTo>
                  <a:lnTo>
                    <a:pt x="42" y="109"/>
                  </a:lnTo>
                  <a:lnTo>
                    <a:pt x="30" y="130"/>
                  </a:lnTo>
                  <a:lnTo>
                    <a:pt x="19" y="152"/>
                  </a:lnTo>
                  <a:lnTo>
                    <a:pt x="11" y="175"/>
                  </a:lnTo>
                  <a:lnTo>
                    <a:pt x="4" y="199"/>
                  </a:lnTo>
                  <a:lnTo>
                    <a:pt x="1" y="224"/>
                  </a:lnTo>
                  <a:lnTo>
                    <a:pt x="0" y="249"/>
                  </a:lnTo>
                  <a:lnTo>
                    <a:pt x="1" y="274"/>
                  </a:lnTo>
                  <a:lnTo>
                    <a:pt x="4" y="298"/>
                  </a:lnTo>
                  <a:lnTo>
                    <a:pt x="10" y="321"/>
                  </a:lnTo>
                  <a:lnTo>
                    <a:pt x="18" y="345"/>
                  </a:lnTo>
                  <a:lnTo>
                    <a:pt x="28" y="368"/>
                  </a:lnTo>
                  <a:lnTo>
                    <a:pt x="41" y="388"/>
                  </a:lnTo>
                  <a:lnTo>
                    <a:pt x="56" y="408"/>
                  </a:lnTo>
                  <a:lnTo>
                    <a:pt x="72" y="426"/>
                  </a:lnTo>
                  <a:lnTo>
                    <a:pt x="91" y="442"/>
                  </a:lnTo>
                  <a:lnTo>
                    <a:pt x="110" y="457"/>
                  </a:lnTo>
                  <a:lnTo>
                    <a:pt x="131" y="470"/>
                  </a:lnTo>
                  <a:lnTo>
                    <a:pt x="153" y="480"/>
                  </a:lnTo>
                  <a:lnTo>
                    <a:pt x="176" y="489"/>
                  </a:lnTo>
                  <a:lnTo>
                    <a:pt x="199" y="494"/>
                  </a:lnTo>
                  <a:lnTo>
                    <a:pt x="223" y="498"/>
                  </a:lnTo>
                  <a:lnTo>
                    <a:pt x="248" y="49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1392" name="Freeform 75"/>
            <p:cNvSpPr>
              <a:spLocks/>
            </p:cNvSpPr>
            <p:nvPr/>
          </p:nvSpPr>
          <p:spPr bwMode="auto">
            <a:xfrm>
              <a:off x="685" y="1549"/>
              <a:ext cx="200" cy="201"/>
            </a:xfrm>
            <a:custGeom>
              <a:avLst/>
              <a:gdLst>
                <a:gd name="T0" fmla="*/ 0 w 401"/>
                <a:gd name="T1" fmla="*/ 45 h 403"/>
                <a:gd name="T2" fmla="*/ 2 w 401"/>
                <a:gd name="T3" fmla="*/ 35 h 403"/>
                <a:gd name="T4" fmla="*/ 5 w 401"/>
                <a:gd name="T5" fmla="*/ 26 h 403"/>
                <a:gd name="T6" fmla="*/ 11 w 401"/>
                <a:gd name="T7" fmla="*/ 18 h 403"/>
                <a:gd name="T8" fmla="*/ 18 w 401"/>
                <a:gd name="T9" fmla="*/ 11 h 403"/>
                <a:gd name="T10" fmla="*/ 26 w 401"/>
                <a:gd name="T11" fmla="*/ 5 h 403"/>
                <a:gd name="T12" fmla="*/ 35 w 401"/>
                <a:gd name="T13" fmla="*/ 2 h 403"/>
                <a:gd name="T14" fmla="*/ 45 w 401"/>
                <a:gd name="T15" fmla="*/ 0 h 403"/>
                <a:gd name="T16" fmla="*/ 55 w 401"/>
                <a:gd name="T17" fmla="*/ 0 h 403"/>
                <a:gd name="T18" fmla="*/ 64 w 401"/>
                <a:gd name="T19" fmla="*/ 2 h 403"/>
                <a:gd name="T20" fmla="*/ 73 w 401"/>
                <a:gd name="T21" fmla="*/ 5 h 403"/>
                <a:gd name="T22" fmla="*/ 81 w 401"/>
                <a:gd name="T23" fmla="*/ 11 h 403"/>
                <a:gd name="T24" fmla="*/ 89 w 401"/>
                <a:gd name="T25" fmla="*/ 18 h 403"/>
                <a:gd name="T26" fmla="*/ 94 w 401"/>
                <a:gd name="T27" fmla="*/ 26 h 403"/>
                <a:gd name="T28" fmla="*/ 98 w 401"/>
                <a:gd name="T29" fmla="*/ 35 h 403"/>
                <a:gd name="T30" fmla="*/ 100 w 401"/>
                <a:gd name="T31" fmla="*/ 45 h 403"/>
                <a:gd name="T32" fmla="*/ 100 w 401"/>
                <a:gd name="T33" fmla="*/ 55 h 403"/>
                <a:gd name="T34" fmla="*/ 98 w 401"/>
                <a:gd name="T35" fmla="*/ 65 h 403"/>
                <a:gd name="T36" fmla="*/ 94 w 401"/>
                <a:gd name="T37" fmla="*/ 74 h 403"/>
                <a:gd name="T38" fmla="*/ 88 w 401"/>
                <a:gd name="T39" fmla="*/ 82 h 403"/>
                <a:gd name="T40" fmla="*/ 82 w 401"/>
                <a:gd name="T41" fmla="*/ 89 h 403"/>
                <a:gd name="T42" fmla="*/ 74 w 401"/>
                <a:gd name="T43" fmla="*/ 94 h 403"/>
                <a:gd name="T44" fmla="*/ 65 w 401"/>
                <a:gd name="T45" fmla="*/ 98 h 403"/>
                <a:gd name="T46" fmla="*/ 55 w 401"/>
                <a:gd name="T47" fmla="*/ 100 h 403"/>
                <a:gd name="T48" fmla="*/ 45 w 401"/>
                <a:gd name="T49" fmla="*/ 100 h 403"/>
                <a:gd name="T50" fmla="*/ 35 w 401"/>
                <a:gd name="T51" fmla="*/ 98 h 403"/>
                <a:gd name="T52" fmla="*/ 26 w 401"/>
                <a:gd name="T53" fmla="*/ 94 h 403"/>
                <a:gd name="T54" fmla="*/ 18 w 401"/>
                <a:gd name="T55" fmla="*/ 89 h 403"/>
                <a:gd name="T56" fmla="*/ 11 w 401"/>
                <a:gd name="T57" fmla="*/ 82 h 403"/>
                <a:gd name="T58" fmla="*/ 5 w 401"/>
                <a:gd name="T59" fmla="*/ 74 h 403"/>
                <a:gd name="T60" fmla="*/ 2 w 401"/>
                <a:gd name="T61" fmla="*/ 65 h 403"/>
                <a:gd name="T62" fmla="*/ 0 w 401"/>
                <a:gd name="T63" fmla="*/ 55 h 40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3"/>
                <a:gd name="T98" fmla="*/ 401 w 401"/>
                <a:gd name="T99" fmla="*/ 403 h 40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3">
                  <a:moveTo>
                    <a:pt x="0" y="201"/>
                  </a:moveTo>
                  <a:lnTo>
                    <a:pt x="1" y="181"/>
                  </a:lnTo>
                  <a:lnTo>
                    <a:pt x="3" y="162"/>
                  </a:lnTo>
                  <a:lnTo>
                    <a:pt x="8" y="143"/>
                  </a:lnTo>
                  <a:lnTo>
                    <a:pt x="15" y="125"/>
                  </a:lnTo>
                  <a:lnTo>
                    <a:pt x="23" y="106"/>
                  </a:lnTo>
                  <a:lnTo>
                    <a:pt x="33" y="90"/>
                  </a:lnTo>
                  <a:lnTo>
                    <a:pt x="45" y="74"/>
                  </a:lnTo>
                  <a:lnTo>
                    <a:pt x="59" y="59"/>
                  </a:lnTo>
                  <a:lnTo>
                    <a:pt x="74" y="45"/>
                  </a:lnTo>
                  <a:lnTo>
                    <a:pt x="90" y="34"/>
                  </a:lnTo>
                  <a:lnTo>
                    <a:pt x="106" y="23"/>
                  </a:lnTo>
                  <a:lnTo>
                    <a:pt x="124" y="15"/>
                  </a:lnTo>
                  <a:lnTo>
                    <a:pt x="143" y="8"/>
                  </a:lnTo>
                  <a:lnTo>
                    <a:pt x="161" y="4"/>
                  </a:lnTo>
                  <a:lnTo>
                    <a:pt x="181" y="2"/>
                  </a:lnTo>
                  <a:lnTo>
                    <a:pt x="200" y="0"/>
                  </a:lnTo>
                  <a:lnTo>
                    <a:pt x="220" y="2"/>
                  </a:lnTo>
                  <a:lnTo>
                    <a:pt x="241" y="4"/>
                  </a:lnTo>
                  <a:lnTo>
                    <a:pt x="259" y="8"/>
                  </a:lnTo>
                  <a:lnTo>
                    <a:pt x="278" y="15"/>
                  </a:lnTo>
                  <a:lnTo>
                    <a:pt x="295" y="23"/>
                  </a:lnTo>
                  <a:lnTo>
                    <a:pt x="312" y="34"/>
                  </a:lnTo>
                  <a:lnTo>
                    <a:pt x="327" y="45"/>
                  </a:lnTo>
                  <a:lnTo>
                    <a:pt x="342" y="59"/>
                  </a:lnTo>
                  <a:lnTo>
                    <a:pt x="356" y="74"/>
                  </a:lnTo>
                  <a:lnTo>
                    <a:pt x="367" y="90"/>
                  </a:lnTo>
                  <a:lnTo>
                    <a:pt x="378" y="106"/>
                  </a:lnTo>
                  <a:lnTo>
                    <a:pt x="386" y="125"/>
                  </a:lnTo>
                  <a:lnTo>
                    <a:pt x="393" y="143"/>
                  </a:lnTo>
                  <a:lnTo>
                    <a:pt x="397" y="162"/>
                  </a:lnTo>
                  <a:lnTo>
                    <a:pt x="400" y="181"/>
                  </a:lnTo>
                  <a:lnTo>
                    <a:pt x="401" y="201"/>
                  </a:lnTo>
                  <a:lnTo>
                    <a:pt x="400" y="222"/>
                  </a:lnTo>
                  <a:lnTo>
                    <a:pt x="396" y="241"/>
                  </a:lnTo>
                  <a:lnTo>
                    <a:pt x="392" y="261"/>
                  </a:lnTo>
                  <a:lnTo>
                    <a:pt x="385" y="279"/>
                  </a:lnTo>
                  <a:lnTo>
                    <a:pt x="377" y="298"/>
                  </a:lnTo>
                  <a:lnTo>
                    <a:pt x="366" y="314"/>
                  </a:lnTo>
                  <a:lnTo>
                    <a:pt x="355" y="329"/>
                  </a:lnTo>
                  <a:lnTo>
                    <a:pt x="342" y="344"/>
                  </a:lnTo>
                  <a:lnTo>
                    <a:pt x="328" y="356"/>
                  </a:lnTo>
                  <a:lnTo>
                    <a:pt x="312" y="368"/>
                  </a:lnTo>
                  <a:lnTo>
                    <a:pt x="296" y="378"/>
                  </a:lnTo>
                  <a:lnTo>
                    <a:pt x="279" y="386"/>
                  </a:lnTo>
                  <a:lnTo>
                    <a:pt x="260" y="393"/>
                  </a:lnTo>
                  <a:lnTo>
                    <a:pt x="241" y="398"/>
                  </a:lnTo>
                  <a:lnTo>
                    <a:pt x="221" y="401"/>
                  </a:lnTo>
                  <a:lnTo>
                    <a:pt x="200" y="403"/>
                  </a:lnTo>
                  <a:lnTo>
                    <a:pt x="181" y="401"/>
                  </a:lnTo>
                  <a:lnTo>
                    <a:pt x="161" y="399"/>
                  </a:lnTo>
                  <a:lnTo>
                    <a:pt x="143" y="394"/>
                  </a:lnTo>
                  <a:lnTo>
                    <a:pt x="124" y="388"/>
                  </a:lnTo>
                  <a:lnTo>
                    <a:pt x="106" y="379"/>
                  </a:lnTo>
                  <a:lnTo>
                    <a:pt x="90" y="369"/>
                  </a:lnTo>
                  <a:lnTo>
                    <a:pt x="74" y="358"/>
                  </a:lnTo>
                  <a:lnTo>
                    <a:pt x="59" y="344"/>
                  </a:lnTo>
                  <a:lnTo>
                    <a:pt x="45" y="329"/>
                  </a:lnTo>
                  <a:lnTo>
                    <a:pt x="33" y="313"/>
                  </a:lnTo>
                  <a:lnTo>
                    <a:pt x="23" y="297"/>
                  </a:lnTo>
                  <a:lnTo>
                    <a:pt x="15" y="278"/>
                  </a:lnTo>
                  <a:lnTo>
                    <a:pt x="8" y="260"/>
                  </a:lnTo>
                  <a:lnTo>
                    <a:pt x="3" y="241"/>
                  </a:lnTo>
                  <a:lnTo>
                    <a:pt x="1" y="220"/>
                  </a:lnTo>
                  <a:lnTo>
                    <a:pt x="0" y="201"/>
                  </a:lnTo>
                  <a:close/>
                </a:path>
              </a:pathLst>
            </a:custGeom>
            <a:solidFill>
              <a:srgbClr val="FFD1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1393" name="Freeform 76"/>
            <p:cNvSpPr>
              <a:spLocks/>
            </p:cNvSpPr>
            <p:nvPr/>
          </p:nvSpPr>
          <p:spPr bwMode="auto">
            <a:xfrm>
              <a:off x="716" y="1549"/>
              <a:ext cx="169" cy="189"/>
            </a:xfrm>
            <a:custGeom>
              <a:avLst/>
              <a:gdLst>
                <a:gd name="T0" fmla="*/ 66 w 339"/>
                <a:gd name="T1" fmla="*/ 12 h 378"/>
                <a:gd name="T2" fmla="*/ 58 w 339"/>
                <a:gd name="T3" fmla="*/ 6 h 378"/>
                <a:gd name="T4" fmla="*/ 49 w 339"/>
                <a:gd name="T5" fmla="*/ 2 h 378"/>
                <a:gd name="T6" fmla="*/ 39 w 339"/>
                <a:gd name="T7" fmla="*/ 1 h 378"/>
                <a:gd name="T8" fmla="*/ 29 w 339"/>
                <a:gd name="T9" fmla="*/ 1 h 378"/>
                <a:gd name="T10" fmla="*/ 20 w 339"/>
                <a:gd name="T11" fmla="*/ 2 h 378"/>
                <a:gd name="T12" fmla="*/ 11 w 339"/>
                <a:gd name="T13" fmla="*/ 6 h 378"/>
                <a:gd name="T14" fmla="*/ 3 w 339"/>
                <a:gd name="T15" fmla="*/ 11 h 378"/>
                <a:gd name="T16" fmla="*/ 3 w 339"/>
                <a:gd name="T17" fmla="*/ 12 h 378"/>
                <a:gd name="T18" fmla="*/ 8 w 339"/>
                <a:gd name="T19" fmla="*/ 11 h 378"/>
                <a:gd name="T20" fmla="*/ 14 w 339"/>
                <a:gd name="T21" fmla="*/ 9 h 378"/>
                <a:gd name="T22" fmla="*/ 20 w 339"/>
                <a:gd name="T23" fmla="*/ 9 h 378"/>
                <a:gd name="T24" fmla="*/ 28 w 339"/>
                <a:gd name="T25" fmla="*/ 9 h 378"/>
                <a:gd name="T26" fmla="*/ 38 w 339"/>
                <a:gd name="T27" fmla="*/ 11 h 378"/>
                <a:gd name="T28" fmla="*/ 47 w 339"/>
                <a:gd name="T29" fmla="*/ 14 h 378"/>
                <a:gd name="T30" fmla="*/ 55 w 339"/>
                <a:gd name="T31" fmla="*/ 20 h 378"/>
                <a:gd name="T32" fmla="*/ 62 w 339"/>
                <a:gd name="T33" fmla="*/ 26 h 378"/>
                <a:gd name="T34" fmla="*/ 68 w 339"/>
                <a:gd name="T35" fmla="*/ 35 h 378"/>
                <a:gd name="T36" fmla="*/ 71 w 339"/>
                <a:gd name="T37" fmla="*/ 44 h 378"/>
                <a:gd name="T38" fmla="*/ 73 w 339"/>
                <a:gd name="T39" fmla="*/ 53 h 378"/>
                <a:gd name="T40" fmla="*/ 73 w 339"/>
                <a:gd name="T41" fmla="*/ 63 h 378"/>
                <a:gd name="T42" fmla="*/ 71 w 339"/>
                <a:gd name="T43" fmla="*/ 74 h 378"/>
                <a:gd name="T44" fmla="*/ 67 w 339"/>
                <a:gd name="T45" fmla="*/ 83 h 378"/>
                <a:gd name="T46" fmla="*/ 61 w 339"/>
                <a:gd name="T47" fmla="*/ 91 h 378"/>
                <a:gd name="T48" fmla="*/ 64 w 339"/>
                <a:gd name="T49" fmla="*/ 91 h 378"/>
                <a:gd name="T50" fmla="*/ 73 w 339"/>
                <a:gd name="T51" fmla="*/ 82 h 378"/>
                <a:gd name="T52" fmla="*/ 80 w 339"/>
                <a:gd name="T53" fmla="*/ 71 h 378"/>
                <a:gd name="T54" fmla="*/ 84 w 339"/>
                <a:gd name="T55" fmla="*/ 57 h 378"/>
                <a:gd name="T56" fmla="*/ 84 w 339"/>
                <a:gd name="T57" fmla="*/ 46 h 378"/>
                <a:gd name="T58" fmla="*/ 82 w 339"/>
                <a:gd name="T59" fmla="*/ 36 h 378"/>
                <a:gd name="T60" fmla="*/ 79 w 339"/>
                <a:gd name="T61" fmla="*/ 26 h 378"/>
                <a:gd name="T62" fmla="*/ 73 w 339"/>
                <a:gd name="T63" fmla="*/ 19 h 37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39"/>
                <a:gd name="T97" fmla="*/ 0 h 378"/>
                <a:gd name="T98" fmla="*/ 339 w 339"/>
                <a:gd name="T99" fmla="*/ 378 h 37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39" h="378">
                  <a:moveTo>
                    <a:pt x="280" y="59"/>
                  </a:moveTo>
                  <a:lnTo>
                    <a:pt x="265" y="45"/>
                  </a:lnTo>
                  <a:lnTo>
                    <a:pt x="250" y="34"/>
                  </a:lnTo>
                  <a:lnTo>
                    <a:pt x="233" y="23"/>
                  </a:lnTo>
                  <a:lnTo>
                    <a:pt x="216" y="15"/>
                  </a:lnTo>
                  <a:lnTo>
                    <a:pt x="197" y="8"/>
                  </a:lnTo>
                  <a:lnTo>
                    <a:pt x="179" y="4"/>
                  </a:lnTo>
                  <a:lnTo>
                    <a:pt x="158" y="2"/>
                  </a:lnTo>
                  <a:lnTo>
                    <a:pt x="138" y="0"/>
                  </a:lnTo>
                  <a:lnTo>
                    <a:pt x="119" y="2"/>
                  </a:lnTo>
                  <a:lnTo>
                    <a:pt x="100" y="4"/>
                  </a:lnTo>
                  <a:lnTo>
                    <a:pt x="82" y="8"/>
                  </a:lnTo>
                  <a:lnTo>
                    <a:pt x="65" y="14"/>
                  </a:lnTo>
                  <a:lnTo>
                    <a:pt x="47" y="22"/>
                  </a:lnTo>
                  <a:lnTo>
                    <a:pt x="30" y="33"/>
                  </a:lnTo>
                  <a:lnTo>
                    <a:pt x="15" y="44"/>
                  </a:lnTo>
                  <a:lnTo>
                    <a:pt x="0" y="57"/>
                  </a:lnTo>
                  <a:lnTo>
                    <a:pt x="12" y="51"/>
                  </a:lnTo>
                  <a:lnTo>
                    <a:pt x="22" y="47"/>
                  </a:lnTo>
                  <a:lnTo>
                    <a:pt x="34" y="42"/>
                  </a:lnTo>
                  <a:lnTo>
                    <a:pt x="46" y="38"/>
                  </a:lnTo>
                  <a:lnTo>
                    <a:pt x="58" y="36"/>
                  </a:lnTo>
                  <a:lnTo>
                    <a:pt x="69" y="34"/>
                  </a:lnTo>
                  <a:lnTo>
                    <a:pt x="82" y="33"/>
                  </a:lnTo>
                  <a:lnTo>
                    <a:pt x="95" y="33"/>
                  </a:lnTo>
                  <a:lnTo>
                    <a:pt x="114" y="34"/>
                  </a:lnTo>
                  <a:lnTo>
                    <a:pt x="134" y="36"/>
                  </a:lnTo>
                  <a:lnTo>
                    <a:pt x="152" y="41"/>
                  </a:lnTo>
                  <a:lnTo>
                    <a:pt x="171" y="48"/>
                  </a:lnTo>
                  <a:lnTo>
                    <a:pt x="189" y="56"/>
                  </a:lnTo>
                  <a:lnTo>
                    <a:pt x="205" y="66"/>
                  </a:lnTo>
                  <a:lnTo>
                    <a:pt x="221" y="78"/>
                  </a:lnTo>
                  <a:lnTo>
                    <a:pt x="236" y="91"/>
                  </a:lnTo>
                  <a:lnTo>
                    <a:pt x="250" y="106"/>
                  </a:lnTo>
                  <a:lnTo>
                    <a:pt x="262" y="123"/>
                  </a:lnTo>
                  <a:lnTo>
                    <a:pt x="272" y="139"/>
                  </a:lnTo>
                  <a:lnTo>
                    <a:pt x="280" y="157"/>
                  </a:lnTo>
                  <a:lnTo>
                    <a:pt x="287" y="176"/>
                  </a:lnTo>
                  <a:lnTo>
                    <a:pt x="292" y="194"/>
                  </a:lnTo>
                  <a:lnTo>
                    <a:pt x="294" y="215"/>
                  </a:lnTo>
                  <a:lnTo>
                    <a:pt x="295" y="234"/>
                  </a:lnTo>
                  <a:lnTo>
                    <a:pt x="294" y="255"/>
                  </a:lnTo>
                  <a:lnTo>
                    <a:pt x="290" y="276"/>
                  </a:lnTo>
                  <a:lnTo>
                    <a:pt x="286" y="295"/>
                  </a:lnTo>
                  <a:lnTo>
                    <a:pt x="278" y="314"/>
                  </a:lnTo>
                  <a:lnTo>
                    <a:pt x="270" y="331"/>
                  </a:lnTo>
                  <a:lnTo>
                    <a:pt x="258" y="348"/>
                  </a:lnTo>
                  <a:lnTo>
                    <a:pt x="247" y="363"/>
                  </a:lnTo>
                  <a:lnTo>
                    <a:pt x="233" y="378"/>
                  </a:lnTo>
                  <a:lnTo>
                    <a:pt x="256" y="364"/>
                  </a:lnTo>
                  <a:lnTo>
                    <a:pt x="277" y="347"/>
                  </a:lnTo>
                  <a:lnTo>
                    <a:pt x="294" y="328"/>
                  </a:lnTo>
                  <a:lnTo>
                    <a:pt x="310" y="306"/>
                  </a:lnTo>
                  <a:lnTo>
                    <a:pt x="322" y="283"/>
                  </a:lnTo>
                  <a:lnTo>
                    <a:pt x="331" y="256"/>
                  </a:lnTo>
                  <a:lnTo>
                    <a:pt x="337" y="230"/>
                  </a:lnTo>
                  <a:lnTo>
                    <a:pt x="339" y="201"/>
                  </a:lnTo>
                  <a:lnTo>
                    <a:pt x="338" y="181"/>
                  </a:lnTo>
                  <a:lnTo>
                    <a:pt x="335" y="162"/>
                  </a:lnTo>
                  <a:lnTo>
                    <a:pt x="331" y="143"/>
                  </a:lnTo>
                  <a:lnTo>
                    <a:pt x="324" y="125"/>
                  </a:lnTo>
                  <a:lnTo>
                    <a:pt x="316" y="106"/>
                  </a:lnTo>
                  <a:lnTo>
                    <a:pt x="305" y="90"/>
                  </a:lnTo>
                  <a:lnTo>
                    <a:pt x="294" y="74"/>
                  </a:lnTo>
                  <a:lnTo>
                    <a:pt x="280" y="5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1394" name="Freeform 77"/>
            <p:cNvSpPr>
              <a:spLocks/>
            </p:cNvSpPr>
            <p:nvPr/>
          </p:nvSpPr>
          <p:spPr bwMode="auto">
            <a:xfrm>
              <a:off x="661" y="1790"/>
              <a:ext cx="249" cy="250"/>
            </a:xfrm>
            <a:custGeom>
              <a:avLst/>
              <a:gdLst>
                <a:gd name="T0" fmla="*/ 69 w 498"/>
                <a:gd name="T1" fmla="*/ 125 h 500"/>
                <a:gd name="T2" fmla="*/ 81 w 498"/>
                <a:gd name="T3" fmla="*/ 123 h 500"/>
                <a:gd name="T4" fmla="*/ 92 w 498"/>
                <a:gd name="T5" fmla="*/ 118 h 500"/>
                <a:gd name="T6" fmla="*/ 102 w 498"/>
                <a:gd name="T7" fmla="*/ 111 h 500"/>
                <a:gd name="T8" fmla="*/ 111 w 498"/>
                <a:gd name="T9" fmla="*/ 102 h 500"/>
                <a:gd name="T10" fmla="*/ 117 w 498"/>
                <a:gd name="T11" fmla="*/ 92 h 500"/>
                <a:gd name="T12" fmla="*/ 122 w 498"/>
                <a:gd name="T13" fmla="*/ 81 h 500"/>
                <a:gd name="T14" fmla="*/ 125 w 498"/>
                <a:gd name="T15" fmla="*/ 69 h 500"/>
                <a:gd name="T16" fmla="*/ 125 w 498"/>
                <a:gd name="T17" fmla="*/ 57 h 500"/>
                <a:gd name="T18" fmla="*/ 122 w 498"/>
                <a:gd name="T19" fmla="*/ 45 h 500"/>
                <a:gd name="T20" fmla="*/ 117 w 498"/>
                <a:gd name="T21" fmla="*/ 33 h 500"/>
                <a:gd name="T22" fmla="*/ 111 w 498"/>
                <a:gd name="T23" fmla="*/ 23 h 500"/>
                <a:gd name="T24" fmla="*/ 102 w 498"/>
                <a:gd name="T25" fmla="*/ 14 h 500"/>
                <a:gd name="T26" fmla="*/ 92 w 498"/>
                <a:gd name="T27" fmla="*/ 8 h 500"/>
                <a:gd name="T28" fmla="*/ 81 w 498"/>
                <a:gd name="T29" fmla="*/ 3 h 500"/>
                <a:gd name="T30" fmla="*/ 69 w 498"/>
                <a:gd name="T31" fmla="*/ 1 h 500"/>
                <a:gd name="T32" fmla="*/ 56 w 498"/>
                <a:gd name="T33" fmla="*/ 1 h 500"/>
                <a:gd name="T34" fmla="*/ 44 w 498"/>
                <a:gd name="T35" fmla="*/ 3 h 500"/>
                <a:gd name="T36" fmla="*/ 33 w 498"/>
                <a:gd name="T37" fmla="*/ 8 h 500"/>
                <a:gd name="T38" fmla="*/ 23 w 498"/>
                <a:gd name="T39" fmla="*/ 15 h 500"/>
                <a:gd name="T40" fmla="*/ 14 w 498"/>
                <a:gd name="T41" fmla="*/ 23 h 500"/>
                <a:gd name="T42" fmla="*/ 8 w 498"/>
                <a:gd name="T43" fmla="*/ 33 h 500"/>
                <a:gd name="T44" fmla="*/ 3 w 498"/>
                <a:gd name="T45" fmla="*/ 44 h 500"/>
                <a:gd name="T46" fmla="*/ 1 w 498"/>
                <a:gd name="T47" fmla="*/ 57 h 500"/>
                <a:gd name="T48" fmla="*/ 1 w 498"/>
                <a:gd name="T49" fmla="*/ 69 h 500"/>
                <a:gd name="T50" fmla="*/ 3 w 498"/>
                <a:gd name="T51" fmla="*/ 81 h 500"/>
                <a:gd name="T52" fmla="*/ 7 w 498"/>
                <a:gd name="T53" fmla="*/ 92 h 500"/>
                <a:gd name="T54" fmla="*/ 14 w 498"/>
                <a:gd name="T55" fmla="*/ 102 h 500"/>
                <a:gd name="T56" fmla="*/ 23 w 498"/>
                <a:gd name="T57" fmla="*/ 111 h 500"/>
                <a:gd name="T58" fmla="*/ 33 w 498"/>
                <a:gd name="T59" fmla="*/ 118 h 500"/>
                <a:gd name="T60" fmla="*/ 44 w 498"/>
                <a:gd name="T61" fmla="*/ 123 h 500"/>
                <a:gd name="T62" fmla="*/ 56 w 498"/>
                <a:gd name="T63" fmla="*/ 125 h 5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500"/>
                <a:gd name="T98" fmla="*/ 498 w 498"/>
                <a:gd name="T99" fmla="*/ 500 h 5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500">
                  <a:moveTo>
                    <a:pt x="248" y="500"/>
                  </a:moveTo>
                  <a:lnTo>
                    <a:pt x="274" y="499"/>
                  </a:lnTo>
                  <a:lnTo>
                    <a:pt x="298" y="495"/>
                  </a:lnTo>
                  <a:lnTo>
                    <a:pt x="321" y="490"/>
                  </a:lnTo>
                  <a:lnTo>
                    <a:pt x="344" y="480"/>
                  </a:lnTo>
                  <a:lnTo>
                    <a:pt x="366" y="470"/>
                  </a:lnTo>
                  <a:lnTo>
                    <a:pt x="387" y="457"/>
                  </a:lnTo>
                  <a:lnTo>
                    <a:pt x="406" y="444"/>
                  </a:lnTo>
                  <a:lnTo>
                    <a:pt x="425" y="426"/>
                  </a:lnTo>
                  <a:lnTo>
                    <a:pt x="442" y="408"/>
                  </a:lnTo>
                  <a:lnTo>
                    <a:pt x="456" y="388"/>
                  </a:lnTo>
                  <a:lnTo>
                    <a:pt x="468" y="368"/>
                  </a:lnTo>
                  <a:lnTo>
                    <a:pt x="479" y="346"/>
                  </a:lnTo>
                  <a:lnTo>
                    <a:pt x="488" y="323"/>
                  </a:lnTo>
                  <a:lnTo>
                    <a:pt x="494" y="300"/>
                  </a:lnTo>
                  <a:lnTo>
                    <a:pt x="497" y="275"/>
                  </a:lnTo>
                  <a:lnTo>
                    <a:pt x="498" y="250"/>
                  </a:lnTo>
                  <a:lnTo>
                    <a:pt x="497" y="225"/>
                  </a:lnTo>
                  <a:lnTo>
                    <a:pt x="494" y="200"/>
                  </a:lnTo>
                  <a:lnTo>
                    <a:pt x="488" y="177"/>
                  </a:lnTo>
                  <a:lnTo>
                    <a:pt x="479" y="154"/>
                  </a:lnTo>
                  <a:lnTo>
                    <a:pt x="468" y="132"/>
                  </a:lnTo>
                  <a:lnTo>
                    <a:pt x="456" y="112"/>
                  </a:lnTo>
                  <a:lnTo>
                    <a:pt x="442" y="92"/>
                  </a:lnTo>
                  <a:lnTo>
                    <a:pt x="425" y="74"/>
                  </a:lnTo>
                  <a:lnTo>
                    <a:pt x="406" y="56"/>
                  </a:lnTo>
                  <a:lnTo>
                    <a:pt x="387" y="43"/>
                  </a:lnTo>
                  <a:lnTo>
                    <a:pt x="366" y="30"/>
                  </a:lnTo>
                  <a:lnTo>
                    <a:pt x="344" y="20"/>
                  </a:lnTo>
                  <a:lnTo>
                    <a:pt x="321" y="10"/>
                  </a:lnTo>
                  <a:lnTo>
                    <a:pt x="298" y="5"/>
                  </a:lnTo>
                  <a:lnTo>
                    <a:pt x="274" y="1"/>
                  </a:lnTo>
                  <a:lnTo>
                    <a:pt x="248" y="0"/>
                  </a:lnTo>
                  <a:lnTo>
                    <a:pt x="223" y="1"/>
                  </a:lnTo>
                  <a:lnTo>
                    <a:pt x="199" y="5"/>
                  </a:lnTo>
                  <a:lnTo>
                    <a:pt x="175" y="12"/>
                  </a:lnTo>
                  <a:lnTo>
                    <a:pt x="152" y="20"/>
                  </a:lnTo>
                  <a:lnTo>
                    <a:pt x="130" y="30"/>
                  </a:lnTo>
                  <a:lnTo>
                    <a:pt x="109" y="43"/>
                  </a:lnTo>
                  <a:lnTo>
                    <a:pt x="91" y="58"/>
                  </a:lnTo>
                  <a:lnTo>
                    <a:pt x="72" y="74"/>
                  </a:lnTo>
                  <a:lnTo>
                    <a:pt x="56" y="91"/>
                  </a:lnTo>
                  <a:lnTo>
                    <a:pt x="42" y="111"/>
                  </a:lnTo>
                  <a:lnTo>
                    <a:pt x="30" y="131"/>
                  </a:lnTo>
                  <a:lnTo>
                    <a:pt x="19" y="153"/>
                  </a:lnTo>
                  <a:lnTo>
                    <a:pt x="11" y="176"/>
                  </a:lnTo>
                  <a:lnTo>
                    <a:pt x="4" y="200"/>
                  </a:lnTo>
                  <a:lnTo>
                    <a:pt x="1" y="225"/>
                  </a:lnTo>
                  <a:lnTo>
                    <a:pt x="0" y="250"/>
                  </a:lnTo>
                  <a:lnTo>
                    <a:pt x="1" y="275"/>
                  </a:lnTo>
                  <a:lnTo>
                    <a:pt x="4" y="300"/>
                  </a:lnTo>
                  <a:lnTo>
                    <a:pt x="10" y="323"/>
                  </a:lnTo>
                  <a:lnTo>
                    <a:pt x="18" y="346"/>
                  </a:lnTo>
                  <a:lnTo>
                    <a:pt x="28" y="368"/>
                  </a:lnTo>
                  <a:lnTo>
                    <a:pt x="41" y="388"/>
                  </a:lnTo>
                  <a:lnTo>
                    <a:pt x="56" y="408"/>
                  </a:lnTo>
                  <a:lnTo>
                    <a:pt x="72" y="426"/>
                  </a:lnTo>
                  <a:lnTo>
                    <a:pt x="91" y="444"/>
                  </a:lnTo>
                  <a:lnTo>
                    <a:pt x="110" y="457"/>
                  </a:lnTo>
                  <a:lnTo>
                    <a:pt x="131" y="470"/>
                  </a:lnTo>
                  <a:lnTo>
                    <a:pt x="153" y="480"/>
                  </a:lnTo>
                  <a:lnTo>
                    <a:pt x="176" y="490"/>
                  </a:lnTo>
                  <a:lnTo>
                    <a:pt x="199" y="495"/>
                  </a:lnTo>
                  <a:lnTo>
                    <a:pt x="223" y="499"/>
                  </a:lnTo>
                  <a:lnTo>
                    <a:pt x="248" y="50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1395" name="Freeform 78"/>
            <p:cNvSpPr>
              <a:spLocks/>
            </p:cNvSpPr>
            <p:nvPr/>
          </p:nvSpPr>
          <p:spPr bwMode="auto">
            <a:xfrm>
              <a:off x="685" y="1814"/>
              <a:ext cx="200" cy="201"/>
            </a:xfrm>
            <a:custGeom>
              <a:avLst/>
              <a:gdLst>
                <a:gd name="T0" fmla="*/ 0 w 401"/>
                <a:gd name="T1" fmla="*/ 45 h 400"/>
                <a:gd name="T2" fmla="*/ 2 w 401"/>
                <a:gd name="T3" fmla="*/ 36 h 400"/>
                <a:gd name="T4" fmla="*/ 5 w 401"/>
                <a:gd name="T5" fmla="*/ 27 h 400"/>
                <a:gd name="T6" fmla="*/ 11 w 401"/>
                <a:gd name="T7" fmla="*/ 19 h 400"/>
                <a:gd name="T8" fmla="*/ 18 w 401"/>
                <a:gd name="T9" fmla="*/ 11 h 400"/>
                <a:gd name="T10" fmla="*/ 26 w 401"/>
                <a:gd name="T11" fmla="*/ 6 h 400"/>
                <a:gd name="T12" fmla="*/ 35 w 401"/>
                <a:gd name="T13" fmla="*/ 2 h 400"/>
                <a:gd name="T14" fmla="*/ 45 w 401"/>
                <a:gd name="T15" fmla="*/ 1 h 400"/>
                <a:gd name="T16" fmla="*/ 55 w 401"/>
                <a:gd name="T17" fmla="*/ 1 h 400"/>
                <a:gd name="T18" fmla="*/ 64 w 401"/>
                <a:gd name="T19" fmla="*/ 2 h 400"/>
                <a:gd name="T20" fmla="*/ 73 w 401"/>
                <a:gd name="T21" fmla="*/ 6 h 400"/>
                <a:gd name="T22" fmla="*/ 81 w 401"/>
                <a:gd name="T23" fmla="*/ 11 h 400"/>
                <a:gd name="T24" fmla="*/ 89 w 401"/>
                <a:gd name="T25" fmla="*/ 19 h 400"/>
                <a:gd name="T26" fmla="*/ 94 w 401"/>
                <a:gd name="T27" fmla="*/ 27 h 400"/>
                <a:gd name="T28" fmla="*/ 98 w 401"/>
                <a:gd name="T29" fmla="*/ 36 h 400"/>
                <a:gd name="T30" fmla="*/ 100 w 401"/>
                <a:gd name="T31" fmla="*/ 45 h 400"/>
                <a:gd name="T32" fmla="*/ 100 w 401"/>
                <a:gd name="T33" fmla="*/ 56 h 400"/>
                <a:gd name="T34" fmla="*/ 98 w 401"/>
                <a:gd name="T35" fmla="*/ 66 h 400"/>
                <a:gd name="T36" fmla="*/ 94 w 401"/>
                <a:gd name="T37" fmla="*/ 75 h 400"/>
                <a:gd name="T38" fmla="*/ 88 w 401"/>
                <a:gd name="T39" fmla="*/ 83 h 400"/>
                <a:gd name="T40" fmla="*/ 82 w 401"/>
                <a:gd name="T41" fmla="*/ 89 h 400"/>
                <a:gd name="T42" fmla="*/ 74 w 401"/>
                <a:gd name="T43" fmla="*/ 95 h 400"/>
                <a:gd name="T44" fmla="*/ 65 w 401"/>
                <a:gd name="T45" fmla="*/ 98 h 400"/>
                <a:gd name="T46" fmla="*/ 55 w 401"/>
                <a:gd name="T47" fmla="*/ 101 h 400"/>
                <a:gd name="T48" fmla="*/ 45 w 401"/>
                <a:gd name="T49" fmla="*/ 101 h 400"/>
                <a:gd name="T50" fmla="*/ 35 w 401"/>
                <a:gd name="T51" fmla="*/ 99 h 400"/>
                <a:gd name="T52" fmla="*/ 26 w 401"/>
                <a:gd name="T53" fmla="*/ 95 h 400"/>
                <a:gd name="T54" fmla="*/ 18 w 401"/>
                <a:gd name="T55" fmla="*/ 90 h 400"/>
                <a:gd name="T56" fmla="*/ 11 w 401"/>
                <a:gd name="T57" fmla="*/ 82 h 400"/>
                <a:gd name="T58" fmla="*/ 5 w 401"/>
                <a:gd name="T59" fmla="*/ 74 h 400"/>
                <a:gd name="T60" fmla="*/ 2 w 401"/>
                <a:gd name="T61" fmla="*/ 65 h 400"/>
                <a:gd name="T62" fmla="*/ 0 w 401"/>
                <a:gd name="T63" fmla="*/ 56 h 4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0"/>
                <a:gd name="T98" fmla="*/ 401 w 401"/>
                <a:gd name="T99" fmla="*/ 400 h 4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0">
                  <a:moveTo>
                    <a:pt x="0" y="200"/>
                  </a:moveTo>
                  <a:lnTo>
                    <a:pt x="1" y="180"/>
                  </a:lnTo>
                  <a:lnTo>
                    <a:pt x="3" y="161"/>
                  </a:lnTo>
                  <a:lnTo>
                    <a:pt x="8" y="142"/>
                  </a:lnTo>
                  <a:lnTo>
                    <a:pt x="15" y="124"/>
                  </a:lnTo>
                  <a:lnTo>
                    <a:pt x="23" y="106"/>
                  </a:lnTo>
                  <a:lnTo>
                    <a:pt x="33" y="89"/>
                  </a:lnTo>
                  <a:lnTo>
                    <a:pt x="45" y="73"/>
                  </a:lnTo>
                  <a:lnTo>
                    <a:pt x="59" y="58"/>
                  </a:lnTo>
                  <a:lnTo>
                    <a:pt x="74" y="44"/>
                  </a:lnTo>
                  <a:lnTo>
                    <a:pt x="90" y="33"/>
                  </a:lnTo>
                  <a:lnTo>
                    <a:pt x="106" y="23"/>
                  </a:lnTo>
                  <a:lnTo>
                    <a:pt x="124" y="15"/>
                  </a:lnTo>
                  <a:lnTo>
                    <a:pt x="143" y="8"/>
                  </a:lnTo>
                  <a:lnTo>
                    <a:pt x="161" y="3"/>
                  </a:lnTo>
                  <a:lnTo>
                    <a:pt x="181" y="1"/>
                  </a:lnTo>
                  <a:lnTo>
                    <a:pt x="200" y="0"/>
                  </a:lnTo>
                  <a:lnTo>
                    <a:pt x="220" y="1"/>
                  </a:lnTo>
                  <a:lnTo>
                    <a:pt x="241" y="3"/>
                  </a:lnTo>
                  <a:lnTo>
                    <a:pt x="259" y="8"/>
                  </a:lnTo>
                  <a:lnTo>
                    <a:pt x="278" y="15"/>
                  </a:lnTo>
                  <a:lnTo>
                    <a:pt x="295" y="23"/>
                  </a:lnTo>
                  <a:lnTo>
                    <a:pt x="312" y="33"/>
                  </a:lnTo>
                  <a:lnTo>
                    <a:pt x="327" y="44"/>
                  </a:lnTo>
                  <a:lnTo>
                    <a:pt x="342" y="58"/>
                  </a:lnTo>
                  <a:lnTo>
                    <a:pt x="356" y="73"/>
                  </a:lnTo>
                  <a:lnTo>
                    <a:pt x="367" y="89"/>
                  </a:lnTo>
                  <a:lnTo>
                    <a:pt x="378" y="106"/>
                  </a:lnTo>
                  <a:lnTo>
                    <a:pt x="386" y="124"/>
                  </a:lnTo>
                  <a:lnTo>
                    <a:pt x="393" y="142"/>
                  </a:lnTo>
                  <a:lnTo>
                    <a:pt x="397" y="161"/>
                  </a:lnTo>
                  <a:lnTo>
                    <a:pt x="400" y="180"/>
                  </a:lnTo>
                  <a:lnTo>
                    <a:pt x="401" y="200"/>
                  </a:lnTo>
                  <a:lnTo>
                    <a:pt x="400" y="221"/>
                  </a:lnTo>
                  <a:lnTo>
                    <a:pt x="396" y="240"/>
                  </a:lnTo>
                  <a:lnTo>
                    <a:pt x="392" y="260"/>
                  </a:lnTo>
                  <a:lnTo>
                    <a:pt x="385" y="278"/>
                  </a:lnTo>
                  <a:lnTo>
                    <a:pt x="377" y="296"/>
                  </a:lnTo>
                  <a:lnTo>
                    <a:pt x="366" y="312"/>
                  </a:lnTo>
                  <a:lnTo>
                    <a:pt x="355" y="328"/>
                  </a:lnTo>
                  <a:lnTo>
                    <a:pt x="342" y="342"/>
                  </a:lnTo>
                  <a:lnTo>
                    <a:pt x="328" y="354"/>
                  </a:lnTo>
                  <a:lnTo>
                    <a:pt x="312" y="366"/>
                  </a:lnTo>
                  <a:lnTo>
                    <a:pt x="296" y="376"/>
                  </a:lnTo>
                  <a:lnTo>
                    <a:pt x="279" y="384"/>
                  </a:lnTo>
                  <a:lnTo>
                    <a:pt x="260" y="391"/>
                  </a:lnTo>
                  <a:lnTo>
                    <a:pt x="241" y="396"/>
                  </a:lnTo>
                  <a:lnTo>
                    <a:pt x="221" y="399"/>
                  </a:lnTo>
                  <a:lnTo>
                    <a:pt x="200" y="400"/>
                  </a:lnTo>
                  <a:lnTo>
                    <a:pt x="181" y="399"/>
                  </a:lnTo>
                  <a:lnTo>
                    <a:pt x="161" y="397"/>
                  </a:lnTo>
                  <a:lnTo>
                    <a:pt x="143" y="392"/>
                  </a:lnTo>
                  <a:lnTo>
                    <a:pt x="124" y="385"/>
                  </a:lnTo>
                  <a:lnTo>
                    <a:pt x="106" y="377"/>
                  </a:lnTo>
                  <a:lnTo>
                    <a:pt x="90" y="367"/>
                  </a:lnTo>
                  <a:lnTo>
                    <a:pt x="74" y="356"/>
                  </a:lnTo>
                  <a:lnTo>
                    <a:pt x="59" y="342"/>
                  </a:lnTo>
                  <a:lnTo>
                    <a:pt x="45" y="327"/>
                  </a:lnTo>
                  <a:lnTo>
                    <a:pt x="33" y="311"/>
                  </a:lnTo>
                  <a:lnTo>
                    <a:pt x="23" y="294"/>
                  </a:lnTo>
                  <a:lnTo>
                    <a:pt x="15" y="277"/>
                  </a:lnTo>
                  <a:lnTo>
                    <a:pt x="8" y="259"/>
                  </a:lnTo>
                  <a:lnTo>
                    <a:pt x="3" y="239"/>
                  </a:lnTo>
                  <a:lnTo>
                    <a:pt x="1" y="220"/>
                  </a:lnTo>
                  <a:lnTo>
                    <a:pt x="0" y="200"/>
                  </a:lnTo>
                  <a:close/>
                </a:path>
              </a:pathLst>
            </a:cu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1396" name="Freeform 79"/>
            <p:cNvSpPr>
              <a:spLocks/>
            </p:cNvSpPr>
            <p:nvPr/>
          </p:nvSpPr>
          <p:spPr bwMode="auto">
            <a:xfrm>
              <a:off x="705" y="1814"/>
              <a:ext cx="180" cy="181"/>
            </a:xfrm>
            <a:custGeom>
              <a:avLst/>
              <a:gdLst>
                <a:gd name="T0" fmla="*/ 71 w 361"/>
                <a:gd name="T1" fmla="*/ 11 h 361"/>
                <a:gd name="T2" fmla="*/ 63 w 361"/>
                <a:gd name="T3" fmla="*/ 6 h 361"/>
                <a:gd name="T4" fmla="*/ 54 w 361"/>
                <a:gd name="T5" fmla="*/ 2 h 361"/>
                <a:gd name="T6" fmla="*/ 45 w 361"/>
                <a:gd name="T7" fmla="*/ 1 h 361"/>
                <a:gd name="T8" fmla="*/ 35 w 361"/>
                <a:gd name="T9" fmla="*/ 1 h 361"/>
                <a:gd name="T10" fmla="*/ 25 w 361"/>
                <a:gd name="T11" fmla="*/ 2 h 361"/>
                <a:gd name="T12" fmla="*/ 16 w 361"/>
                <a:gd name="T13" fmla="*/ 6 h 361"/>
                <a:gd name="T14" fmla="*/ 8 w 361"/>
                <a:gd name="T15" fmla="*/ 11 h 361"/>
                <a:gd name="T16" fmla="*/ 3 w 361"/>
                <a:gd name="T17" fmla="*/ 16 h 361"/>
                <a:gd name="T18" fmla="*/ 1 w 361"/>
                <a:gd name="T19" fmla="*/ 19 h 361"/>
                <a:gd name="T20" fmla="*/ 3 w 361"/>
                <a:gd name="T21" fmla="*/ 18 h 361"/>
                <a:gd name="T22" fmla="*/ 10 w 361"/>
                <a:gd name="T23" fmla="*/ 14 h 361"/>
                <a:gd name="T24" fmla="*/ 18 w 361"/>
                <a:gd name="T25" fmla="*/ 12 h 361"/>
                <a:gd name="T26" fmla="*/ 26 w 361"/>
                <a:gd name="T27" fmla="*/ 11 h 361"/>
                <a:gd name="T28" fmla="*/ 35 w 361"/>
                <a:gd name="T29" fmla="*/ 11 h 361"/>
                <a:gd name="T30" fmla="*/ 44 w 361"/>
                <a:gd name="T31" fmla="*/ 13 h 361"/>
                <a:gd name="T32" fmla="*/ 53 w 361"/>
                <a:gd name="T33" fmla="*/ 16 h 361"/>
                <a:gd name="T34" fmla="*/ 61 w 361"/>
                <a:gd name="T35" fmla="*/ 22 h 361"/>
                <a:gd name="T36" fmla="*/ 69 w 361"/>
                <a:gd name="T37" fmla="*/ 29 h 361"/>
                <a:gd name="T38" fmla="*/ 74 w 361"/>
                <a:gd name="T39" fmla="*/ 37 h 361"/>
                <a:gd name="T40" fmla="*/ 78 w 361"/>
                <a:gd name="T41" fmla="*/ 46 h 361"/>
                <a:gd name="T42" fmla="*/ 79 w 361"/>
                <a:gd name="T43" fmla="*/ 56 h 361"/>
                <a:gd name="T44" fmla="*/ 79 w 361"/>
                <a:gd name="T45" fmla="*/ 65 h 361"/>
                <a:gd name="T46" fmla="*/ 78 w 361"/>
                <a:gd name="T47" fmla="*/ 73 h 361"/>
                <a:gd name="T48" fmla="*/ 76 w 361"/>
                <a:gd name="T49" fmla="*/ 81 h 361"/>
                <a:gd name="T50" fmla="*/ 72 w 361"/>
                <a:gd name="T51" fmla="*/ 88 h 361"/>
                <a:gd name="T52" fmla="*/ 74 w 361"/>
                <a:gd name="T53" fmla="*/ 87 h 361"/>
                <a:gd name="T54" fmla="*/ 81 w 361"/>
                <a:gd name="T55" fmla="*/ 78 h 361"/>
                <a:gd name="T56" fmla="*/ 87 w 361"/>
                <a:gd name="T57" fmla="*/ 68 h 361"/>
                <a:gd name="T58" fmla="*/ 90 w 361"/>
                <a:gd name="T59" fmla="*/ 56 h 361"/>
                <a:gd name="T60" fmla="*/ 90 w 361"/>
                <a:gd name="T61" fmla="*/ 45 h 361"/>
                <a:gd name="T62" fmla="*/ 88 w 361"/>
                <a:gd name="T63" fmla="*/ 36 h 361"/>
                <a:gd name="T64" fmla="*/ 84 w 361"/>
                <a:gd name="T65" fmla="*/ 27 h 361"/>
                <a:gd name="T66" fmla="*/ 79 w 361"/>
                <a:gd name="T67" fmla="*/ 19 h 36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61"/>
                <a:gd name="T103" fmla="*/ 0 h 361"/>
                <a:gd name="T104" fmla="*/ 361 w 361"/>
                <a:gd name="T105" fmla="*/ 361 h 36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61" h="361">
                  <a:moveTo>
                    <a:pt x="302" y="58"/>
                  </a:moveTo>
                  <a:lnTo>
                    <a:pt x="287" y="44"/>
                  </a:lnTo>
                  <a:lnTo>
                    <a:pt x="272" y="33"/>
                  </a:lnTo>
                  <a:lnTo>
                    <a:pt x="255" y="23"/>
                  </a:lnTo>
                  <a:lnTo>
                    <a:pt x="238" y="15"/>
                  </a:lnTo>
                  <a:lnTo>
                    <a:pt x="219" y="8"/>
                  </a:lnTo>
                  <a:lnTo>
                    <a:pt x="201" y="3"/>
                  </a:lnTo>
                  <a:lnTo>
                    <a:pt x="180" y="1"/>
                  </a:lnTo>
                  <a:lnTo>
                    <a:pt x="160" y="0"/>
                  </a:lnTo>
                  <a:lnTo>
                    <a:pt x="141" y="1"/>
                  </a:lnTo>
                  <a:lnTo>
                    <a:pt x="121" y="3"/>
                  </a:lnTo>
                  <a:lnTo>
                    <a:pt x="103" y="8"/>
                  </a:lnTo>
                  <a:lnTo>
                    <a:pt x="84" y="15"/>
                  </a:lnTo>
                  <a:lnTo>
                    <a:pt x="66" y="23"/>
                  </a:lnTo>
                  <a:lnTo>
                    <a:pt x="50" y="33"/>
                  </a:lnTo>
                  <a:lnTo>
                    <a:pt x="34" y="44"/>
                  </a:lnTo>
                  <a:lnTo>
                    <a:pt x="19" y="58"/>
                  </a:lnTo>
                  <a:lnTo>
                    <a:pt x="14" y="64"/>
                  </a:lnTo>
                  <a:lnTo>
                    <a:pt x="10" y="69"/>
                  </a:lnTo>
                  <a:lnTo>
                    <a:pt x="5" y="74"/>
                  </a:lnTo>
                  <a:lnTo>
                    <a:pt x="0" y="80"/>
                  </a:lnTo>
                  <a:lnTo>
                    <a:pt x="14" y="71"/>
                  </a:lnTo>
                  <a:lnTo>
                    <a:pt x="28" y="63"/>
                  </a:lnTo>
                  <a:lnTo>
                    <a:pt x="42" y="56"/>
                  </a:lnTo>
                  <a:lnTo>
                    <a:pt x="57" y="50"/>
                  </a:lnTo>
                  <a:lnTo>
                    <a:pt x="72" y="46"/>
                  </a:lnTo>
                  <a:lnTo>
                    <a:pt x="88" y="42"/>
                  </a:lnTo>
                  <a:lnTo>
                    <a:pt x="104" y="41"/>
                  </a:lnTo>
                  <a:lnTo>
                    <a:pt x="120" y="40"/>
                  </a:lnTo>
                  <a:lnTo>
                    <a:pt x="140" y="41"/>
                  </a:lnTo>
                  <a:lnTo>
                    <a:pt x="159" y="43"/>
                  </a:lnTo>
                  <a:lnTo>
                    <a:pt x="178" y="49"/>
                  </a:lnTo>
                  <a:lnTo>
                    <a:pt x="196" y="55"/>
                  </a:lnTo>
                  <a:lnTo>
                    <a:pt x="215" y="64"/>
                  </a:lnTo>
                  <a:lnTo>
                    <a:pt x="231" y="74"/>
                  </a:lnTo>
                  <a:lnTo>
                    <a:pt x="247" y="86"/>
                  </a:lnTo>
                  <a:lnTo>
                    <a:pt x="262" y="99"/>
                  </a:lnTo>
                  <a:lnTo>
                    <a:pt x="276" y="114"/>
                  </a:lnTo>
                  <a:lnTo>
                    <a:pt x="287" y="130"/>
                  </a:lnTo>
                  <a:lnTo>
                    <a:pt x="297" y="146"/>
                  </a:lnTo>
                  <a:lnTo>
                    <a:pt x="306" y="164"/>
                  </a:lnTo>
                  <a:lnTo>
                    <a:pt x="312" y="183"/>
                  </a:lnTo>
                  <a:lnTo>
                    <a:pt x="317" y="201"/>
                  </a:lnTo>
                  <a:lnTo>
                    <a:pt x="319" y="222"/>
                  </a:lnTo>
                  <a:lnTo>
                    <a:pt x="321" y="241"/>
                  </a:lnTo>
                  <a:lnTo>
                    <a:pt x="319" y="258"/>
                  </a:lnTo>
                  <a:lnTo>
                    <a:pt x="318" y="275"/>
                  </a:lnTo>
                  <a:lnTo>
                    <a:pt x="315" y="290"/>
                  </a:lnTo>
                  <a:lnTo>
                    <a:pt x="310" y="306"/>
                  </a:lnTo>
                  <a:lnTo>
                    <a:pt x="304" y="321"/>
                  </a:lnTo>
                  <a:lnTo>
                    <a:pt x="297" y="335"/>
                  </a:lnTo>
                  <a:lnTo>
                    <a:pt x="289" y="349"/>
                  </a:lnTo>
                  <a:lnTo>
                    <a:pt x="280" y="361"/>
                  </a:lnTo>
                  <a:lnTo>
                    <a:pt x="297" y="346"/>
                  </a:lnTo>
                  <a:lnTo>
                    <a:pt x="314" y="330"/>
                  </a:lnTo>
                  <a:lnTo>
                    <a:pt x="327" y="312"/>
                  </a:lnTo>
                  <a:lnTo>
                    <a:pt x="339" y="291"/>
                  </a:lnTo>
                  <a:lnTo>
                    <a:pt x="348" y="270"/>
                  </a:lnTo>
                  <a:lnTo>
                    <a:pt x="355" y="247"/>
                  </a:lnTo>
                  <a:lnTo>
                    <a:pt x="360" y="224"/>
                  </a:lnTo>
                  <a:lnTo>
                    <a:pt x="361" y="200"/>
                  </a:lnTo>
                  <a:lnTo>
                    <a:pt x="360" y="180"/>
                  </a:lnTo>
                  <a:lnTo>
                    <a:pt x="357" y="161"/>
                  </a:lnTo>
                  <a:lnTo>
                    <a:pt x="353" y="142"/>
                  </a:lnTo>
                  <a:lnTo>
                    <a:pt x="346" y="124"/>
                  </a:lnTo>
                  <a:lnTo>
                    <a:pt x="338" y="106"/>
                  </a:lnTo>
                  <a:lnTo>
                    <a:pt x="327" y="89"/>
                  </a:lnTo>
                  <a:lnTo>
                    <a:pt x="316" y="73"/>
                  </a:lnTo>
                  <a:lnTo>
                    <a:pt x="302" y="58"/>
                  </a:lnTo>
                  <a:close/>
                </a:path>
              </a:pathLst>
            </a:custGeom>
            <a:solidFill>
              <a:srgbClr val="7FFF7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grpSp>
      <p:grpSp>
        <p:nvGrpSpPr>
          <p:cNvPr id="11269" name="Group 61"/>
          <p:cNvGrpSpPr>
            <a:grpSpLocks/>
          </p:cNvGrpSpPr>
          <p:nvPr/>
        </p:nvGrpSpPr>
        <p:grpSpPr bwMode="auto">
          <a:xfrm>
            <a:off x="6937375" y="1030288"/>
            <a:ext cx="319088" cy="355600"/>
            <a:chOff x="410" y="1186"/>
            <a:chExt cx="745" cy="919"/>
          </a:xfrm>
        </p:grpSpPr>
        <p:sp>
          <p:nvSpPr>
            <p:cNvPr id="11361" name="Freeform 62"/>
            <p:cNvSpPr>
              <a:spLocks/>
            </p:cNvSpPr>
            <p:nvPr/>
          </p:nvSpPr>
          <p:spPr bwMode="auto">
            <a:xfrm>
              <a:off x="410" y="1186"/>
              <a:ext cx="745" cy="919"/>
            </a:xfrm>
            <a:custGeom>
              <a:avLst/>
              <a:gdLst>
                <a:gd name="T0" fmla="*/ 373 w 1489"/>
                <a:gd name="T1" fmla="*/ 168 h 1836"/>
                <a:gd name="T2" fmla="*/ 292 w 1489"/>
                <a:gd name="T3" fmla="*/ 117 h 1836"/>
                <a:gd name="T4" fmla="*/ 309 w 1489"/>
                <a:gd name="T5" fmla="*/ 97 h 1836"/>
                <a:gd name="T6" fmla="*/ 326 w 1489"/>
                <a:gd name="T7" fmla="*/ 85 h 1836"/>
                <a:gd name="T8" fmla="*/ 341 w 1489"/>
                <a:gd name="T9" fmla="*/ 79 h 1836"/>
                <a:gd name="T10" fmla="*/ 352 w 1489"/>
                <a:gd name="T11" fmla="*/ 78 h 1836"/>
                <a:gd name="T12" fmla="*/ 357 w 1489"/>
                <a:gd name="T13" fmla="*/ 78 h 1836"/>
                <a:gd name="T14" fmla="*/ 287 w 1489"/>
                <a:gd name="T15" fmla="*/ 29 h 1836"/>
                <a:gd name="T16" fmla="*/ 89 w 1489"/>
                <a:gd name="T17" fmla="*/ 29 h 1836"/>
                <a:gd name="T18" fmla="*/ 16 w 1489"/>
                <a:gd name="T19" fmla="*/ 78 h 1836"/>
                <a:gd name="T20" fmla="*/ 21 w 1489"/>
                <a:gd name="T21" fmla="*/ 78 h 1836"/>
                <a:gd name="T22" fmla="*/ 32 w 1489"/>
                <a:gd name="T23" fmla="*/ 79 h 1836"/>
                <a:gd name="T24" fmla="*/ 48 w 1489"/>
                <a:gd name="T25" fmla="*/ 85 h 1836"/>
                <a:gd name="T26" fmla="*/ 65 w 1489"/>
                <a:gd name="T27" fmla="*/ 98 h 1836"/>
                <a:gd name="T28" fmla="*/ 82 w 1489"/>
                <a:gd name="T29" fmla="*/ 119 h 1836"/>
                <a:gd name="T30" fmla="*/ 88 w 1489"/>
                <a:gd name="T31" fmla="*/ 130 h 1836"/>
                <a:gd name="T32" fmla="*/ 89 w 1489"/>
                <a:gd name="T33" fmla="*/ 168 h 1836"/>
                <a:gd name="T34" fmla="*/ 16 w 1489"/>
                <a:gd name="T35" fmla="*/ 217 h 1836"/>
                <a:gd name="T36" fmla="*/ 21 w 1489"/>
                <a:gd name="T37" fmla="*/ 217 h 1836"/>
                <a:gd name="T38" fmla="*/ 32 w 1489"/>
                <a:gd name="T39" fmla="*/ 218 h 1836"/>
                <a:gd name="T40" fmla="*/ 48 w 1489"/>
                <a:gd name="T41" fmla="*/ 224 h 1836"/>
                <a:gd name="T42" fmla="*/ 65 w 1489"/>
                <a:gd name="T43" fmla="*/ 237 h 1836"/>
                <a:gd name="T44" fmla="*/ 82 w 1489"/>
                <a:gd name="T45" fmla="*/ 259 h 1836"/>
                <a:gd name="T46" fmla="*/ 88 w 1489"/>
                <a:gd name="T47" fmla="*/ 269 h 1836"/>
                <a:gd name="T48" fmla="*/ 89 w 1489"/>
                <a:gd name="T49" fmla="*/ 303 h 1836"/>
                <a:gd name="T50" fmla="*/ 16 w 1489"/>
                <a:gd name="T51" fmla="*/ 352 h 1836"/>
                <a:gd name="T52" fmla="*/ 21 w 1489"/>
                <a:gd name="T53" fmla="*/ 352 h 1836"/>
                <a:gd name="T54" fmla="*/ 32 w 1489"/>
                <a:gd name="T55" fmla="*/ 353 h 1836"/>
                <a:gd name="T56" fmla="*/ 48 w 1489"/>
                <a:gd name="T57" fmla="*/ 359 h 1836"/>
                <a:gd name="T58" fmla="*/ 65 w 1489"/>
                <a:gd name="T59" fmla="*/ 372 h 1836"/>
                <a:gd name="T60" fmla="*/ 82 w 1489"/>
                <a:gd name="T61" fmla="*/ 394 h 1836"/>
                <a:gd name="T62" fmla="*/ 88 w 1489"/>
                <a:gd name="T63" fmla="*/ 404 h 1836"/>
                <a:gd name="T64" fmla="*/ 89 w 1489"/>
                <a:gd name="T65" fmla="*/ 460 h 1836"/>
                <a:gd name="T66" fmla="*/ 292 w 1489"/>
                <a:gd name="T67" fmla="*/ 391 h 1836"/>
                <a:gd name="T68" fmla="*/ 309 w 1489"/>
                <a:gd name="T69" fmla="*/ 371 h 1836"/>
                <a:gd name="T70" fmla="*/ 326 w 1489"/>
                <a:gd name="T71" fmla="*/ 359 h 1836"/>
                <a:gd name="T72" fmla="*/ 341 w 1489"/>
                <a:gd name="T73" fmla="*/ 353 h 1836"/>
                <a:gd name="T74" fmla="*/ 352 w 1489"/>
                <a:gd name="T75" fmla="*/ 352 h 1836"/>
                <a:gd name="T76" fmla="*/ 357 w 1489"/>
                <a:gd name="T77" fmla="*/ 352 h 1836"/>
                <a:gd name="T78" fmla="*/ 287 w 1489"/>
                <a:gd name="T79" fmla="*/ 303 h 1836"/>
                <a:gd name="T80" fmla="*/ 298 w 1489"/>
                <a:gd name="T81" fmla="*/ 248 h 1836"/>
                <a:gd name="T82" fmla="*/ 315 w 1489"/>
                <a:gd name="T83" fmla="*/ 231 h 1836"/>
                <a:gd name="T84" fmla="*/ 331 w 1489"/>
                <a:gd name="T85" fmla="*/ 221 h 1836"/>
                <a:gd name="T86" fmla="*/ 345 w 1489"/>
                <a:gd name="T87" fmla="*/ 217 h 1836"/>
                <a:gd name="T88" fmla="*/ 354 w 1489"/>
                <a:gd name="T89" fmla="*/ 217 h 18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89"/>
                <a:gd name="T136" fmla="*/ 0 h 1836"/>
                <a:gd name="T137" fmla="*/ 1489 w 1489"/>
                <a:gd name="T138" fmla="*/ 1836 h 18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89" h="1836">
                  <a:moveTo>
                    <a:pt x="1425" y="865"/>
                  </a:moveTo>
                  <a:lnTo>
                    <a:pt x="1489" y="872"/>
                  </a:lnTo>
                  <a:lnTo>
                    <a:pt x="1489" y="670"/>
                  </a:lnTo>
                  <a:lnTo>
                    <a:pt x="1146" y="670"/>
                  </a:lnTo>
                  <a:lnTo>
                    <a:pt x="1146" y="503"/>
                  </a:lnTo>
                  <a:lnTo>
                    <a:pt x="1166" y="466"/>
                  </a:lnTo>
                  <a:lnTo>
                    <a:pt x="1189" y="434"/>
                  </a:lnTo>
                  <a:lnTo>
                    <a:pt x="1212" y="408"/>
                  </a:lnTo>
                  <a:lnTo>
                    <a:pt x="1235" y="385"/>
                  </a:lnTo>
                  <a:lnTo>
                    <a:pt x="1258" y="365"/>
                  </a:lnTo>
                  <a:lnTo>
                    <a:pt x="1280" y="350"/>
                  </a:lnTo>
                  <a:lnTo>
                    <a:pt x="1303" y="337"/>
                  </a:lnTo>
                  <a:lnTo>
                    <a:pt x="1324" y="327"/>
                  </a:lnTo>
                  <a:lnTo>
                    <a:pt x="1345" y="320"/>
                  </a:lnTo>
                  <a:lnTo>
                    <a:pt x="1363" y="315"/>
                  </a:lnTo>
                  <a:lnTo>
                    <a:pt x="1379" y="312"/>
                  </a:lnTo>
                  <a:lnTo>
                    <a:pt x="1394" y="310"/>
                  </a:lnTo>
                  <a:lnTo>
                    <a:pt x="1407" y="310"/>
                  </a:lnTo>
                  <a:lnTo>
                    <a:pt x="1416" y="309"/>
                  </a:lnTo>
                  <a:lnTo>
                    <a:pt x="1422" y="310"/>
                  </a:lnTo>
                  <a:lnTo>
                    <a:pt x="1425" y="310"/>
                  </a:lnTo>
                  <a:lnTo>
                    <a:pt x="1489" y="317"/>
                  </a:lnTo>
                  <a:lnTo>
                    <a:pt x="1489" y="114"/>
                  </a:lnTo>
                  <a:lnTo>
                    <a:pt x="1146" y="114"/>
                  </a:lnTo>
                  <a:lnTo>
                    <a:pt x="1146" y="0"/>
                  </a:lnTo>
                  <a:lnTo>
                    <a:pt x="354" y="0"/>
                  </a:lnTo>
                  <a:lnTo>
                    <a:pt x="354" y="114"/>
                  </a:lnTo>
                  <a:lnTo>
                    <a:pt x="0" y="114"/>
                  </a:lnTo>
                  <a:lnTo>
                    <a:pt x="0" y="317"/>
                  </a:lnTo>
                  <a:lnTo>
                    <a:pt x="63" y="310"/>
                  </a:lnTo>
                  <a:lnTo>
                    <a:pt x="66" y="310"/>
                  </a:lnTo>
                  <a:lnTo>
                    <a:pt x="72" y="309"/>
                  </a:lnTo>
                  <a:lnTo>
                    <a:pt x="83" y="310"/>
                  </a:lnTo>
                  <a:lnTo>
                    <a:pt x="95" y="310"/>
                  </a:lnTo>
                  <a:lnTo>
                    <a:pt x="110" y="312"/>
                  </a:lnTo>
                  <a:lnTo>
                    <a:pt x="128" y="315"/>
                  </a:lnTo>
                  <a:lnTo>
                    <a:pt x="146" y="321"/>
                  </a:lnTo>
                  <a:lnTo>
                    <a:pt x="167" y="329"/>
                  </a:lnTo>
                  <a:lnTo>
                    <a:pt x="189" y="340"/>
                  </a:lnTo>
                  <a:lnTo>
                    <a:pt x="212" y="352"/>
                  </a:lnTo>
                  <a:lnTo>
                    <a:pt x="235" y="368"/>
                  </a:lnTo>
                  <a:lnTo>
                    <a:pt x="259" y="389"/>
                  </a:lnTo>
                  <a:lnTo>
                    <a:pt x="282" y="413"/>
                  </a:lnTo>
                  <a:lnTo>
                    <a:pt x="305" y="442"/>
                  </a:lnTo>
                  <a:lnTo>
                    <a:pt x="327" y="476"/>
                  </a:lnTo>
                  <a:lnTo>
                    <a:pt x="349" y="515"/>
                  </a:lnTo>
                  <a:lnTo>
                    <a:pt x="350" y="517"/>
                  </a:lnTo>
                  <a:lnTo>
                    <a:pt x="351" y="518"/>
                  </a:lnTo>
                  <a:lnTo>
                    <a:pt x="353" y="521"/>
                  </a:lnTo>
                  <a:lnTo>
                    <a:pt x="354" y="523"/>
                  </a:lnTo>
                  <a:lnTo>
                    <a:pt x="354" y="670"/>
                  </a:lnTo>
                  <a:lnTo>
                    <a:pt x="0" y="670"/>
                  </a:lnTo>
                  <a:lnTo>
                    <a:pt x="0" y="873"/>
                  </a:lnTo>
                  <a:lnTo>
                    <a:pt x="63" y="865"/>
                  </a:lnTo>
                  <a:lnTo>
                    <a:pt x="66" y="865"/>
                  </a:lnTo>
                  <a:lnTo>
                    <a:pt x="72" y="865"/>
                  </a:lnTo>
                  <a:lnTo>
                    <a:pt x="83" y="865"/>
                  </a:lnTo>
                  <a:lnTo>
                    <a:pt x="95" y="866"/>
                  </a:lnTo>
                  <a:lnTo>
                    <a:pt x="110" y="868"/>
                  </a:lnTo>
                  <a:lnTo>
                    <a:pt x="128" y="872"/>
                  </a:lnTo>
                  <a:lnTo>
                    <a:pt x="146" y="878"/>
                  </a:lnTo>
                  <a:lnTo>
                    <a:pt x="167" y="885"/>
                  </a:lnTo>
                  <a:lnTo>
                    <a:pt x="189" y="895"/>
                  </a:lnTo>
                  <a:lnTo>
                    <a:pt x="212" y="909"/>
                  </a:lnTo>
                  <a:lnTo>
                    <a:pt x="235" y="925"/>
                  </a:lnTo>
                  <a:lnTo>
                    <a:pt x="259" y="946"/>
                  </a:lnTo>
                  <a:lnTo>
                    <a:pt x="282" y="970"/>
                  </a:lnTo>
                  <a:lnTo>
                    <a:pt x="305" y="999"/>
                  </a:lnTo>
                  <a:lnTo>
                    <a:pt x="327" y="1032"/>
                  </a:lnTo>
                  <a:lnTo>
                    <a:pt x="349" y="1071"/>
                  </a:lnTo>
                  <a:lnTo>
                    <a:pt x="350" y="1072"/>
                  </a:lnTo>
                  <a:lnTo>
                    <a:pt x="351" y="1075"/>
                  </a:lnTo>
                  <a:lnTo>
                    <a:pt x="353" y="1076"/>
                  </a:lnTo>
                  <a:lnTo>
                    <a:pt x="354" y="1078"/>
                  </a:lnTo>
                  <a:lnTo>
                    <a:pt x="354" y="1209"/>
                  </a:lnTo>
                  <a:lnTo>
                    <a:pt x="0" y="1209"/>
                  </a:lnTo>
                  <a:lnTo>
                    <a:pt x="0" y="1412"/>
                  </a:lnTo>
                  <a:lnTo>
                    <a:pt x="63" y="1405"/>
                  </a:lnTo>
                  <a:lnTo>
                    <a:pt x="66" y="1405"/>
                  </a:lnTo>
                  <a:lnTo>
                    <a:pt x="72" y="1404"/>
                  </a:lnTo>
                  <a:lnTo>
                    <a:pt x="83" y="1405"/>
                  </a:lnTo>
                  <a:lnTo>
                    <a:pt x="95" y="1405"/>
                  </a:lnTo>
                  <a:lnTo>
                    <a:pt x="110" y="1408"/>
                  </a:lnTo>
                  <a:lnTo>
                    <a:pt x="128" y="1411"/>
                  </a:lnTo>
                  <a:lnTo>
                    <a:pt x="146" y="1417"/>
                  </a:lnTo>
                  <a:lnTo>
                    <a:pt x="167" y="1425"/>
                  </a:lnTo>
                  <a:lnTo>
                    <a:pt x="189" y="1435"/>
                  </a:lnTo>
                  <a:lnTo>
                    <a:pt x="212" y="1448"/>
                  </a:lnTo>
                  <a:lnTo>
                    <a:pt x="235" y="1465"/>
                  </a:lnTo>
                  <a:lnTo>
                    <a:pt x="259" y="1485"/>
                  </a:lnTo>
                  <a:lnTo>
                    <a:pt x="282" y="1510"/>
                  </a:lnTo>
                  <a:lnTo>
                    <a:pt x="305" y="1539"/>
                  </a:lnTo>
                  <a:lnTo>
                    <a:pt x="327" y="1572"/>
                  </a:lnTo>
                  <a:lnTo>
                    <a:pt x="349" y="1612"/>
                  </a:lnTo>
                  <a:lnTo>
                    <a:pt x="350" y="1613"/>
                  </a:lnTo>
                  <a:lnTo>
                    <a:pt x="351" y="1615"/>
                  </a:lnTo>
                  <a:lnTo>
                    <a:pt x="353" y="1616"/>
                  </a:lnTo>
                  <a:lnTo>
                    <a:pt x="354" y="1618"/>
                  </a:lnTo>
                  <a:lnTo>
                    <a:pt x="354" y="1836"/>
                  </a:lnTo>
                  <a:lnTo>
                    <a:pt x="1146" y="1836"/>
                  </a:lnTo>
                  <a:lnTo>
                    <a:pt x="1146" y="1600"/>
                  </a:lnTo>
                  <a:lnTo>
                    <a:pt x="1166" y="1563"/>
                  </a:lnTo>
                  <a:lnTo>
                    <a:pt x="1189" y="1531"/>
                  </a:lnTo>
                  <a:lnTo>
                    <a:pt x="1212" y="1504"/>
                  </a:lnTo>
                  <a:lnTo>
                    <a:pt x="1235" y="1481"/>
                  </a:lnTo>
                  <a:lnTo>
                    <a:pt x="1258" y="1462"/>
                  </a:lnTo>
                  <a:lnTo>
                    <a:pt x="1280" y="1446"/>
                  </a:lnTo>
                  <a:lnTo>
                    <a:pt x="1303" y="1433"/>
                  </a:lnTo>
                  <a:lnTo>
                    <a:pt x="1324" y="1424"/>
                  </a:lnTo>
                  <a:lnTo>
                    <a:pt x="1345" y="1417"/>
                  </a:lnTo>
                  <a:lnTo>
                    <a:pt x="1363" y="1411"/>
                  </a:lnTo>
                  <a:lnTo>
                    <a:pt x="1379" y="1408"/>
                  </a:lnTo>
                  <a:lnTo>
                    <a:pt x="1394" y="1405"/>
                  </a:lnTo>
                  <a:lnTo>
                    <a:pt x="1407" y="1405"/>
                  </a:lnTo>
                  <a:lnTo>
                    <a:pt x="1416" y="1405"/>
                  </a:lnTo>
                  <a:lnTo>
                    <a:pt x="1422" y="1405"/>
                  </a:lnTo>
                  <a:lnTo>
                    <a:pt x="1425" y="1405"/>
                  </a:lnTo>
                  <a:lnTo>
                    <a:pt x="1489" y="1412"/>
                  </a:lnTo>
                  <a:lnTo>
                    <a:pt x="1489" y="1209"/>
                  </a:lnTo>
                  <a:lnTo>
                    <a:pt x="1146" y="1209"/>
                  </a:lnTo>
                  <a:lnTo>
                    <a:pt x="1146" y="1060"/>
                  </a:lnTo>
                  <a:lnTo>
                    <a:pt x="1166" y="1023"/>
                  </a:lnTo>
                  <a:lnTo>
                    <a:pt x="1189" y="991"/>
                  </a:lnTo>
                  <a:lnTo>
                    <a:pt x="1212" y="964"/>
                  </a:lnTo>
                  <a:lnTo>
                    <a:pt x="1235" y="941"/>
                  </a:lnTo>
                  <a:lnTo>
                    <a:pt x="1258" y="921"/>
                  </a:lnTo>
                  <a:lnTo>
                    <a:pt x="1280" y="906"/>
                  </a:lnTo>
                  <a:lnTo>
                    <a:pt x="1303" y="894"/>
                  </a:lnTo>
                  <a:lnTo>
                    <a:pt x="1324" y="883"/>
                  </a:lnTo>
                  <a:lnTo>
                    <a:pt x="1345" y="877"/>
                  </a:lnTo>
                  <a:lnTo>
                    <a:pt x="1363" y="871"/>
                  </a:lnTo>
                  <a:lnTo>
                    <a:pt x="1379" y="868"/>
                  </a:lnTo>
                  <a:lnTo>
                    <a:pt x="1394" y="866"/>
                  </a:lnTo>
                  <a:lnTo>
                    <a:pt x="1407" y="865"/>
                  </a:lnTo>
                  <a:lnTo>
                    <a:pt x="1416" y="865"/>
                  </a:lnTo>
                  <a:lnTo>
                    <a:pt x="1422" y="865"/>
                  </a:lnTo>
                  <a:lnTo>
                    <a:pt x="1425" y="865"/>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1362" name="Freeform 63"/>
            <p:cNvSpPr>
              <a:spLocks/>
            </p:cNvSpPr>
            <p:nvPr/>
          </p:nvSpPr>
          <p:spPr bwMode="auto">
            <a:xfrm>
              <a:off x="426" y="1203"/>
              <a:ext cx="712" cy="885"/>
            </a:xfrm>
            <a:custGeom>
              <a:avLst/>
              <a:gdLst>
                <a:gd name="T0" fmla="*/ 356 w 1423"/>
                <a:gd name="T1" fmla="*/ 167 h 1772"/>
                <a:gd name="T2" fmla="*/ 276 w 1423"/>
                <a:gd name="T3" fmla="*/ 105 h 1772"/>
                <a:gd name="T4" fmla="*/ 295 w 1423"/>
                <a:gd name="T5" fmla="*/ 82 h 1772"/>
                <a:gd name="T6" fmla="*/ 315 w 1423"/>
                <a:gd name="T7" fmla="*/ 69 h 1772"/>
                <a:gd name="T8" fmla="*/ 332 w 1423"/>
                <a:gd name="T9" fmla="*/ 62 h 1772"/>
                <a:gd name="T10" fmla="*/ 344 w 1423"/>
                <a:gd name="T11" fmla="*/ 61 h 1772"/>
                <a:gd name="T12" fmla="*/ 350 w 1423"/>
                <a:gd name="T13" fmla="*/ 61 h 1772"/>
                <a:gd name="T14" fmla="*/ 271 w 1423"/>
                <a:gd name="T15" fmla="*/ 28 h 1772"/>
                <a:gd name="T16" fmla="*/ 89 w 1423"/>
                <a:gd name="T17" fmla="*/ 28 h 1772"/>
                <a:gd name="T18" fmla="*/ 7 w 1423"/>
                <a:gd name="T19" fmla="*/ 61 h 1772"/>
                <a:gd name="T20" fmla="*/ 13 w 1423"/>
                <a:gd name="T21" fmla="*/ 61 h 1772"/>
                <a:gd name="T22" fmla="*/ 25 w 1423"/>
                <a:gd name="T23" fmla="*/ 62 h 1772"/>
                <a:gd name="T24" fmla="*/ 42 w 1423"/>
                <a:gd name="T25" fmla="*/ 69 h 1772"/>
                <a:gd name="T26" fmla="*/ 62 w 1423"/>
                <a:gd name="T27" fmla="*/ 83 h 1772"/>
                <a:gd name="T28" fmla="*/ 81 w 1423"/>
                <a:gd name="T29" fmla="*/ 106 h 1772"/>
                <a:gd name="T30" fmla="*/ 88 w 1423"/>
                <a:gd name="T31" fmla="*/ 118 h 1772"/>
                <a:gd name="T32" fmla="*/ 89 w 1423"/>
                <a:gd name="T33" fmla="*/ 167 h 1772"/>
                <a:gd name="T34" fmla="*/ 7 w 1423"/>
                <a:gd name="T35" fmla="*/ 200 h 1772"/>
                <a:gd name="T36" fmla="*/ 13 w 1423"/>
                <a:gd name="T37" fmla="*/ 200 h 1772"/>
                <a:gd name="T38" fmla="*/ 25 w 1423"/>
                <a:gd name="T39" fmla="*/ 202 h 1772"/>
                <a:gd name="T40" fmla="*/ 42 w 1423"/>
                <a:gd name="T41" fmla="*/ 208 h 1772"/>
                <a:gd name="T42" fmla="*/ 62 w 1423"/>
                <a:gd name="T43" fmla="*/ 221 h 1772"/>
                <a:gd name="T44" fmla="*/ 81 w 1423"/>
                <a:gd name="T45" fmla="*/ 245 h 1772"/>
                <a:gd name="T46" fmla="*/ 88 w 1423"/>
                <a:gd name="T47" fmla="*/ 257 h 1772"/>
                <a:gd name="T48" fmla="*/ 89 w 1423"/>
                <a:gd name="T49" fmla="*/ 302 h 1772"/>
                <a:gd name="T50" fmla="*/ 7 w 1423"/>
                <a:gd name="T51" fmla="*/ 335 h 1772"/>
                <a:gd name="T52" fmla="*/ 13 w 1423"/>
                <a:gd name="T53" fmla="*/ 335 h 1772"/>
                <a:gd name="T54" fmla="*/ 25 w 1423"/>
                <a:gd name="T55" fmla="*/ 336 h 1772"/>
                <a:gd name="T56" fmla="*/ 42 w 1423"/>
                <a:gd name="T57" fmla="*/ 343 h 1772"/>
                <a:gd name="T58" fmla="*/ 62 w 1423"/>
                <a:gd name="T59" fmla="*/ 356 h 1772"/>
                <a:gd name="T60" fmla="*/ 81 w 1423"/>
                <a:gd name="T61" fmla="*/ 380 h 1772"/>
                <a:gd name="T62" fmla="*/ 88 w 1423"/>
                <a:gd name="T63" fmla="*/ 392 h 1772"/>
                <a:gd name="T64" fmla="*/ 89 w 1423"/>
                <a:gd name="T65" fmla="*/ 442 h 1772"/>
                <a:gd name="T66" fmla="*/ 276 w 1423"/>
                <a:gd name="T67" fmla="*/ 379 h 1772"/>
                <a:gd name="T68" fmla="*/ 295 w 1423"/>
                <a:gd name="T69" fmla="*/ 356 h 1772"/>
                <a:gd name="T70" fmla="*/ 315 w 1423"/>
                <a:gd name="T71" fmla="*/ 342 h 1772"/>
                <a:gd name="T72" fmla="*/ 332 w 1423"/>
                <a:gd name="T73" fmla="*/ 336 h 1772"/>
                <a:gd name="T74" fmla="*/ 344 w 1423"/>
                <a:gd name="T75" fmla="*/ 335 h 1772"/>
                <a:gd name="T76" fmla="*/ 350 w 1423"/>
                <a:gd name="T77" fmla="*/ 335 h 1772"/>
                <a:gd name="T78" fmla="*/ 271 w 1423"/>
                <a:gd name="T79" fmla="*/ 302 h 1772"/>
                <a:gd name="T80" fmla="*/ 283 w 1423"/>
                <a:gd name="T81" fmla="*/ 235 h 1772"/>
                <a:gd name="T82" fmla="*/ 302 w 1423"/>
                <a:gd name="T83" fmla="*/ 216 h 1772"/>
                <a:gd name="T84" fmla="*/ 321 w 1423"/>
                <a:gd name="T85" fmla="*/ 205 h 1772"/>
                <a:gd name="T86" fmla="*/ 336 w 1423"/>
                <a:gd name="T87" fmla="*/ 201 h 1772"/>
                <a:gd name="T88" fmla="*/ 347 w 1423"/>
                <a:gd name="T89" fmla="*/ 200 h 177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23"/>
                <a:gd name="T136" fmla="*/ 0 h 1772"/>
                <a:gd name="T137" fmla="*/ 1423 w 1423"/>
                <a:gd name="T138" fmla="*/ 1772 h 177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23" h="1772">
                  <a:moveTo>
                    <a:pt x="1397" y="801"/>
                  </a:moveTo>
                  <a:lnTo>
                    <a:pt x="1423" y="804"/>
                  </a:lnTo>
                  <a:lnTo>
                    <a:pt x="1423" y="671"/>
                  </a:lnTo>
                  <a:lnTo>
                    <a:pt x="1081" y="671"/>
                  </a:lnTo>
                  <a:lnTo>
                    <a:pt x="1081" y="463"/>
                  </a:lnTo>
                  <a:lnTo>
                    <a:pt x="1104" y="422"/>
                  </a:lnTo>
                  <a:lnTo>
                    <a:pt x="1130" y="386"/>
                  </a:lnTo>
                  <a:lnTo>
                    <a:pt x="1155" y="355"/>
                  </a:lnTo>
                  <a:lnTo>
                    <a:pt x="1180" y="330"/>
                  </a:lnTo>
                  <a:lnTo>
                    <a:pt x="1207" y="308"/>
                  </a:lnTo>
                  <a:lnTo>
                    <a:pt x="1232" y="290"/>
                  </a:lnTo>
                  <a:lnTo>
                    <a:pt x="1258" y="277"/>
                  </a:lnTo>
                  <a:lnTo>
                    <a:pt x="1282" y="265"/>
                  </a:lnTo>
                  <a:lnTo>
                    <a:pt x="1305" y="257"/>
                  </a:lnTo>
                  <a:lnTo>
                    <a:pt x="1326" y="251"/>
                  </a:lnTo>
                  <a:lnTo>
                    <a:pt x="1344" y="248"/>
                  </a:lnTo>
                  <a:lnTo>
                    <a:pt x="1361" y="245"/>
                  </a:lnTo>
                  <a:lnTo>
                    <a:pt x="1375" y="244"/>
                  </a:lnTo>
                  <a:lnTo>
                    <a:pt x="1387" y="244"/>
                  </a:lnTo>
                  <a:lnTo>
                    <a:pt x="1393" y="244"/>
                  </a:lnTo>
                  <a:lnTo>
                    <a:pt x="1397" y="244"/>
                  </a:lnTo>
                  <a:lnTo>
                    <a:pt x="1423" y="248"/>
                  </a:lnTo>
                  <a:lnTo>
                    <a:pt x="1423" y="114"/>
                  </a:lnTo>
                  <a:lnTo>
                    <a:pt x="1081" y="114"/>
                  </a:lnTo>
                  <a:lnTo>
                    <a:pt x="1081" y="0"/>
                  </a:lnTo>
                  <a:lnTo>
                    <a:pt x="355" y="0"/>
                  </a:lnTo>
                  <a:lnTo>
                    <a:pt x="355" y="114"/>
                  </a:lnTo>
                  <a:lnTo>
                    <a:pt x="0" y="114"/>
                  </a:lnTo>
                  <a:lnTo>
                    <a:pt x="0" y="248"/>
                  </a:lnTo>
                  <a:lnTo>
                    <a:pt x="28" y="244"/>
                  </a:lnTo>
                  <a:lnTo>
                    <a:pt x="31" y="244"/>
                  </a:lnTo>
                  <a:lnTo>
                    <a:pt x="39" y="244"/>
                  </a:lnTo>
                  <a:lnTo>
                    <a:pt x="49" y="244"/>
                  </a:lnTo>
                  <a:lnTo>
                    <a:pt x="63" y="245"/>
                  </a:lnTo>
                  <a:lnTo>
                    <a:pt x="81" y="248"/>
                  </a:lnTo>
                  <a:lnTo>
                    <a:pt x="100" y="251"/>
                  </a:lnTo>
                  <a:lnTo>
                    <a:pt x="121" y="257"/>
                  </a:lnTo>
                  <a:lnTo>
                    <a:pt x="144" y="266"/>
                  </a:lnTo>
                  <a:lnTo>
                    <a:pt x="168" y="277"/>
                  </a:lnTo>
                  <a:lnTo>
                    <a:pt x="193" y="291"/>
                  </a:lnTo>
                  <a:lnTo>
                    <a:pt x="220" y="309"/>
                  </a:lnTo>
                  <a:lnTo>
                    <a:pt x="246" y="332"/>
                  </a:lnTo>
                  <a:lnTo>
                    <a:pt x="272" y="357"/>
                  </a:lnTo>
                  <a:lnTo>
                    <a:pt x="297" y="389"/>
                  </a:lnTo>
                  <a:lnTo>
                    <a:pt x="322" y="425"/>
                  </a:lnTo>
                  <a:lnTo>
                    <a:pt x="345" y="468"/>
                  </a:lnTo>
                  <a:lnTo>
                    <a:pt x="348" y="471"/>
                  </a:lnTo>
                  <a:lnTo>
                    <a:pt x="350" y="474"/>
                  </a:lnTo>
                  <a:lnTo>
                    <a:pt x="352" y="476"/>
                  </a:lnTo>
                  <a:lnTo>
                    <a:pt x="355" y="478"/>
                  </a:lnTo>
                  <a:lnTo>
                    <a:pt x="355" y="671"/>
                  </a:lnTo>
                  <a:lnTo>
                    <a:pt x="0" y="671"/>
                  </a:lnTo>
                  <a:lnTo>
                    <a:pt x="0" y="804"/>
                  </a:lnTo>
                  <a:lnTo>
                    <a:pt x="28" y="801"/>
                  </a:lnTo>
                  <a:lnTo>
                    <a:pt x="31" y="801"/>
                  </a:lnTo>
                  <a:lnTo>
                    <a:pt x="39" y="801"/>
                  </a:lnTo>
                  <a:lnTo>
                    <a:pt x="49" y="801"/>
                  </a:lnTo>
                  <a:lnTo>
                    <a:pt x="63" y="802"/>
                  </a:lnTo>
                  <a:lnTo>
                    <a:pt x="81" y="804"/>
                  </a:lnTo>
                  <a:lnTo>
                    <a:pt x="100" y="808"/>
                  </a:lnTo>
                  <a:lnTo>
                    <a:pt x="121" y="813"/>
                  </a:lnTo>
                  <a:lnTo>
                    <a:pt x="144" y="821"/>
                  </a:lnTo>
                  <a:lnTo>
                    <a:pt x="168" y="833"/>
                  </a:lnTo>
                  <a:lnTo>
                    <a:pt x="193" y="847"/>
                  </a:lnTo>
                  <a:lnTo>
                    <a:pt x="220" y="865"/>
                  </a:lnTo>
                  <a:lnTo>
                    <a:pt x="246" y="887"/>
                  </a:lnTo>
                  <a:lnTo>
                    <a:pt x="272" y="914"/>
                  </a:lnTo>
                  <a:lnTo>
                    <a:pt x="297" y="945"/>
                  </a:lnTo>
                  <a:lnTo>
                    <a:pt x="322" y="982"/>
                  </a:lnTo>
                  <a:lnTo>
                    <a:pt x="345" y="1024"/>
                  </a:lnTo>
                  <a:lnTo>
                    <a:pt x="348" y="1028"/>
                  </a:lnTo>
                  <a:lnTo>
                    <a:pt x="350" y="1030"/>
                  </a:lnTo>
                  <a:lnTo>
                    <a:pt x="352" y="1031"/>
                  </a:lnTo>
                  <a:lnTo>
                    <a:pt x="355" y="1033"/>
                  </a:lnTo>
                  <a:lnTo>
                    <a:pt x="355" y="1211"/>
                  </a:lnTo>
                  <a:lnTo>
                    <a:pt x="0" y="1211"/>
                  </a:lnTo>
                  <a:lnTo>
                    <a:pt x="0" y="1345"/>
                  </a:lnTo>
                  <a:lnTo>
                    <a:pt x="28" y="1341"/>
                  </a:lnTo>
                  <a:lnTo>
                    <a:pt x="31" y="1341"/>
                  </a:lnTo>
                  <a:lnTo>
                    <a:pt x="39" y="1340"/>
                  </a:lnTo>
                  <a:lnTo>
                    <a:pt x="49" y="1341"/>
                  </a:lnTo>
                  <a:lnTo>
                    <a:pt x="63" y="1341"/>
                  </a:lnTo>
                  <a:lnTo>
                    <a:pt x="81" y="1343"/>
                  </a:lnTo>
                  <a:lnTo>
                    <a:pt x="100" y="1348"/>
                  </a:lnTo>
                  <a:lnTo>
                    <a:pt x="121" y="1354"/>
                  </a:lnTo>
                  <a:lnTo>
                    <a:pt x="144" y="1362"/>
                  </a:lnTo>
                  <a:lnTo>
                    <a:pt x="168" y="1373"/>
                  </a:lnTo>
                  <a:lnTo>
                    <a:pt x="193" y="1387"/>
                  </a:lnTo>
                  <a:lnTo>
                    <a:pt x="220" y="1406"/>
                  </a:lnTo>
                  <a:lnTo>
                    <a:pt x="246" y="1427"/>
                  </a:lnTo>
                  <a:lnTo>
                    <a:pt x="272" y="1454"/>
                  </a:lnTo>
                  <a:lnTo>
                    <a:pt x="297" y="1485"/>
                  </a:lnTo>
                  <a:lnTo>
                    <a:pt x="322" y="1522"/>
                  </a:lnTo>
                  <a:lnTo>
                    <a:pt x="345" y="1565"/>
                  </a:lnTo>
                  <a:lnTo>
                    <a:pt x="348" y="1567"/>
                  </a:lnTo>
                  <a:lnTo>
                    <a:pt x="350" y="1569"/>
                  </a:lnTo>
                  <a:lnTo>
                    <a:pt x="352" y="1571"/>
                  </a:lnTo>
                  <a:lnTo>
                    <a:pt x="355" y="1574"/>
                  </a:lnTo>
                  <a:lnTo>
                    <a:pt x="355" y="1772"/>
                  </a:lnTo>
                  <a:lnTo>
                    <a:pt x="1081" y="1772"/>
                  </a:lnTo>
                  <a:lnTo>
                    <a:pt x="1081" y="1560"/>
                  </a:lnTo>
                  <a:lnTo>
                    <a:pt x="1104" y="1518"/>
                  </a:lnTo>
                  <a:lnTo>
                    <a:pt x="1130" y="1483"/>
                  </a:lnTo>
                  <a:lnTo>
                    <a:pt x="1155" y="1452"/>
                  </a:lnTo>
                  <a:lnTo>
                    <a:pt x="1180" y="1425"/>
                  </a:lnTo>
                  <a:lnTo>
                    <a:pt x="1207" y="1403"/>
                  </a:lnTo>
                  <a:lnTo>
                    <a:pt x="1232" y="1386"/>
                  </a:lnTo>
                  <a:lnTo>
                    <a:pt x="1258" y="1372"/>
                  </a:lnTo>
                  <a:lnTo>
                    <a:pt x="1282" y="1361"/>
                  </a:lnTo>
                  <a:lnTo>
                    <a:pt x="1305" y="1353"/>
                  </a:lnTo>
                  <a:lnTo>
                    <a:pt x="1326" y="1347"/>
                  </a:lnTo>
                  <a:lnTo>
                    <a:pt x="1344" y="1343"/>
                  </a:lnTo>
                  <a:lnTo>
                    <a:pt x="1361" y="1341"/>
                  </a:lnTo>
                  <a:lnTo>
                    <a:pt x="1375" y="1341"/>
                  </a:lnTo>
                  <a:lnTo>
                    <a:pt x="1387" y="1340"/>
                  </a:lnTo>
                  <a:lnTo>
                    <a:pt x="1393" y="1341"/>
                  </a:lnTo>
                  <a:lnTo>
                    <a:pt x="1397" y="1341"/>
                  </a:lnTo>
                  <a:lnTo>
                    <a:pt x="1423" y="1343"/>
                  </a:lnTo>
                  <a:lnTo>
                    <a:pt x="1423" y="1211"/>
                  </a:lnTo>
                  <a:lnTo>
                    <a:pt x="1081" y="1211"/>
                  </a:lnTo>
                  <a:lnTo>
                    <a:pt x="1081" y="1020"/>
                  </a:lnTo>
                  <a:lnTo>
                    <a:pt x="1104" y="978"/>
                  </a:lnTo>
                  <a:lnTo>
                    <a:pt x="1130" y="942"/>
                  </a:lnTo>
                  <a:lnTo>
                    <a:pt x="1155" y="911"/>
                  </a:lnTo>
                  <a:lnTo>
                    <a:pt x="1180" y="886"/>
                  </a:lnTo>
                  <a:lnTo>
                    <a:pt x="1207" y="864"/>
                  </a:lnTo>
                  <a:lnTo>
                    <a:pt x="1232" y="847"/>
                  </a:lnTo>
                  <a:lnTo>
                    <a:pt x="1258" y="833"/>
                  </a:lnTo>
                  <a:lnTo>
                    <a:pt x="1282" y="821"/>
                  </a:lnTo>
                  <a:lnTo>
                    <a:pt x="1305" y="813"/>
                  </a:lnTo>
                  <a:lnTo>
                    <a:pt x="1326" y="808"/>
                  </a:lnTo>
                  <a:lnTo>
                    <a:pt x="1344" y="804"/>
                  </a:lnTo>
                  <a:lnTo>
                    <a:pt x="1361" y="802"/>
                  </a:lnTo>
                  <a:lnTo>
                    <a:pt x="1375" y="801"/>
                  </a:lnTo>
                  <a:lnTo>
                    <a:pt x="1387" y="801"/>
                  </a:lnTo>
                  <a:lnTo>
                    <a:pt x="1393" y="801"/>
                  </a:lnTo>
                  <a:lnTo>
                    <a:pt x="1397" y="80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1363" name="Freeform 64"/>
            <p:cNvSpPr>
              <a:spLocks/>
            </p:cNvSpPr>
            <p:nvPr/>
          </p:nvSpPr>
          <p:spPr bwMode="auto">
            <a:xfrm>
              <a:off x="967" y="1563"/>
              <a:ext cx="147" cy="102"/>
            </a:xfrm>
            <a:custGeom>
              <a:avLst/>
              <a:gdLst>
                <a:gd name="T0" fmla="*/ 74 w 294"/>
                <a:gd name="T1" fmla="*/ 0 h 205"/>
                <a:gd name="T2" fmla="*/ 74 w 294"/>
                <a:gd name="T3" fmla="*/ 7 h 205"/>
                <a:gd name="T4" fmla="*/ 71 w 294"/>
                <a:gd name="T5" fmla="*/ 8 h 205"/>
                <a:gd name="T6" fmla="*/ 68 w 294"/>
                <a:gd name="T7" fmla="*/ 8 h 205"/>
                <a:gd name="T8" fmla="*/ 63 w 294"/>
                <a:gd name="T9" fmla="*/ 9 h 205"/>
                <a:gd name="T10" fmla="*/ 59 w 294"/>
                <a:gd name="T11" fmla="*/ 9 h 205"/>
                <a:gd name="T12" fmla="*/ 55 w 294"/>
                <a:gd name="T13" fmla="*/ 10 h 205"/>
                <a:gd name="T14" fmla="*/ 51 w 294"/>
                <a:gd name="T15" fmla="*/ 11 h 205"/>
                <a:gd name="T16" fmla="*/ 46 w 294"/>
                <a:gd name="T17" fmla="*/ 13 h 205"/>
                <a:gd name="T18" fmla="*/ 41 w 294"/>
                <a:gd name="T19" fmla="*/ 15 h 205"/>
                <a:gd name="T20" fmla="*/ 37 w 294"/>
                <a:gd name="T21" fmla="*/ 18 h 205"/>
                <a:gd name="T22" fmla="*/ 31 w 294"/>
                <a:gd name="T23" fmla="*/ 21 h 205"/>
                <a:gd name="T24" fmla="*/ 26 w 294"/>
                <a:gd name="T25" fmla="*/ 24 h 205"/>
                <a:gd name="T26" fmla="*/ 20 w 294"/>
                <a:gd name="T27" fmla="*/ 28 h 205"/>
                <a:gd name="T28" fmla="*/ 15 w 294"/>
                <a:gd name="T29" fmla="*/ 33 h 205"/>
                <a:gd name="T30" fmla="*/ 10 w 294"/>
                <a:gd name="T31" fmla="*/ 38 h 205"/>
                <a:gd name="T32" fmla="*/ 5 w 294"/>
                <a:gd name="T33" fmla="*/ 44 h 205"/>
                <a:gd name="T34" fmla="*/ 0 w 294"/>
                <a:gd name="T35" fmla="*/ 51 h 205"/>
                <a:gd name="T36" fmla="*/ 0 w 294"/>
                <a:gd name="T37" fmla="*/ 0 h 205"/>
                <a:gd name="T38" fmla="*/ 74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1"/>
                  </a:lnTo>
                  <a:lnTo>
                    <a:pt x="283" y="32"/>
                  </a:lnTo>
                  <a:lnTo>
                    <a:pt x="270" y="33"/>
                  </a:lnTo>
                  <a:lnTo>
                    <a:pt x="255" y="36"/>
                  </a:lnTo>
                  <a:lnTo>
                    <a:pt x="239" y="38"/>
                  </a:lnTo>
                  <a:lnTo>
                    <a:pt x="223" y="43"/>
                  </a:lnTo>
                  <a:lnTo>
                    <a:pt x="204" y="47"/>
                  </a:lnTo>
                  <a:lnTo>
                    <a:pt x="186" y="54"/>
                  </a:lnTo>
                  <a:lnTo>
                    <a:pt x="166" y="62"/>
                  </a:lnTo>
                  <a:lnTo>
                    <a:pt x="145" y="73"/>
                  </a:lnTo>
                  <a:lnTo>
                    <a:pt x="125" y="85"/>
                  </a:lnTo>
                  <a:lnTo>
                    <a:pt x="104" y="99"/>
                  </a:lnTo>
                  <a:lnTo>
                    <a:pt x="83" y="115"/>
                  </a:lnTo>
                  <a:lnTo>
                    <a:pt x="61" y="134"/>
                  </a:lnTo>
                  <a:lnTo>
                    <a:pt x="41" y="154"/>
                  </a:lnTo>
                  <a:lnTo>
                    <a:pt x="20" y="179"/>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1364" name="Freeform 65"/>
            <p:cNvSpPr>
              <a:spLocks/>
            </p:cNvSpPr>
            <p:nvPr/>
          </p:nvSpPr>
          <p:spPr bwMode="auto">
            <a:xfrm>
              <a:off x="967" y="1284"/>
              <a:ext cx="147" cy="103"/>
            </a:xfrm>
            <a:custGeom>
              <a:avLst/>
              <a:gdLst>
                <a:gd name="T0" fmla="*/ 74 w 294"/>
                <a:gd name="T1" fmla="*/ 0 h 205"/>
                <a:gd name="T2" fmla="*/ 74 w 294"/>
                <a:gd name="T3" fmla="*/ 8 h 205"/>
                <a:gd name="T4" fmla="*/ 71 w 294"/>
                <a:gd name="T5" fmla="*/ 8 h 205"/>
                <a:gd name="T6" fmla="*/ 68 w 294"/>
                <a:gd name="T7" fmla="*/ 9 h 205"/>
                <a:gd name="T8" fmla="*/ 63 w 294"/>
                <a:gd name="T9" fmla="*/ 9 h 205"/>
                <a:gd name="T10" fmla="*/ 59 w 294"/>
                <a:gd name="T11" fmla="*/ 10 h 205"/>
                <a:gd name="T12" fmla="*/ 55 w 294"/>
                <a:gd name="T13" fmla="*/ 11 h 205"/>
                <a:gd name="T14" fmla="*/ 51 w 294"/>
                <a:gd name="T15" fmla="*/ 12 h 205"/>
                <a:gd name="T16" fmla="*/ 46 w 294"/>
                <a:gd name="T17" fmla="*/ 14 h 205"/>
                <a:gd name="T18" fmla="*/ 41 w 294"/>
                <a:gd name="T19" fmla="*/ 16 h 205"/>
                <a:gd name="T20" fmla="*/ 37 w 294"/>
                <a:gd name="T21" fmla="*/ 18 h 205"/>
                <a:gd name="T22" fmla="*/ 31 w 294"/>
                <a:gd name="T23" fmla="*/ 22 h 205"/>
                <a:gd name="T24" fmla="*/ 26 w 294"/>
                <a:gd name="T25" fmla="*/ 25 h 205"/>
                <a:gd name="T26" fmla="*/ 20 w 294"/>
                <a:gd name="T27" fmla="*/ 29 h 205"/>
                <a:gd name="T28" fmla="*/ 15 w 294"/>
                <a:gd name="T29" fmla="*/ 34 h 205"/>
                <a:gd name="T30" fmla="*/ 10 w 294"/>
                <a:gd name="T31" fmla="*/ 39 h 205"/>
                <a:gd name="T32" fmla="*/ 5 w 294"/>
                <a:gd name="T33" fmla="*/ 45 h 205"/>
                <a:gd name="T34" fmla="*/ 0 w 294"/>
                <a:gd name="T35" fmla="*/ 52 h 205"/>
                <a:gd name="T36" fmla="*/ 0 w 294"/>
                <a:gd name="T37" fmla="*/ 0 h 205"/>
                <a:gd name="T38" fmla="*/ 74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2"/>
                  </a:lnTo>
                  <a:lnTo>
                    <a:pt x="283" y="32"/>
                  </a:lnTo>
                  <a:lnTo>
                    <a:pt x="270" y="33"/>
                  </a:lnTo>
                  <a:lnTo>
                    <a:pt x="255" y="35"/>
                  </a:lnTo>
                  <a:lnTo>
                    <a:pt x="239" y="39"/>
                  </a:lnTo>
                  <a:lnTo>
                    <a:pt x="223" y="42"/>
                  </a:lnTo>
                  <a:lnTo>
                    <a:pt x="204" y="48"/>
                  </a:lnTo>
                  <a:lnTo>
                    <a:pt x="186" y="54"/>
                  </a:lnTo>
                  <a:lnTo>
                    <a:pt x="166" y="63"/>
                  </a:lnTo>
                  <a:lnTo>
                    <a:pt x="145" y="72"/>
                  </a:lnTo>
                  <a:lnTo>
                    <a:pt x="125" y="85"/>
                  </a:lnTo>
                  <a:lnTo>
                    <a:pt x="104" y="99"/>
                  </a:lnTo>
                  <a:lnTo>
                    <a:pt x="83" y="115"/>
                  </a:lnTo>
                  <a:lnTo>
                    <a:pt x="61" y="133"/>
                  </a:lnTo>
                  <a:lnTo>
                    <a:pt x="41" y="154"/>
                  </a:lnTo>
                  <a:lnTo>
                    <a:pt x="20" y="178"/>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1365" name="Freeform 66"/>
            <p:cNvSpPr>
              <a:spLocks/>
            </p:cNvSpPr>
            <p:nvPr/>
          </p:nvSpPr>
          <p:spPr bwMode="auto">
            <a:xfrm>
              <a:off x="451" y="1284"/>
              <a:ext cx="153" cy="111"/>
            </a:xfrm>
            <a:custGeom>
              <a:avLst/>
              <a:gdLst>
                <a:gd name="T0" fmla="*/ 0 w 306"/>
                <a:gd name="T1" fmla="*/ 8 h 221"/>
                <a:gd name="T2" fmla="*/ 0 w 306"/>
                <a:gd name="T3" fmla="*/ 0 h 221"/>
                <a:gd name="T4" fmla="*/ 77 w 306"/>
                <a:gd name="T5" fmla="*/ 0 h 221"/>
                <a:gd name="T6" fmla="*/ 77 w 306"/>
                <a:gd name="T7" fmla="*/ 56 h 221"/>
                <a:gd name="T8" fmla="*/ 72 w 306"/>
                <a:gd name="T9" fmla="*/ 48 h 221"/>
                <a:gd name="T10" fmla="*/ 66 w 306"/>
                <a:gd name="T11" fmla="*/ 42 h 221"/>
                <a:gd name="T12" fmla="*/ 60 w 306"/>
                <a:gd name="T13" fmla="*/ 36 h 221"/>
                <a:gd name="T14" fmla="*/ 55 w 306"/>
                <a:gd name="T15" fmla="*/ 31 h 221"/>
                <a:gd name="T16" fmla="*/ 49 w 306"/>
                <a:gd name="T17" fmla="*/ 26 h 221"/>
                <a:gd name="T18" fmla="*/ 44 w 306"/>
                <a:gd name="T19" fmla="*/ 23 h 221"/>
                <a:gd name="T20" fmla="*/ 39 w 306"/>
                <a:gd name="T21" fmla="*/ 19 h 221"/>
                <a:gd name="T22" fmla="*/ 34 w 306"/>
                <a:gd name="T23" fmla="*/ 17 h 221"/>
                <a:gd name="T24" fmla="*/ 28 w 306"/>
                <a:gd name="T25" fmla="*/ 14 h 221"/>
                <a:gd name="T26" fmla="*/ 23 w 306"/>
                <a:gd name="T27" fmla="*/ 13 h 221"/>
                <a:gd name="T28" fmla="*/ 19 w 306"/>
                <a:gd name="T29" fmla="*/ 11 h 221"/>
                <a:gd name="T30" fmla="*/ 14 w 306"/>
                <a:gd name="T31" fmla="*/ 10 h 221"/>
                <a:gd name="T32" fmla="*/ 10 w 306"/>
                <a:gd name="T33" fmla="*/ 9 h 221"/>
                <a:gd name="T34" fmla="*/ 6 w 306"/>
                <a:gd name="T35" fmla="*/ 9 h 221"/>
                <a:gd name="T36" fmla="*/ 3 w 306"/>
                <a:gd name="T37" fmla="*/ 8 h 221"/>
                <a:gd name="T38" fmla="*/ 0 w 306"/>
                <a:gd name="T39" fmla="*/ 8 h 22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1"/>
                <a:gd name="T62" fmla="*/ 306 w 306"/>
                <a:gd name="T63" fmla="*/ 221 h 22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1">
                  <a:moveTo>
                    <a:pt x="0" y="32"/>
                  </a:moveTo>
                  <a:lnTo>
                    <a:pt x="0" y="0"/>
                  </a:lnTo>
                  <a:lnTo>
                    <a:pt x="306" y="0"/>
                  </a:lnTo>
                  <a:lnTo>
                    <a:pt x="306" y="221"/>
                  </a:lnTo>
                  <a:lnTo>
                    <a:pt x="285" y="192"/>
                  </a:lnTo>
                  <a:lnTo>
                    <a:pt x="264" y="166"/>
                  </a:lnTo>
                  <a:lnTo>
                    <a:pt x="242" y="142"/>
                  </a:lnTo>
                  <a:lnTo>
                    <a:pt x="220" y="122"/>
                  </a:lnTo>
                  <a:lnTo>
                    <a:pt x="199" y="104"/>
                  </a:lnTo>
                  <a:lnTo>
                    <a:pt x="177" y="89"/>
                  </a:lnTo>
                  <a:lnTo>
                    <a:pt x="156" y="76"/>
                  </a:lnTo>
                  <a:lnTo>
                    <a:pt x="134" y="65"/>
                  </a:lnTo>
                  <a:lnTo>
                    <a:pt x="114" y="56"/>
                  </a:lnTo>
                  <a:lnTo>
                    <a:pt x="94" y="49"/>
                  </a:lnTo>
                  <a:lnTo>
                    <a:pt x="75" y="43"/>
                  </a:lnTo>
                  <a:lnTo>
                    <a:pt x="58" y="39"/>
                  </a:lnTo>
                  <a:lnTo>
                    <a:pt x="41" y="35"/>
                  </a:lnTo>
                  <a:lnTo>
                    <a:pt x="26" y="33"/>
                  </a:lnTo>
                  <a:lnTo>
                    <a:pt x="12" y="32"/>
                  </a:lnTo>
                  <a:lnTo>
                    <a:pt x="0" y="32"/>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1366" name="Freeform 67"/>
            <p:cNvSpPr>
              <a:spLocks/>
            </p:cNvSpPr>
            <p:nvPr/>
          </p:nvSpPr>
          <p:spPr bwMode="auto">
            <a:xfrm>
              <a:off x="451" y="1563"/>
              <a:ext cx="153" cy="110"/>
            </a:xfrm>
            <a:custGeom>
              <a:avLst/>
              <a:gdLst>
                <a:gd name="T0" fmla="*/ 0 w 306"/>
                <a:gd name="T1" fmla="*/ 7 h 221"/>
                <a:gd name="T2" fmla="*/ 0 w 306"/>
                <a:gd name="T3" fmla="*/ 0 h 221"/>
                <a:gd name="T4" fmla="*/ 77 w 306"/>
                <a:gd name="T5" fmla="*/ 0 h 221"/>
                <a:gd name="T6" fmla="*/ 77 w 306"/>
                <a:gd name="T7" fmla="*/ 55 h 221"/>
                <a:gd name="T8" fmla="*/ 72 w 306"/>
                <a:gd name="T9" fmla="*/ 48 h 221"/>
                <a:gd name="T10" fmla="*/ 66 w 306"/>
                <a:gd name="T11" fmla="*/ 41 h 221"/>
                <a:gd name="T12" fmla="*/ 60 w 306"/>
                <a:gd name="T13" fmla="*/ 35 h 221"/>
                <a:gd name="T14" fmla="*/ 55 w 306"/>
                <a:gd name="T15" fmla="*/ 30 h 221"/>
                <a:gd name="T16" fmla="*/ 49 w 306"/>
                <a:gd name="T17" fmla="*/ 26 h 221"/>
                <a:gd name="T18" fmla="*/ 44 w 306"/>
                <a:gd name="T19" fmla="*/ 22 h 221"/>
                <a:gd name="T20" fmla="*/ 39 w 306"/>
                <a:gd name="T21" fmla="*/ 19 h 221"/>
                <a:gd name="T22" fmla="*/ 34 w 306"/>
                <a:gd name="T23" fmla="*/ 16 h 221"/>
                <a:gd name="T24" fmla="*/ 28 w 306"/>
                <a:gd name="T25" fmla="*/ 14 h 221"/>
                <a:gd name="T26" fmla="*/ 23 w 306"/>
                <a:gd name="T27" fmla="*/ 12 h 221"/>
                <a:gd name="T28" fmla="*/ 19 w 306"/>
                <a:gd name="T29" fmla="*/ 10 h 221"/>
                <a:gd name="T30" fmla="*/ 14 w 306"/>
                <a:gd name="T31" fmla="*/ 9 h 221"/>
                <a:gd name="T32" fmla="*/ 10 w 306"/>
                <a:gd name="T33" fmla="*/ 9 h 221"/>
                <a:gd name="T34" fmla="*/ 6 w 306"/>
                <a:gd name="T35" fmla="*/ 8 h 221"/>
                <a:gd name="T36" fmla="*/ 3 w 306"/>
                <a:gd name="T37" fmla="*/ 8 h 221"/>
                <a:gd name="T38" fmla="*/ 0 w 306"/>
                <a:gd name="T39" fmla="*/ 7 h 22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1"/>
                <a:gd name="T62" fmla="*/ 306 w 306"/>
                <a:gd name="T63" fmla="*/ 221 h 22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1">
                  <a:moveTo>
                    <a:pt x="0" y="31"/>
                  </a:moveTo>
                  <a:lnTo>
                    <a:pt x="0" y="0"/>
                  </a:lnTo>
                  <a:lnTo>
                    <a:pt x="306" y="0"/>
                  </a:lnTo>
                  <a:lnTo>
                    <a:pt x="306" y="221"/>
                  </a:lnTo>
                  <a:lnTo>
                    <a:pt x="285" y="192"/>
                  </a:lnTo>
                  <a:lnTo>
                    <a:pt x="264" y="166"/>
                  </a:lnTo>
                  <a:lnTo>
                    <a:pt x="242" y="143"/>
                  </a:lnTo>
                  <a:lnTo>
                    <a:pt x="220" y="122"/>
                  </a:lnTo>
                  <a:lnTo>
                    <a:pt x="199" y="105"/>
                  </a:lnTo>
                  <a:lnTo>
                    <a:pt x="177" y="89"/>
                  </a:lnTo>
                  <a:lnTo>
                    <a:pt x="156" y="76"/>
                  </a:lnTo>
                  <a:lnTo>
                    <a:pt x="134" y="66"/>
                  </a:lnTo>
                  <a:lnTo>
                    <a:pt x="114" y="57"/>
                  </a:lnTo>
                  <a:lnTo>
                    <a:pt x="94" y="48"/>
                  </a:lnTo>
                  <a:lnTo>
                    <a:pt x="75" y="43"/>
                  </a:lnTo>
                  <a:lnTo>
                    <a:pt x="58" y="39"/>
                  </a:lnTo>
                  <a:lnTo>
                    <a:pt x="41" y="36"/>
                  </a:lnTo>
                  <a:lnTo>
                    <a:pt x="26" y="33"/>
                  </a:lnTo>
                  <a:lnTo>
                    <a:pt x="12" y="32"/>
                  </a:lnTo>
                  <a:lnTo>
                    <a:pt x="0" y="31"/>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1367" name="Freeform 68"/>
            <p:cNvSpPr>
              <a:spLocks/>
            </p:cNvSpPr>
            <p:nvPr/>
          </p:nvSpPr>
          <p:spPr bwMode="auto">
            <a:xfrm>
              <a:off x="451" y="1832"/>
              <a:ext cx="153" cy="111"/>
            </a:xfrm>
            <a:custGeom>
              <a:avLst/>
              <a:gdLst>
                <a:gd name="T0" fmla="*/ 0 w 306"/>
                <a:gd name="T1" fmla="*/ 8 h 223"/>
                <a:gd name="T2" fmla="*/ 0 w 306"/>
                <a:gd name="T3" fmla="*/ 0 h 223"/>
                <a:gd name="T4" fmla="*/ 77 w 306"/>
                <a:gd name="T5" fmla="*/ 0 h 223"/>
                <a:gd name="T6" fmla="*/ 77 w 306"/>
                <a:gd name="T7" fmla="*/ 55 h 223"/>
                <a:gd name="T8" fmla="*/ 72 w 306"/>
                <a:gd name="T9" fmla="*/ 48 h 223"/>
                <a:gd name="T10" fmla="*/ 66 w 306"/>
                <a:gd name="T11" fmla="*/ 41 h 223"/>
                <a:gd name="T12" fmla="*/ 60 w 306"/>
                <a:gd name="T13" fmla="*/ 36 h 223"/>
                <a:gd name="T14" fmla="*/ 55 w 306"/>
                <a:gd name="T15" fmla="*/ 31 h 223"/>
                <a:gd name="T16" fmla="*/ 49 w 306"/>
                <a:gd name="T17" fmla="*/ 26 h 223"/>
                <a:gd name="T18" fmla="*/ 44 w 306"/>
                <a:gd name="T19" fmla="*/ 22 h 223"/>
                <a:gd name="T20" fmla="*/ 39 w 306"/>
                <a:gd name="T21" fmla="*/ 19 h 223"/>
                <a:gd name="T22" fmla="*/ 34 w 306"/>
                <a:gd name="T23" fmla="*/ 16 h 223"/>
                <a:gd name="T24" fmla="*/ 28 w 306"/>
                <a:gd name="T25" fmla="*/ 14 h 223"/>
                <a:gd name="T26" fmla="*/ 23 w 306"/>
                <a:gd name="T27" fmla="*/ 12 h 223"/>
                <a:gd name="T28" fmla="*/ 19 w 306"/>
                <a:gd name="T29" fmla="*/ 11 h 223"/>
                <a:gd name="T30" fmla="*/ 14 w 306"/>
                <a:gd name="T31" fmla="*/ 10 h 223"/>
                <a:gd name="T32" fmla="*/ 10 w 306"/>
                <a:gd name="T33" fmla="*/ 9 h 223"/>
                <a:gd name="T34" fmla="*/ 6 w 306"/>
                <a:gd name="T35" fmla="*/ 8 h 223"/>
                <a:gd name="T36" fmla="*/ 3 w 306"/>
                <a:gd name="T37" fmla="*/ 8 h 223"/>
                <a:gd name="T38" fmla="*/ 0 w 306"/>
                <a:gd name="T39" fmla="*/ 8 h 22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3"/>
                <a:gd name="T62" fmla="*/ 306 w 306"/>
                <a:gd name="T63" fmla="*/ 223 h 22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3">
                  <a:moveTo>
                    <a:pt x="0" y="33"/>
                  </a:moveTo>
                  <a:lnTo>
                    <a:pt x="0" y="0"/>
                  </a:lnTo>
                  <a:lnTo>
                    <a:pt x="306" y="0"/>
                  </a:lnTo>
                  <a:lnTo>
                    <a:pt x="306" y="223"/>
                  </a:lnTo>
                  <a:lnTo>
                    <a:pt x="285" y="194"/>
                  </a:lnTo>
                  <a:lnTo>
                    <a:pt x="264" y="167"/>
                  </a:lnTo>
                  <a:lnTo>
                    <a:pt x="242" y="144"/>
                  </a:lnTo>
                  <a:lnTo>
                    <a:pt x="220" y="124"/>
                  </a:lnTo>
                  <a:lnTo>
                    <a:pt x="199" y="106"/>
                  </a:lnTo>
                  <a:lnTo>
                    <a:pt x="177" y="90"/>
                  </a:lnTo>
                  <a:lnTo>
                    <a:pt x="156" y="77"/>
                  </a:lnTo>
                  <a:lnTo>
                    <a:pt x="134" y="67"/>
                  </a:lnTo>
                  <a:lnTo>
                    <a:pt x="114" y="58"/>
                  </a:lnTo>
                  <a:lnTo>
                    <a:pt x="94" y="50"/>
                  </a:lnTo>
                  <a:lnTo>
                    <a:pt x="75" y="44"/>
                  </a:lnTo>
                  <a:lnTo>
                    <a:pt x="58" y="41"/>
                  </a:lnTo>
                  <a:lnTo>
                    <a:pt x="41" y="37"/>
                  </a:lnTo>
                  <a:lnTo>
                    <a:pt x="26" y="35"/>
                  </a:lnTo>
                  <a:lnTo>
                    <a:pt x="12" y="34"/>
                  </a:lnTo>
                  <a:lnTo>
                    <a:pt x="0" y="33"/>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1368" name="Freeform 69"/>
            <p:cNvSpPr>
              <a:spLocks/>
            </p:cNvSpPr>
            <p:nvPr/>
          </p:nvSpPr>
          <p:spPr bwMode="auto">
            <a:xfrm>
              <a:off x="967" y="1832"/>
              <a:ext cx="147" cy="103"/>
            </a:xfrm>
            <a:custGeom>
              <a:avLst/>
              <a:gdLst>
                <a:gd name="T0" fmla="*/ 74 w 294"/>
                <a:gd name="T1" fmla="*/ 0 h 205"/>
                <a:gd name="T2" fmla="*/ 74 w 294"/>
                <a:gd name="T3" fmla="*/ 9 h 205"/>
                <a:gd name="T4" fmla="*/ 71 w 294"/>
                <a:gd name="T5" fmla="*/ 9 h 205"/>
                <a:gd name="T6" fmla="*/ 68 w 294"/>
                <a:gd name="T7" fmla="*/ 9 h 205"/>
                <a:gd name="T8" fmla="*/ 63 w 294"/>
                <a:gd name="T9" fmla="*/ 9 h 205"/>
                <a:gd name="T10" fmla="*/ 59 w 294"/>
                <a:gd name="T11" fmla="*/ 10 h 205"/>
                <a:gd name="T12" fmla="*/ 55 w 294"/>
                <a:gd name="T13" fmla="*/ 11 h 205"/>
                <a:gd name="T14" fmla="*/ 51 w 294"/>
                <a:gd name="T15" fmla="*/ 13 h 205"/>
                <a:gd name="T16" fmla="*/ 46 w 294"/>
                <a:gd name="T17" fmla="*/ 14 h 205"/>
                <a:gd name="T18" fmla="*/ 41 w 294"/>
                <a:gd name="T19" fmla="*/ 16 h 205"/>
                <a:gd name="T20" fmla="*/ 37 w 294"/>
                <a:gd name="T21" fmla="*/ 19 h 205"/>
                <a:gd name="T22" fmla="*/ 31 w 294"/>
                <a:gd name="T23" fmla="*/ 22 h 205"/>
                <a:gd name="T24" fmla="*/ 26 w 294"/>
                <a:gd name="T25" fmla="*/ 25 h 205"/>
                <a:gd name="T26" fmla="*/ 20 w 294"/>
                <a:gd name="T27" fmla="*/ 29 h 205"/>
                <a:gd name="T28" fmla="*/ 15 w 294"/>
                <a:gd name="T29" fmla="*/ 34 h 205"/>
                <a:gd name="T30" fmla="*/ 10 w 294"/>
                <a:gd name="T31" fmla="*/ 39 h 205"/>
                <a:gd name="T32" fmla="*/ 5 w 294"/>
                <a:gd name="T33" fmla="*/ 45 h 205"/>
                <a:gd name="T34" fmla="*/ 0 w 294"/>
                <a:gd name="T35" fmla="*/ 52 h 205"/>
                <a:gd name="T36" fmla="*/ 0 w 294"/>
                <a:gd name="T37" fmla="*/ 0 h 205"/>
                <a:gd name="T38" fmla="*/ 74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3"/>
                  </a:lnTo>
                  <a:lnTo>
                    <a:pt x="283" y="34"/>
                  </a:lnTo>
                  <a:lnTo>
                    <a:pt x="270" y="35"/>
                  </a:lnTo>
                  <a:lnTo>
                    <a:pt x="255" y="36"/>
                  </a:lnTo>
                  <a:lnTo>
                    <a:pt x="239" y="39"/>
                  </a:lnTo>
                  <a:lnTo>
                    <a:pt x="223" y="43"/>
                  </a:lnTo>
                  <a:lnTo>
                    <a:pt x="204" y="49"/>
                  </a:lnTo>
                  <a:lnTo>
                    <a:pt x="186" y="56"/>
                  </a:lnTo>
                  <a:lnTo>
                    <a:pt x="166" y="64"/>
                  </a:lnTo>
                  <a:lnTo>
                    <a:pt x="145" y="74"/>
                  </a:lnTo>
                  <a:lnTo>
                    <a:pt x="125" y="86"/>
                  </a:lnTo>
                  <a:lnTo>
                    <a:pt x="104" y="99"/>
                  </a:lnTo>
                  <a:lnTo>
                    <a:pt x="83" y="115"/>
                  </a:lnTo>
                  <a:lnTo>
                    <a:pt x="61" y="134"/>
                  </a:lnTo>
                  <a:lnTo>
                    <a:pt x="41" y="155"/>
                  </a:lnTo>
                  <a:lnTo>
                    <a:pt x="20" y="179"/>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1369" name="Rectangle 70"/>
            <p:cNvSpPr>
              <a:spLocks noChangeArrowheads="1"/>
            </p:cNvSpPr>
            <p:nvPr/>
          </p:nvSpPr>
          <p:spPr bwMode="auto">
            <a:xfrm>
              <a:off x="628" y="1227"/>
              <a:ext cx="314" cy="837"/>
            </a:xfrm>
            <a:prstGeom prst="rect">
              <a:avLst/>
            </a:prstGeom>
            <a:solidFill>
              <a:srgbClr val="E09E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1370" name="Freeform 71"/>
            <p:cNvSpPr>
              <a:spLocks/>
            </p:cNvSpPr>
            <p:nvPr/>
          </p:nvSpPr>
          <p:spPr bwMode="auto">
            <a:xfrm>
              <a:off x="661" y="1243"/>
              <a:ext cx="249" cy="250"/>
            </a:xfrm>
            <a:custGeom>
              <a:avLst/>
              <a:gdLst>
                <a:gd name="T0" fmla="*/ 69 w 498"/>
                <a:gd name="T1" fmla="*/ 125 h 500"/>
                <a:gd name="T2" fmla="*/ 81 w 498"/>
                <a:gd name="T3" fmla="*/ 123 h 500"/>
                <a:gd name="T4" fmla="*/ 92 w 498"/>
                <a:gd name="T5" fmla="*/ 118 h 500"/>
                <a:gd name="T6" fmla="*/ 102 w 498"/>
                <a:gd name="T7" fmla="*/ 111 h 500"/>
                <a:gd name="T8" fmla="*/ 111 w 498"/>
                <a:gd name="T9" fmla="*/ 102 h 500"/>
                <a:gd name="T10" fmla="*/ 117 w 498"/>
                <a:gd name="T11" fmla="*/ 92 h 500"/>
                <a:gd name="T12" fmla="*/ 122 w 498"/>
                <a:gd name="T13" fmla="*/ 81 h 500"/>
                <a:gd name="T14" fmla="*/ 125 w 498"/>
                <a:gd name="T15" fmla="*/ 69 h 500"/>
                <a:gd name="T16" fmla="*/ 125 w 498"/>
                <a:gd name="T17" fmla="*/ 56 h 500"/>
                <a:gd name="T18" fmla="*/ 122 w 498"/>
                <a:gd name="T19" fmla="*/ 45 h 500"/>
                <a:gd name="T20" fmla="*/ 117 w 498"/>
                <a:gd name="T21" fmla="*/ 33 h 500"/>
                <a:gd name="T22" fmla="*/ 111 w 498"/>
                <a:gd name="T23" fmla="*/ 23 h 500"/>
                <a:gd name="T24" fmla="*/ 102 w 498"/>
                <a:gd name="T25" fmla="*/ 14 h 500"/>
                <a:gd name="T26" fmla="*/ 92 w 498"/>
                <a:gd name="T27" fmla="*/ 8 h 500"/>
                <a:gd name="T28" fmla="*/ 81 w 498"/>
                <a:gd name="T29" fmla="*/ 3 h 500"/>
                <a:gd name="T30" fmla="*/ 69 w 498"/>
                <a:gd name="T31" fmla="*/ 1 h 500"/>
                <a:gd name="T32" fmla="*/ 56 w 498"/>
                <a:gd name="T33" fmla="*/ 1 h 500"/>
                <a:gd name="T34" fmla="*/ 44 w 498"/>
                <a:gd name="T35" fmla="*/ 3 h 500"/>
                <a:gd name="T36" fmla="*/ 33 w 498"/>
                <a:gd name="T37" fmla="*/ 8 h 500"/>
                <a:gd name="T38" fmla="*/ 23 w 498"/>
                <a:gd name="T39" fmla="*/ 15 h 500"/>
                <a:gd name="T40" fmla="*/ 14 w 498"/>
                <a:gd name="T41" fmla="*/ 23 h 500"/>
                <a:gd name="T42" fmla="*/ 8 w 498"/>
                <a:gd name="T43" fmla="*/ 33 h 500"/>
                <a:gd name="T44" fmla="*/ 3 w 498"/>
                <a:gd name="T45" fmla="*/ 44 h 500"/>
                <a:gd name="T46" fmla="*/ 1 w 498"/>
                <a:gd name="T47" fmla="*/ 56 h 500"/>
                <a:gd name="T48" fmla="*/ 1 w 498"/>
                <a:gd name="T49" fmla="*/ 69 h 500"/>
                <a:gd name="T50" fmla="*/ 3 w 498"/>
                <a:gd name="T51" fmla="*/ 81 h 500"/>
                <a:gd name="T52" fmla="*/ 7 w 498"/>
                <a:gd name="T53" fmla="*/ 92 h 500"/>
                <a:gd name="T54" fmla="*/ 14 w 498"/>
                <a:gd name="T55" fmla="*/ 102 h 500"/>
                <a:gd name="T56" fmla="*/ 23 w 498"/>
                <a:gd name="T57" fmla="*/ 111 h 500"/>
                <a:gd name="T58" fmla="*/ 33 w 498"/>
                <a:gd name="T59" fmla="*/ 118 h 500"/>
                <a:gd name="T60" fmla="*/ 44 w 498"/>
                <a:gd name="T61" fmla="*/ 123 h 500"/>
                <a:gd name="T62" fmla="*/ 56 w 498"/>
                <a:gd name="T63" fmla="*/ 125 h 5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500"/>
                <a:gd name="T98" fmla="*/ 498 w 498"/>
                <a:gd name="T99" fmla="*/ 500 h 5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500">
                  <a:moveTo>
                    <a:pt x="248" y="500"/>
                  </a:moveTo>
                  <a:lnTo>
                    <a:pt x="274" y="499"/>
                  </a:lnTo>
                  <a:lnTo>
                    <a:pt x="298" y="495"/>
                  </a:lnTo>
                  <a:lnTo>
                    <a:pt x="321" y="489"/>
                  </a:lnTo>
                  <a:lnTo>
                    <a:pt x="344" y="480"/>
                  </a:lnTo>
                  <a:lnTo>
                    <a:pt x="366" y="470"/>
                  </a:lnTo>
                  <a:lnTo>
                    <a:pt x="387" y="457"/>
                  </a:lnTo>
                  <a:lnTo>
                    <a:pt x="406" y="443"/>
                  </a:lnTo>
                  <a:lnTo>
                    <a:pt x="425" y="426"/>
                  </a:lnTo>
                  <a:lnTo>
                    <a:pt x="442" y="408"/>
                  </a:lnTo>
                  <a:lnTo>
                    <a:pt x="456" y="388"/>
                  </a:lnTo>
                  <a:lnTo>
                    <a:pt x="468" y="367"/>
                  </a:lnTo>
                  <a:lnTo>
                    <a:pt x="479" y="345"/>
                  </a:lnTo>
                  <a:lnTo>
                    <a:pt x="488" y="322"/>
                  </a:lnTo>
                  <a:lnTo>
                    <a:pt x="494" y="299"/>
                  </a:lnTo>
                  <a:lnTo>
                    <a:pt x="497" y="275"/>
                  </a:lnTo>
                  <a:lnTo>
                    <a:pt x="498" y="250"/>
                  </a:lnTo>
                  <a:lnTo>
                    <a:pt x="497" y="224"/>
                  </a:lnTo>
                  <a:lnTo>
                    <a:pt x="494" y="200"/>
                  </a:lnTo>
                  <a:lnTo>
                    <a:pt x="488" y="177"/>
                  </a:lnTo>
                  <a:lnTo>
                    <a:pt x="479" y="154"/>
                  </a:lnTo>
                  <a:lnTo>
                    <a:pt x="468" y="132"/>
                  </a:lnTo>
                  <a:lnTo>
                    <a:pt x="456" y="111"/>
                  </a:lnTo>
                  <a:lnTo>
                    <a:pt x="442" y="92"/>
                  </a:lnTo>
                  <a:lnTo>
                    <a:pt x="425" y="73"/>
                  </a:lnTo>
                  <a:lnTo>
                    <a:pt x="406" y="56"/>
                  </a:lnTo>
                  <a:lnTo>
                    <a:pt x="387" y="42"/>
                  </a:lnTo>
                  <a:lnTo>
                    <a:pt x="366" y="30"/>
                  </a:lnTo>
                  <a:lnTo>
                    <a:pt x="344" y="19"/>
                  </a:lnTo>
                  <a:lnTo>
                    <a:pt x="321" y="10"/>
                  </a:lnTo>
                  <a:lnTo>
                    <a:pt x="298" y="4"/>
                  </a:lnTo>
                  <a:lnTo>
                    <a:pt x="274" y="1"/>
                  </a:lnTo>
                  <a:lnTo>
                    <a:pt x="248" y="0"/>
                  </a:lnTo>
                  <a:lnTo>
                    <a:pt x="223" y="1"/>
                  </a:lnTo>
                  <a:lnTo>
                    <a:pt x="199" y="4"/>
                  </a:lnTo>
                  <a:lnTo>
                    <a:pt x="175" y="11"/>
                  </a:lnTo>
                  <a:lnTo>
                    <a:pt x="152" y="19"/>
                  </a:lnTo>
                  <a:lnTo>
                    <a:pt x="130" y="30"/>
                  </a:lnTo>
                  <a:lnTo>
                    <a:pt x="109" y="42"/>
                  </a:lnTo>
                  <a:lnTo>
                    <a:pt x="91" y="57"/>
                  </a:lnTo>
                  <a:lnTo>
                    <a:pt x="72" y="72"/>
                  </a:lnTo>
                  <a:lnTo>
                    <a:pt x="56" y="91"/>
                  </a:lnTo>
                  <a:lnTo>
                    <a:pt x="42" y="110"/>
                  </a:lnTo>
                  <a:lnTo>
                    <a:pt x="30" y="130"/>
                  </a:lnTo>
                  <a:lnTo>
                    <a:pt x="19" y="152"/>
                  </a:lnTo>
                  <a:lnTo>
                    <a:pt x="11" y="175"/>
                  </a:lnTo>
                  <a:lnTo>
                    <a:pt x="4" y="199"/>
                  </a:lnTo>
                  <a:lnTo>
                    <a:pt x="1" y="224"/>
                  </a:lnTo>
                  <a:lnTo>
                    <a:pt x="0" y="250"/>
                  </a:lnTo>
                  <a:lnTo>
                    <a:pt x="1" y="275"/>
                  </a:lnTo>
                  <a:lnTo>
                    <a:pt x="4" y="299"/>
                  </a:lnTo>
                  <a:lnTo>
                    <a:pt x="10" y="322"/>
                  </a:lnTo>
                  <a:lnTo>
                    <a:pt x="18" y="345"/>
                  </a:lnTo>
                  <a:lnTo>
                    <a:pt x="28" y="367"/>
                  </a:lnTo>
                  <a:lnTo>
                    <a:pt x="41" y="388"/>
                  </a:lnTo>
                  <a:lnTo>
                    <a:pt x="56" y="408"/>
                  </a:lnTo>
                  <a:lnTo>
                    <a:pt x="72" y="426"/>
                  </a:lnTo>
                  <a:lnTo>
                    <a:pt x="91" y="443"/>
                  </a:lnTo>
                  <a:lnTo>
                    <a:pt x="110" y="457"/>
                  </a:lnTo>
                  <a:lnTo>
                    <a:pt x="131" y="470"/>
                  </a:lnTo>
                  <a:lnTo>
                    <a:pt x="153" y="480"/>
                  </a:lnTo>
                  <a:lnTo>
                    <a:pt x="176" y="489"/>
                  </a:lnTo>
                  <a:lnTo>
                    <a:pt x="199" y="495"/>
                  </a:lnTo>
                  <a:lnTo>
                    <a:pt x="223" y="499"/>
                  </a:lnTo>
                  <a:lnTo>
                    <a:pt x="248" y="50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1371" name="Freeform 72"/>
            <p:cNvSpPr>
              <a:spLocks/>
            </p:cNvSpPr>
            <p:nvPr/>
          </p:nvSpPr>
          <p:spPr bwMode="auto">
            <a:xfrm>
              <a:off x="685" y="1268"/>
              <a:ext cx="200" cy="200"/>
            </a:xfrm>
            <a:custGeom>
              <a:avLst/>
              <a:gdLst>
                <a:gd name="T0" fmla="*/ 0 w 401"/>
                <a:gd name="T1" fmla="*/ 45 h 401"/>
                <a:gd name="T2" fmla="*/ 2 w 401"/>
                <a:gd name="T3" fmla="*/ 35 h 401"/>
                <a:gd name="T4" fmla="*/ 5 w 401"/>
                <a:gd name="T5" fmla="*/ 26 h 401"/>
                <a:gd name="T6" fmla="*/ 11 w 401"/>
                <a:gd name="T7" fmla="*/ 18 h 401"/>
                <a:gd name="T8" fmla="*/ 18 w 401"/>
                <a:gd name="T9" fmla="*/ 11 h 401"/>
                <a:gd name="T10" fmla="*/ 26 w 401"/>
                <a:gd name="T11" fmla="*/ 5 h 401"/>
                <a:gd name="T12" fmla="*/ 35 w 401"/>
                <a:gd name="T13" fmla="*/ 2 h 401"/>
                <a:gd name="T14" fmla="*/ 45 w 401"/>
                <a:gd name="T15" fmla="*/ 0 h 401"/>
                <a:gd name="T16" fmla="*/ 55 w 401"/>
                <a:gd name="T17" fmla="*/ 0 h 401"/>
                <a:gd name="T18" fmla="*/ 64 w 401"/>
                <a:gd name="T19" fmla="*/ 2 h 401"/>
                <a:gd name="T20" fmla="*/ 73 w 401"/>
                <a:gd name="T21" fmla="*/ 5 h 401"/>
                <a:gd name="T22" fmla="*/ 81 w 401"/>
                <a:gd name="T23" fmla="*/ 11 h 401"/>
                <a:gd name="T24" fmla="*/ 89 w 401"/>
                <a:gd name="T25" fmla="*/ 18 h 401"/>
                <a:gd name="T26" fmla="*/ 94 w 401"/>
                <a:gd name="T27" fmla="*/ 26 h 401"/>
                <a:gd name="T28" fmla="*/ 98 w 401"/>
                <a:gd name="T29" fmla="*/ 35 h 401"/>
                <a:gd name="T30" fmla="*/ 100 w 401"/>
                <a:gd name="T31" fmla="*/ 45 h 401"/>
                <a:gd name="T32" fmla="*/ 100 w 401"/>
                <a:gd name="T33" fmla="*/ 55 h 401"/>
                <a:gd name="T34" fmla="*/ 98 w 401"/>
                <a:gd name="T35" fmla="*/ 65 h 401"/>
                <a:gd name="T36" fmla="*/ 94 w 401"/>
                <a:gd name="T37" fmla="*/ 74 h 401"/>
                <a:gd name="T38" fmla="*/ 88 w 401"/>
                <a:gd name="T39" fmla="*/ 82 h 401"/>
                <a:gd name="T40" fmla="*/ 82 w 401"/>
                <a:gd name="T41" fmla="*/ 88 h 401"/>
                <a:gd name="T42" fmla="*/ 74 w 401"/>
                <a:gd name="T43" fmla="*/ 94 h 401"/>
                <a:gd name="T44" fmla="*/ 65 w 401"/>
                <a:gd name="T45" fmla="*/ 98 h 401"/>
                <a:gd name="T46" fmla="*/ 55 w 401"/>
                <a:gd name="T47" fmla="*/ 100 h 401"/>
                <a:gd name="T48" fmla="*/ 45 w 401"/>
                <a:gd name="T49" fmla="*/ 100 h 401"/>
                <a:gd name="T50" fmla="*/ 35 w 401"/>
                <a:gd name="T51" fmla="*/ 98 h 401"/>
                <a:gd name="T52" fmla="*/ 26 w 401"/>
                <a:gd name="T53" fmla="*/ 94 h 401"/>
                <a:gd name="T54" fmla="*/ 18 w 401"/>
                <a:gd name="T55" fmla="*/ 89 h 401"/>
                <a:gd name="T56" fmla="*/ 11 w 401"/>
                <a:gd name="T57" fmla="*/ 81 h 401"/>
                <a:gd name="T58" fmla="*/ 5 w 401"/>
                <a:gd name="T59" fmla="*/ 73 h 401"/>
                <a:gd name="T60" fmla="*/ 2 w 401"/>
                <a:gd name="T61" fmla="*/ 64 h 401"/>
                <a:gd name="T62" fmla="*/ 0 w 401"/>
                <a:gd name="T63" fmla="*/ 55 h 40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1"/>
                <a:gd name="T98" fmla="*/ 401 w 401"/>
                <a:gd name="T99" fmla="*/ 401 h 40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1">
                  <a:moveTo>
                    <a:pt x="0" y="201"/>
                  </a:moveTo>
                  <a:lnTo>
                    <a:pt x="1" y="181"/>
                  </a:lnTo>
                  <a:lnTo>
                    <a:pt x="3" y="161"/>
                  </a:lnTo>
                  <a:lnTo>
                    <a:pt x="8" y="142"/>
                  </a:lnTo>
                  <a:lnTo>
                    <a:pt x="15" y="123"/>
                  </a:lnTo>
                  <a:lnTo>
                    <a:pt x="23" y="106"/>
                  </a:lnTo>
                  <a:lnTo>
                    <a:pt x="33" y="90"/>
                  </a:lnTo>
                  <a:lnTo>
                    <a:pt x="45" y="74"/>
                  </a:lnTo>
                  <a:lnTo>
                    <a:pt x="59" y="59"/>
                  </a:lnTo>
                  <a:lnTo>
                    <a:pt x="74" y="45"/>
                  </a:lnTo>
                  <a:lnTo>
                    <a:pt x="90" y="34"/>
                  </a:lnTo>
                  <a:lnTo>
                    <a:pt x="106" y="23"/>
                  </a:lnTo>
                  <a:lnTo>
                    <a:pt x="124" y="15"/>
                  </a:lnTo>
                  <a:lnTo>
                    <a:pt x="143" y="8"/>
                  </a:lnTo>
                  <a:lnTo>
                    <a:pt x="161" y="4"/>
                  </a:lnTo>
                  <a:lnTo>
                    <a:pt x="181" y="1"/>
                  </a:lnTo>
                  <a:lnTo>
                    <a:pt x="200" y="0"/>
                  </a:lnTo>
                  <a:lnTo>
                    <a:pt x="220" y="1"/>
                  </a:lnTo>
                  <a:lnTo>
                    <a:pt x="241" y="4"/>
                  </a:lnTo>
                  <a:lnTo>
                    <a:pt x="259" y="8"/>
                  </a:lnTo>
                  <a:lnTo>
                    <a:pt x="278" y="15"/>
                  </a:lnTo>
                  <a:lnTo>
                    <a:pt x="295" y="23"/>
                  </a:lnTo>
                  <a:lnTo>
                    <a:pt x="312" y="34"/>
                  </a:lnTo>
                  <a:lnTo>
                    <a:pt x="327" y="45"/>
                  </a:lnTo>
                  <a:lnTo>
                    <a:pt x="342" y="59"/>
                  </a:lnTo>
                  <a:lnTo>
                    <a:pt x="356" y="74"/>
                  </a:lnTo>
                  <a:lnTo>
                    <a:pt x="367" y="90"/>
                  </a:lnTo>
                  <a:lnTo>
                    <a:pt x="378" y="106"/>
                  </a:lnTo>
                  <a:lnTo>
                    <a:pt x="386" y="123"/>
                  </a:lnTo>
                  <a:lnTo>
                    <a:pt x="393" y="142"/>
                  </a:lnTo>
                  <a:lnTo>
                    <a:pt x="397" y="161"/>
                  </a:lnTo>
                  <a:lnTo>
                    <a:pt x="400" y="181"/>
                  </a:lnTo>
                  <a:lnTo>
                    <a:pt x="401" y="201"/>
                  </a:lnTo>
                  <a:lnTo>
                    <a:pt x="400" y="221"/>
                  </a:lnTo>
                  <a:lnTo>
                    <a:pt x="396" y="241"/>
                  </a:lnTo>
                  <a:lnTo>
                    <a:pt x="392" y="261"/>
                  </a:lnTo>
                  <a:lnTo>
                    <a:pt x="385" y="279"/>
                  </a:lnTo>
                  <a:lnTo>
                    <a:pt x="377" y="296"/>
                  </a:lnTo>
                  <a:lnTo>
                    <a:pt x="366" y="312"/>
                  </a:lnTo>
                  <a:lnTo>
                    <a:pt x="355" y="329"/>
                  </a:lnTo>
                  <a:lnTo>
                    <a:pt x="342" y="342"/>
                  </a:lnTo>
                  <a:lnTo>
                    <a:pt x="328" y="355"/>
                  </a:lnTo>
                  <a:lnTo>
                    <a:pt x="312" y="367"/>
                  </a:lnTo>
                  <a:lnTo>
                    <a:pt x="296" y="377"/>
                  </a:lnTo>
                  <a:lnTo>
                    <a:pt x="279" y="385"/>
                  </a:lnTo>
                  <a:lnTo>
                    <a:pt x="260" y="392"/>
                  </a:lnTo>
                  <a:lnTo>
                    <a:pt x="241" y="397"/>
                  </a:lnTo>
                  <a:lnTo>
                    <a:pt x="221" y="400"/>
                  </a:lnTo>
                  <a:lnTo>
                    <a:pt x="200" y="401"/>
                  </a:lnTo>
                  <a:lnTo>
                    <a:pt x="181" y="400"/>
                  </a:lnTo>
                  <a:lnTo>
                    <a:pt x="161" y="398"/>
                  </a:lnTo>
                  <a:lnTo>
                    <a:pt x="143" y="393"/>
                  </a:lnTo>
                  <a:lnTo>
                    <a:pt x="124" y="386"/>
                  </a:lnTo>
                  <a:lnTo>
                    <a:pt x="106" y="378"/>
                  </a:lnTo>
                  <a:lnTo>
                    <a:pt x="90" y="368"/>
                  </a:lnTo>
                  <a:lnTo>
                    <a:pt x="74" y="356"/>
                  </a:lnTo>
                  <a:lnTo>
                    <a:pt x="59" y="342"/>
                  </a:lnTo>
                  <a:lnTo>
                    <a:pt x="45" y="327"/>
                  </a:lnTo>
                  <a:lnTo>
                    <a:pt x="33" y="311"/>
                  </a:lnTo>
                  <a:lnTo>
                    <a:pt x="23" y="295"/>
                  </a:lnTo>
                  <a:lnTo>
                    <a:pt x="15" y="278"/>
                  </a:lnTo>
                  <a:lnTo>
                    <a:pt x="8" y="259"/>
                  </a:lnTo>
                  <a:lnTo>
                    <a:pt x="3" y="240"/>
                  </a:lnTo>
                  <a:lnTo>
                    <a:pt x="1" y="220"/>
                  </a:lnTo>
                  <a:lnTo>
                    <a:pt x="0" y="201"/>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1372" name="Freeform 73"/>
            <p:cNvSpPr>
              <a:spLocks/>
            </p:cNvSpPr>
            <p:nvPr/>
          </p:nvSpPr>
          <p:spPr bwMode="auto">
            <a:xfrm>
              <a:off x="705" y="1268"/>
              <a:ext cx="180" cy="180"/>
            </a:xfrm>
            <a:custGeom>
              <a:avLst/>
              <a:gdLst>
                <a:gd name="T0" fmla="*/ 71 w 361"/>
                <a:gd name="T1" fmla="*/ 11 h 361"/>
                <a:gd name="T2" fmla="*/ 63 w 361"/>
                <a:gd name="T3" fmla="*/ 5 h 361"/>
                <a:gd name="T4" fmla="*/ 54 w 361"/>
                <a:gd name="T5" fmla="*/ 2 h 361"/>
                <a:gd name="T6" fmla="*/ 45 w 361"/>
                <a:gd name="T7" fmla="*/ 0 h 361"/>
                <a:gd name="T8" fmla="*/ 35 w 361"/>
                <a:gd name="T9" fmla="*/ 0 h 361"/>
                <a:gd name="T10" fmla="*/ 25 w 361"/>
                <a:gd name="T11" fmla="*/ 2 h 361"/>
                <a:gd name="T12" fmla="*/ 16 w 361"/>
                <a:gd name="T13" fmla="*/ 5 h 361"/>
                <a:gd name="T14" fmla="*/ 8 w 361"/>
                <a:gd name="T15" fmla="*/ 11 h 361"/>
                <a:gd name="T16" fmla="*/ 3 w 361"/>
                <a:gd name="T17" fmla="*/ 16 h 361"/>
                <a:gd name="T18" fmla="*/ 1 w 361"/>
                <a:gd name="T19" fmla="*/ 18 h 361"/>
                <a:gd name="T20" fmla="*/ 3 w 361"/>
                <a:gd name="T21" fmla="*/ 18 h 361"/>
                <a:gd name="T22" fmla="*/ 10 w 361"/>
                <a:gd name="T23" fmla="*/ 14 h 361"/>
                <a:gd name="T24" fmla="*/ 18 w 361"/>
                <a:gd name="T25" fmla="*/ 11 h 361"/>
                <a:gd name="T26" fmla="*/ 26 w 361"/>
                <a:gd name="T27" fmla="*/ 10 h 361"/>
                <a:gd name="T28" fmla="*/ 35 w 361"/>
                <a:gd name="T29" fmla="*/ 10 h 361"/>
                <a:gd name="T30" fmla="*/ 44 w 361"/>
                <a:gd name="T31" fmla="*/ 12 h 361"/>
                <a:gd name="T32" fmla="*/ 53 w 361"/>
                <a:gd name="T33" fmla="*/ 16 h 361"/>
                <a:gd name="T34" fmla="*/ 61 w 361"/>
                <a:gd name="T35" fmla="*/ 21 h 361"/>
                <a:gd name="T36" fmla="*/ 69 w 361"/>
                <a:gd name="T37" fmla="*/ 28 h 361"/>
                <a:gd name="T38" fmla="*/ 74 w 361"/>
                <a:gd name="T39" fmla="*/ 36 h 361"/>
                <a:gd name="T40" fmla="*/ 78 w 361"/>
                <a:gd name="T41" fmla="*/ 45 h 361"/>
                <a:gd name="T42" fmla="*/ 79 w 361"/>
                <a:gd name="T43" fmla="*/ 55 h 361"/>
                <a:gd name="T44" fmla="*/ 79 w 361"/>
                <a:gd name="T45" fmla="*/ 64 h 361"/>
                <a:gd name="T46" fmla="*/ 78 w 361"/>
                <a:gd name="T47" fmla="*/ 72 h 361"/>
                <a:gd name="T48" fmla="*/ 76 w 361"/>
                <a:gd name="T49" fmla="*/ 80 h 361"/>
                <a:gd name="T50" fmla="*/ 72 w 361"/>
                <a:gd name="T51" fmla="*/ 87 h 361"/>
                <a:gd name="T52" fmla="*/ 74 w 361"/>
                <a:gd name="T53" fmla="*/ 86 h 361"/>
                <a:gd name="T54" fmla="*/ 81 w 361"/>
                <a:gd name="T55" fmla="*/ 77 h 361"/>
                <a:gd name="T56" fmla="*/ 87 w 361"/>
                <a:gd name="T57" fmla="*/ 67 h 361"/>
                <a:gd name="T58" fmla="*/ 90 w 361"/>
                <a:gd name="T59" fmla="*/ 56 h 361"/>
                <a:gd name="T60" fmla="*/ 90 w 361"/>
                <a:gd name="T61" fmla="*/ 45 h 361"/>
                <a:gd name="T62" fmla="*/ 88 w 361"/>
                <a:gd name="T63" fmla="*/ 35 h 361"/>
                <a:gd name="T64" fmla="*/ 84 w 361"/>
                <a:gd name="T65" fmla="*/ 26 h 361"/>
                <a:gd name="T66" fmla="*/ 79 w 361"/>
                <a:gd name="T67" fmla="*/ 18 h 36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61"/>
                <a:gd name="T103" fmla="*/ 0 h 361"/>
                <a:gd name="T104" fmla="*/ 361 w 361"/>
                <a:gd name="T105" fmla="*/ 361 h 36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61" h="361">
                  <a:moveTo>
                    <a:pt x="302" y="59"/>
                  </a:moveTo>
                  <a:lnTo>
                    <a:pt x="287" y="45"/>
                  </a:lnTo>
                  <a:lnTo>
                    <a:pt x="272" y="34"/>
                  </a:lnTo>
                  <a:lnTo>
                    <a:pt x="255" y="23"/>
                  </a:lnTo>
                  <a:lnTo>
                    <a:pt x="238" y="15"/>
                  </a:lnTo>
                  <a:lnTo>
                    <a:pt x="219" y="8"/>
                  </a:lnTo>
                  <a:lnTo>
                    <a:pt x="201" y="4"/>
                  </a:lnTo>
                  <a:lnTo>
                    <a:pt x="180" y="1"/>
                  </a:lnTo>
                  <a:lnTo>
                    <a:pt x="160" y="0"/>
                  </a:lnTo>
                  <a:lnTo>
                    <a:pt x="141" y="1"/>
                  </a:lnTo>
                  <a:lnTo>
                    <a:pt x="121" y="4"/>
                  </a:lnTo>
                  <a:lnTo>
                    <a:pt x="103" y="8"/>
                  </a:lnTo>
                  <a:lnTo>
                    <a:pt x="84" y="15"/>
                  </a:lnTo>
                  <a:lnTo>
                    <a:pt x="66" y="23"/>
                  </a:lnTo>
                  <a:lnTo>
                    <a:pt x="50" y="34"/>
                  </a:lnTo>
                  <a:lnTo>
                    <a:pt x="34" y="45"/>
                  </a:lnTo>
                  <a:lnTo>
                    <a:pt x="19" y="59"/>
                  </a:lnTo>
                  <a:lnTo>
                    <a:pt x="14" y="65"/>
                  </a:lnTo>
                  <a:lnTo>
                    <a:pt x="10" y="69"/>
                  </a:lnTo>
                  <a:lnTo>
                    <a:pt x="5" y="75"/>
                  </a:lnTo>
                  <a:lnTo>
                    <a:pt x="0" y="81"/>
                  </a:lnTo>
                  <a:lnTo>
                    <a:pt x="14" y="72"/>
                  </a:lnTo>
                  <a:lnTo>
                    <a:pt x="28" y="64"/>
                  </a:lnTo>
                  <a:lnTo>
                    <a:pt x="42" y="57"/>
                  </a:lnTo>
                  <a:lnTo>
                    <a:pt x="57" y="51"/>
                  </a:lnTo>
                  <a:lnTo>
                    <a:pt x="72" y="46"/>
                  </a:lnTo>
                  <a:lnTo>
                    <a:pt x="88" y="43"/>
                  </a:lnTo>
                  <a:lnTo>
                    <a:pt x="104" y="42"/>
                  </a:lnTo>
                  <a:lnTo>
                    <a:pt x="120" y="41"/>
                  </a:lnTo>
                  <a:lnTo>
                    <a:pt x="140" y="42"/>
                  </a:lnTo>
                  <a:lnTo>
                    <a:pt x="159" y="44"/>
                  </a:lnTo>
                  <a:lnTo>
                    <a:pt x="178" y="49"/>
                  </a:lnTo>
                  <a:lnTo>
                    <a:pt x="196" y="55"/>
                  </a:lnTo>
                  <a:lnTo>
                    <a:pt x="215" y="64"/>
                  </a:lnTo>
                  <a:lnTo>
                    <a:pt x="231" y="74"/>
                  </a:lnTo>
                  <a:lnTo>
                    <a:pt x="247" y="85"/>
                  </a:lnTo>
                  <a:lnTo>
                    <a:pt x="262" y="99"/>
                  </a:lnTo>
                  <a:lnTo>
                    <a:pt x="276" y="114"/>
                  </a:lnTo>
                  <a:lnTo>
                    <a:pt x="287" y="130"/>
                  </a:lnTo>
                  <a:lnTo>
                    <a:pt x="297" y="147"/>
                  </a:lnTo>
                  <a:lnTo>
                    <a:pt x="306" y="165"/>
                  </a:lnTo>
                  <a:lnTo>
                    <a:pt x="312" y="183"/>
                  </a:lnTo>
                  <a:lnTo>
                    <a:pt x="317" y="202"/>
                  </a:lnTo>
                  <a:lnTo>
                    <a:pt x="319" y="221"/>
                  </a:lnTo>
                  <a:lnTo>
                    <a:pt x="321" y="241"/>
                  </a:lnTo>
                  <a:lnTo>
                    <a:pt x="319" y="257"/>
                  </a:lnTo>
                  <a:lnTo>
                    <a:pt x="318" y="274"/>
                  </a:lnTo>
                  <a:lnTo>
                    <a:pt x="315" y="289"/>
                  </a:lnTo>
                  <a:lnTo>
                    <a:pt x="310" y="306"/>
                  </a:lnTo>
                  <a:lnTo>
                    <a:pt x="304" y="320"/>
                  </a:lnTo>
                  <a:lnTo>
                    <a:pt x="297" y="334"/>
                  </a:lnTo>
                  <a:lnTo>
                    <a:pt x="289" y="348"/>
                  </a:lnTo>
                  <a:lnTo>
                    <a:pt x="280" y="361"/>
                  </a:lnTo>
                  <a:lnTo>
                    <a:pt x="297" y="346"/>
                  </a:lnTo>
                  <a:lnTo>
                    <a:pt x="314" y="330"/>
                  </a:lnTo>
                  <a:lnTo>
                    <a:pt x="327" y="311"/>
                  </a:lnTo>
                  <a:lnTo>
                    <a:pt x="339" y="292"/>
                  </a:lnTo>
                  <a:lnTo>
                    <a:pt x="348" y="271"/>
                  </a:lnTo>
                  <a:lnTo>
                    <a:pt x="355" y="248"/>
                  </a:lnTo>
                  <a:lnTo>
                    <a:pt x="360" y="225"/>
                  </a:lnTo>
                  <a:lnTo>
                    <a:pt x="361" y="201"/>
                  </a:lnTo>
                  <a:lnTo>
                    <a:pt x="360" y="181"/>
                  </a:lnTo>
                  <a:lnTo>
                    <a:pt x="357" y="161"/>
                  </a:lnTo>
                  <a:lnTo>
                    <a:pt x="353" y="142"/>
                  </a:lnTo>
                  <a:lnTo>
                    <a:pt x="346" y="123"/>
                  </a:lnTo>
                  <a:lnTo>
                    <a:pt x="338" y="106"/>
                  </a:lnTo>
                  <a:lnTo>
                    <a:pt x="327" y="90"/>
                  </a:lnTo>
                  <a:lnTo>
                    <a:pt x="316" y="74"/>
                  </a:lnTo>
                  <a:lnTo>
                    <a:pt x="302" y="59"/>
                  </a:lnTo>
                  <a:close/>
                </a:path>
              </a:pathLst>
            </a:custGeom>
            <a:solidFill>
              <a:srgbClr val="FF5E5E"/>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1373" name="Freeform 74"/>
            <p:cNvSpPr>
              <a:spLocks/>
            </p:cNvSpPr>
            <p:nvPr/>
          </p:nvSpPr>
          <p:spPr bwMode="auto">
            <a:xfrm>
              <a:off x="661" y="1525"/>
              <a:ext cx="249" cy="249"/>
            </a:xfrm>
            <a:custGeom>
              <a:avLst/>
              <a:gdLst>
                <a:gd name="T0" fmla="*/ 69 w 498"/>
                <a:gd name="T1" fmla="*/ 124 h 499"/>
                <a:gd name="T2" fmla="*/ 81 w 498"/>
                <a:gd name="T3" fmla="*/ 122 h 499"/>
                <a:gd name="T4" fmla="*/ 92 w 498"/>
                <a:gd name="T5" fmla="*/ 117 h 499"/>
                <a:gd name="T6" fmla="*/ 102 w 498"/>
                <a:gd name="T7" fmla="*/ 110 h 499"/>
                <a:gd name="T8" fmla="*/ 111 w 498"/>
                <a:gd name="T9" fmla="*/ 102 h 499"/>
                <a:gd name="T10" fmla="*/ 117 w 498"/>
                <a:gd name="T11" fmla="*/ 92 h 499"/>
                <a:gd name="T12" fmla="*/ 122 w 498"/>
                <a:gd name="T13" fmla="*/ 80 h 499"/>
                <a:gd name="T14" fmla="*/ 125 w 498"/>
                <a:gd name="T15" fmla="*/ 68 h 499"/>
                <a:gd name="T16" fmla="*/ 125 w 498"/>
                <a:gd name="T17" fmla="*/ 56 h 499"/>
                <a:gd name="T18" fmla="*/ 122 w 498"/>
                <a:gd name="T19" fmla="*/ 44 h 499"/>
                <a:gd name="T20" fmla="*/ 117 w 498"/>
                <a:gd name="T21" fmla="*/ 32 h 499"/>
                <a:gd name="T22" fmla="*/ 111 w 498"/>
                <a:gd name="T23" fmla="*/ 22 h 499"/>
                <a:gd name="T24" fmla="*/ 102 w 498"/>
                <a:gd name="T25" fmla="*/ 14 h 499"/>
                <a:gd name="T26" fmla="*/ 92 w 498"/>
                <a:gd name="T27" fmla="*/ 7 h 499"/>
                <a:gd name="T28" fmla="*/ 81 w 498"/>
                <a:gd name="T29" fmla="*/ 2 h 499"/>
                <a:gd name="T30" fmla="*/ 69 w 498"/>
                <a:gd name="T31" fmla="*/ 0 h 499"/>
                <a:gd name="T32" fmla="*/ 56 w 498"/>
                <a:gd name="T33" fmla="*/ 0 h 499"/>
                <a:gd name="T34" fmla="*/ 44 w 498"/>
                <a:gd name="T35" fmla="*/ 3 h 499"/>
                <a:gd name="T36" fmla="*/ 33 w 498"/>
                <a:gd name="T37" fmla="*/ 7 h 499"/>
                <a:gd name="T38" fmla="*/ 23 w 498"/>
                <a:gd name="T39" fmla="*/ 14 h 499"/>
                <a:gd name="T40" fmla="*/ 14 w 498"/>
                <a:gd name="T41" fmla="*/ 22 h 499"/>
                <a:gd name="T42" fmla="*/ 8 w 498"/>
                <a:gd name="T43" fmla="*/ 32 h 499"/>
                <a:gd name="T44" fmla="*/ 3 w 498"/>
                <a:gd name="T45" fmla="*/ 43 h 499"/>
                <a:gd name="T46" fmla="*/ 1 w 498"/>
                <a:gd name="T47" fmla="*/ 56 h 499"/>
                <a:gd name="T48" fmla="*/ 1 w 498"/>
                <a:gd name="T49" fmla="*/ 68 h 499"/>
                <a:gd name="T50" fmla="*/ 3 w 498"/>
                <a:gd name="T51" fmla="*/ 80 h 499"/>
                <a:gd name="T52" fmla="*/ 7 w 498"/>
                <a:gd name="T53" fmla="*/ 92 h 499"/>
                <a:gd name="T54" fmla="*/ 14 w 498"/>
                <a:gd name="T55" fmla="*/ 102 h 499"/>
                <a:gd name="T56" fmla="*/ 23 w 498"/>
                <a:gd name="T57" fmla="*/ 110 h 499"/>
                <a:gd name="T58" fmla="*/ 33 w 498"/>
                <a:gd name="T59" fmla="*/ 117 h 499"/>
                <a:gd name="T60" fmla="*/ 44 w 498"/>
                <a:gd name="T61" fmla="*/ 122 h 499"/>
                <a:gd name="T62" fmla="*/ 56 w 498"/>
                <a:gd name="T63" fmla="*/ 124 h 49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499"/>
                <a:gd name="T98" fmla="*/ 498 w 498"/>
                <a:gd name="T99" fmla="*/ 499 h 499"/>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499">
                  <a:moveTo>
                    <a:pt x="248" y="499"/>
                  </a:moveTo>
                  <a:lnTo>
                    <a:pt x="274" y="498"/>
                  </a:lnTo>
                  <a:lnTo>
                    <a:pt x="298" y="494"/>
                  </a:lnTo>
                  <a:lnTo>
                    <a:pt x="321" y="489"/>
                  </a:lnTo>
                  <a:lnTo>
                    <a:pt x="344" y="480"/>
                  </a:lnTo>
                  <a:lnTo>
                    <a:pt x="366" y="470"/>
                  </a:lnTo>
                  <a:lnTo>
                    <a:pt x="387" y="457"/>
                  </a:lnTo>
                  <a:lnTo>
                    <a:pt x="406" y="442"/>
                  </a:lnTo>
                  <a:lnTo>
                    <a:pt x="425" y="426"/>
                  </a:lnTo>
                  <a:lnTo>
                    <a:pt x="442" y="408"/>
                  </a:lnTo>
                  <a:lnTo>
                    <a:pt x="456" y="388"/>
                  </a:lnTo>
                  <a:lnTo>
                    <a:pt x="468" y="368"/>
                  </a:lnTo>
                  <a:lnTo>
                    <a:pt x="479" y="345"/>
                  </a:lnTo>
                  <a:lnTo>
                    <a:pt x="488" y="321"/>
                  </a:lnTo>
                  <a:lnTo>
                    <a:pt x="494" y="298"/>
                  </a:lnTo>
                  <a:lnTo>
                    <a:pt x="497" y="274"/>
                  </a:lnTo>
                  <a:lnTo>
                    <a:pt x="498" y="249"/>
                  </a:lnTo>
                  <a:lnTo>
                    <a:pt x="497" y="225"/>
                  </a:lnTo>
                  <a:lnTo>
                    <a:pt x="494" y="201"/>
                  </a:lnTo>
                  <a:lnTo>
                    <a:pt x="488" y="176"/>
                  </a:lnTo>
                  <a:lnTo>
                    <a:pt x="479" y="153"/>
                  </a:lnTo>
                  <a:lnTo>
                    <a:pt x="468" y="131"/>
                  </a:lnTo>
                  <a:lnTo>
                    <a:pt x="456" y="111"/>
                  </a:lnTo>
                  <a:lnTo>
                    <a:pt x="442" y="91"/>
                  </a:lnTo>
                  <a:lnTo>
                    <a:pt x="425" y="73"/>
                  </a:lnTo>
                  <a:lnTo>
                    <a:pt x="406" y="56"/>
                  </a:lnTo>
                  <a:lnTo>
                    <a:pt x="387" y="42"/>
                  </a:lnTo>
                  <a:lnTo>
                    <a:pt x="366" y="29"/>
                  </a:lnTo>
                  <a:lnTo>
                    <a:pt x="344" y="18"/>
                  </a:lnTo>
                  <a:lnTo>
                    <a:pt x="321" y="10"/>
                  </a:lnTo>
                  <a:lnTo>
                    <a:pt x="298" y="5"/>
                  </a:lnTo>
                  <a:lnTo>
                    <a:pt x="274" y="1"/>
                  </a:lnTo>
                  <a:lnTo>
                    <a:pt x="248" y="0"/>
                  </a:lnTo>
                  <a:lnTo>
                    <a:pt x="223" y="1"/>
                  </a:lnTo>
                  <a:lnTo>
                    <a:pt x="199" y="5"/>
                  </a:lnTo>
                  <a:lnTo>
                    <a:pt x="175" y="12"/>
                  </a:lnTo>
                  <a:lnTo>
                    <a:pt x="152" y="20"/>
                  </a:lnTo>
                  <a:lnTo>
                    <a:pt x="130" y="30"/>
                  </a:lnTo>
                  <a:lnTo>
                    <a:pt x="109" y="43"/>
                  </a:lnTo>
                  <a:lnTo>
                    <a:pt x="91" y="56"/>
                  </a:lnTo>
                  <a:lnTo>
                    <a:pt x="72" y="73"/>
                  </a:lnTo>
                  <a:lnTo>
                    <a:pt x="56" y="91"/>
                  </a:lnTo>
                  <a:lnTo>
                    <a:pt x="42" y="109"/>
                  </a:lnTo>
                  <a:lnTo>
                    <a:pt x="30" y="130"/>
                  </a:lnTo>
                  <a:lnTo>
                    <a:pt x="19" y="152"/>
                  </a:lnTo>
                  <a:lnTo>
                    <a:pt x="11" y="175"/>
                  </a:lnTo>
                  <a:lnTo>
                    <a:pt x="4" y="199"/>
                  </a:lnTo>
                  <a:lnTo>
                    <a:pt x="1" y="224"/>
                  </a:lnTo>
                  <a:lnTo>
                    <a:pt x="0" y="249"/>
                  </a:lnTo>
                  <a:lnTo>
                    <a:pt x="1" y="274"/>
                  </a:lnTo>
                  <a:lnTo>
                    <a:pt x="4" y="298"/>
                  </a:lnTo>
                  <a:lnTo>
                    <a:pt x="10" y="321"/>
                  </a:lnTo>
                  <a:lnTo>
                    <a:pt x="18" y="345"/>
                  </a:lnTo>
                  <a:lnTo>
                    <a:pt x="28" y="368"/>
                  </a:lnTo>
                  <a:lnTo>
                    <a:pt x="41" y="388"/>
                  </a:lnTo>
                  <a:lnTo>
                    <a:pt x="56" y="408"/>
                  </a:lnTo>
                  <a:lnTo>
                    <a:pt x="72" y="426"/>
                  </a:lnTo>
                  <a:lnTo>
                    <a:pt x="91" y="442"/>
                  </a:lnTo>
                  <a:lnTo>
                    <a:pt x="110" y="457"/>
                  </a:lnTo>
                  <a:lnTo>
                    <a:pt x="131" y="470"/>
                  </a:lnTo>
                  <a:lnTo>
                    <a:pt x="153" y="480"/>
                  </a:lnTo>
                  <a:lnTo>
                    <a:pt x="176" y="489"/>
                  </a:lnTo>
                  <a:lnTo>
                    <a:pt x="199" y="494"/>
                  </a:lnTo>
                  <a:lnTo>
                    <a:pt x="223" y="498"/>
                  </a:lnTo>
                  <a:lnTo>
                    <a:pt x="248" y="49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1374" name="Freeform 75"/>
            <p:cNvSpPr>
              <a:spLocks/>
            </p:cNvSpPr>
            <p:nvPr/>
          </p:nvSpPr>
          <p:spPr bwMode="auto">
            <a:xfrm>
              <a:off x="685" y="1549"/>
              <a:ext cx="200" cy="201"/>
            </a:xfrm>
            <a:custGeom>
              <a:avLst/>
              <a:gdLst>
                <a:gd name="T0" fmla="*/ 0 w 401"/>
                <a:gd name="T1" fmla="*/ 45 h 403"/>
                <a:gd name="T2" fmla="*/ 2 w 401"/>
                <a:gd name="T3" fmla="*/ 35 h 403"/>
                <a:gd name="T4" fmla="*/ 5 w 401"/>
                <a:gd name="T5" fmla="*/ 26 h 403"/>
                <a:gd name="T6" fmla="*/ 11 w 401"/>
                <a:gd name="T7" fmla="*/ 18 h 403"/>
                <a:gd name="T8" fmla="*/ 18 w 401"/>
                <a:gd name="T9" fmla="*/ 11 h 403"/>
                <a:gd name="T10" fmla="*/ 26 w 401"/>
                <a:gd name="T11" fmla="*/ 5 h 403"/>
                <a:gd name="T12" fmla="*/ 35 w 401"/>
                <a:gd name="T13" fmla="*/ 2 h 403"/>
                <a:gd name="T14" fmla="*/ 45 w 401"/>
                <a:gd name="T15" fmla="*/ 0 h 403"/>
                <a:gd name="T16" fmla="*/ 55 w 401"/>
                <a:gd name="T17" fmla="*/ 0 h 403"/>
                <a:gd name="T18" fmla="*/ 64 w 401"/>
                <a:gd name="T19" fmla="*/ 2 h 403"/>
                <a:gd name="T20" fmla="*/ 73 w 401"/>
                <a:gd name="T21" fmla="*/ 5 h 403"/>
                <a:gd name="T22" fmla="*/ 81 w 401"/>
                <a:gd name="T23" fmla="*/ 11 h 403"/>
                <a:gd name="T24" fmla="*/ 89 w 401"/>
                <a:gd name="T25" fmla="*/ 18 h 403"/>
                <a:gd name="T26" fmla="*/ 94 w 401"/>
                <a:gd name="T27" fmla="*/ 26 h 403"/>
                <a:gd name="T28" fmla="*/ 98 w 401"/>
                <a:gd name="T29" fmla="*/ 35 h 403"/>
                <a:gd name="T30" fmla="*/ 100 w 401"/>
                <a:gd name="T31" fmla="*/ 45 h 403"/>
                <a:gd name="T32" fmla="*/ 100 w 401"/>
                <a:gd name="T33" fmla="*/ 55 h 403"/>
                <a:gd name="T34" fmla="*/ 98 w 401"/>
                <a:gd name="T35" fmla="*/ 65 h 403"/>
                <a:gd name="T36" fmla="*/ 94 w 401"/>
                <a:gd name="T37" fmla="*/ 74 h 403"/>
                <a:gd name="T38" fmla="*/ 88 w 401"/>
                <a:gd name="T39" fmla="*/ 82 h 403"/>
                <a:gd name="T40" fmla="*/ 82 w 401"/>
                <a:gd name="T41" fmla="*/ 89 h 403"/>
                <a:gd name="T42" fmla="*/ 74 w 401"/>
                <a:gd name="T43" fmla="*/ 94 h 403"/>
                <a:gd name="T44" fmla="*/ 65 w 401"/>
                <a:gd name="T45" fmla="*/ 98 h 403"/>
                <a:gd name="T46" fmla="*/ 55 w 401"/>
                <a:gd name="T47" fmla="*/ 100 h 403"/>
                <a:gd name="T48" fmla="*/ 45 w 401"/>
                <a:gd name="T49" fmla="*/ 100 h 403"/>
                <a:gd name="T50" fmla="*/ 35 w 401"/>
                <a:gd name="T51" fmla="*/ 98 h 403"/>
                <a:gd name="T52" fmla="*/ 26 w 401"/>
                <a:gd name="T53" fmla="*/ 94 h 403"/>
                <a:gd name="T54" fmla="*/ 18 w 401"/>
                <a:gd name="T55" fmla="*/ 89 h 403"/>
                <a:gd name="T56" fmla="*/ 11 w 401"/>
                <a:gd name="T57" fmla="*/ 82 h 403"/>
                <a:gd name="T58" fmla="*/ 5 w 401"/>
                <a:gd name="T59" fmla="*/ 74 h 403"/>
                <a:gd name="T60" fmla="*/ 2 w 401"/>
                <a:gd name="T61" fmla="*/ 65 h 403"/>
                <a:gd name="T62" fmla="*/ 0 w 401"/>
                <a:gd name="T63" fmla="*/ 55 h 40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3"/>
                <a:gd name="T98" fmla="*/ 401 w 401"/>
                <a:gd name="T99" fmla="*/ 403 h 40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3">
                  <a:moveTo>
                    <a:pt x="0" y="201"/>
                  </a:moveTo>
                  <a:lnTo>
                    <a:pt x="1" y="181"/>
                  </a:lnTo>
                  <a:lnTo>
                    <a:pt x="3" y="162"/>
                  </a:lnTo>
                  <a:lnTo>
                    <a:pt x="8" y="143"/>
                  </a:lnTo>
                  <a:lnTo>
                    <a:pt x="15" y="125"/>
                  </a:lnTo>
                  <a:lnTo>
                    <a:pt x="23" y="106"/>
                  </a:lnTo>
                  <a:lnTo>
                    <a:pt x="33" y="90"/>
                  </a:lnTo>
                  <a:lnTo>
                    <a:pt x="45" y="74"/>
                  </a:lnTo>
                  <a:lnTo>
                    <a:pt x="59" y="59"/>
                  </a:lnTo>
                  <a:lnTo>
                    <a:pt x="74" y="45"/>
                  </a:lnTo>
                  <a:lnTo>
                    <a:pt x="90" y="34"/>
                  </a:lnTo>
                  <a:lnTo>
                    <a:pt x="106" y="23"/>
                  </a:lnTo>
                  <a:lnTo>
                    <a:pt x="124" y="15"/>
                  </a:lnTo>
                  <a:lnTo>
                    <a:pt x="143" y="8"/>
                  </a:lnTo>
                  <a:lnTo>
                    <a:pt x="161" y="4"/>
                  </a:lnTo>
                  <a:lnTo>
                    <a:pt x="181" y="2"/>
                  </a:lnTo>
                  <a:lnTo>
                    <a:pt x="200" y="0"/>
                  </a:lnTo>
                  <a:lnTo>
                    <a:pt x="220" y="2"/>
                  </a:lnTo>
                  <a:lnTo>
                    <a:pt x="241" y="4"/>
                  </a:lnTo>
                  <a:lnTo>
                    <a:pt x="259" y="8"/>
                  </a:lnTo>
                  <a:lnTo>
                    <a:pt x="278" y="15"/>
                  </a:lnTo>
                  <a:lnTo>
                    <a:pt x="295" y="23"/>
                  </a:lnTo>
                  <a:lnTo>
                    <a:pt x="312" y="34"/>
                  </a:lnTo>
                  <a:lnTo>
                    <a:pt x="327" y="45"/>
                  </a:lnTo>
                  <a:lnTo>
                    <a:pt x="342" y="59"/>
                  </a:lnTo>
                  <a:lnTo>
                    <a:pt x="356" y="74"/>
                  </a:lnTo>
                  <a:lnTo>
                    <a:pt x="367" y="90"/>
                  </a:lnTo>
                  <a:lnTo>
                    <a:pt x="378" y="106"/>
                  </a:lnTo>
                  <a:lnTo>
                    <a:pt x="386" y="125"/>
                  </a:lnTo>
                  <a:lnTo>
                    <a:pt x="393" y="143"/>
                  </a:lnTo>
                  <a:lnTo>
                    <a:pt x="397" y="162"/>
                  </a:lnTo>
                  <a:lnTo>
                    <a:pt x="400" y="181"/>
                  </a:lnTo>
                  <a:lnTo>
                    <a:pt x="401" y="201"/>
                  </a:lnTo>
                  <a:lnTo>
                    <a:pt x="400" y="222"/>
                  </a:lnTo>
                  <a:lnTo>
                    <a:pt x="396" y="241"/>
                  </a:lnTo>
                  <a:lnTo>
                    <a:pt x="392" y="261"/>
                  </a:lnTo>
                  <a:lnTo>
                    <a:pt x="385" y="279"/>
                  </a:lnTo>
                  <a:lnTo>
                    <a:pt x="377" y="298"/>
                  </a:lnTo>
                  <a:lnTo>
                    <a:pt x="366" y="314"/>
                  </a:lnTo>
                  <a:lnTo>
                    <a:pt x="355" y="329"/>
                  </a:lnTo>
                  <a:lnTo>
                    <a:pt x="342" y="344"/>
                  </a:lnTo>
                  <a:lnTo>
                    <a:pt x="328" y="356"/>
                  </a:lnTo>
                  <a:lnTo>
                    <a:pt x="312" y="368"/>
                  </a:lnTo>
                  <a:lnTo>
                    <a:pt x="296" y="378"/>
                  </a:lnTo>
                  <a:lnTo>
                    <a:pt x="279" y="386"/>
                  </a:lnTo>
                  <a:lnTo>
                    <a:pt x="260" y="393"/>
                  </a:lnTo>
                  <a:lnTo>
                    <a:pt x="241" y="398"/>
                  </a:lnTo>
                  <a:lnTo>
                    <a:pt x="221" y="401"/>
                  </a:lnTo>
                  <a:lnTo>
                    <a:pt x="200" y="403"/>
                  </a:lnTo>
                  <a:lnTo>
                    <a:pt x="181" y="401"/>
                  </a:lnTo>
                  <a:lnTo>
                    <a:pt x="161" y="399"/>
                  </a:lnTo>
                  <a:lnTo>
                    <a:pt x="143" y="394"/>
                  </a:lnTo>
                  <a:lnTo>
                    <a:pt x="124" y="388"/>
                  </a:lnTo>
                  <a:lnTo>
                    <a:pt x="106" y="379"/>
                  </a:lnTo>
                  <a:lnTo>
                    <a:pt x="90" y="369"/>
                  </a:lnTo>
                  <a:lnTo>
                    <a:pt x="74" y="358"/>
                  </a:lnTo>
                  <a:lnTo>
                    <a:pt x="59" y="344"/>
                  </a:lnTo>
                  <a:lnTo>
                    <a:pt x="45" y="329"/>
                  </a:lnTo>
                  <a:lnTo>
                    <a:pt x="33" y="313"/>
                  </a:lnTo>
                  <a:lnTo>
                    <a:pt x="23" y="297"/>
                  </a:lnTo>
                  <a:lnTo>
                    <a:pt x="15" y="278"/>
                  </a:lnTo>
                  <a:lnTo>
                    <a:pt x="8" y="260"/>
                  </a:lnTo>
                  <a:lnTo>
                    <a:pt x="3" y="241"/>
                  </a:lnTo>
                  <a:lnTo>
                    <a:pt x="1" y="220"/>
                  </a:lnTo>
                  <a:lnTo>
                    <a:pt x="0" y="201"/>
                  </a:lnTo>
                  <a:close/>
                </a:path>
              </a:pathLst>
            </a:custGeom>
            <a:solidFill>
              <a:srgbClr val="FFD1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1375" name="Freeform 76"/>
            <p:cNvSpPr>
              <a:spLocks/>
            </p:cNvSpPr>
            <p:nvPr/>
          </p:nvSpPr>
          <p:spPr bwMode="auto">
            <a:xfrm>
              <a:off x="716" y="1549"/>
              <a:ext cx="169" cy="189"/>
            </a:xfrm>
            <a:custGeom>
              <a:avLst/>
              <a:gdLst>
                <a:gd name="T0" fmla="*/ 66 w 339"/>
                <a:gd name="T1" fmla="*/ 12 h 378"/>
                <a:gd name="T2" fmla="*/ 58 w 339"/>
                <a:gd name="T3" fmla="*/ 6 h 378"/>
                <a:gd name="T4" fmla="*/ 49 w 339"/>
                <a:gd name="T5" fmla="*/ 2 h 378"/>
                <a:gd name="T6" fmla="*/ 39 w 339"/>
                <a:gd name="T7" fmla="*/ 1 h 378"/>
                <a:gd name="T8" fmla="*/ 29 w 339"/>
                <a:gd name="T9" fmla="*/ 1 h 378"/>
                <a:gd name="T10" fmla="*/ 20 w 339"/>
                <a:gd name="T11" fmla="*/ 2 h 378"/>
                <a:gd name="T12" fmla="*/ 11 w 339"/>
                <a:gd name="T13" fmla="*/ 6 h 378"/>
                <a:gd name="T14" fmla="*/ 3 w 339"/>
                <a:gd name="T15" fmla="*/ 11 h 378"/>
                <a:gd name="T16" fmla="*/ 3 w 339"/>
                <a:gd name="T17" fmla="*/ 12 h 378"/>
                <a:gd name="T18" fmla="*/ 8 w 339"/>
                <a:gd name="T19" fmla="*/ 11 h 378"/>
                <a:gd name="T20" fmla="*/ 14 w 339"/>
                <a:gd name="T21" fmla="*/ 9 h 378"/>
                <a:gd name="T22" fmla="*/ 20 w 339"/>
                <a:gd name="T23" fmla="*/ 9 h 378"/>
                <a:gd name="T24" fmla="*/ 28 w 339"/>
                <a:gd name="T25" fmla="*/ 9 h 378"/>
                <a:gd name="T26" fmla="*/ 38 w 339"/>
                <a:gd name="T27" fmla="*/ 11 h 378"/>
                <a:gd name="T28" fmla="*/ 47 w 339"/>
                <a:gd name="T29" fmla="*/ 14 h 378"/>
                <a:gd name="T30" fmla="*/ 55 w 339"/>
                <a:gd name="T31" fmla="*/ 20 h 378"/>
                <a:gd name="T32" fmla="*/ 62 w 339"/>
                <a:gd name="T33" fmla="*/ 26 h 378"/>
                <a:gd name="T34" fmla="*/ 68 w 339"/>
                <a:gd name="T35" fmla="*/ 35 h 378"/>
                <a:gd name="T36" fmla="*/ 71 w 339"/>
                <a:gd name="T37" fmla="*/ 44 h 378"/>
                <a:gd name="T38" fmla="*/ 73 w 339"/>
                <a:gd name="T39" fmla="*/ 53 h 378"/>
                <a:gd name="T40" fmla="*/ 73 w 339"/>
                <a:gd name="T41" fmla="*/ 63 h 378"/>
                <a:gd name="T42" fmla="*/ 71 w 339"/>
                <a:gd name="T43" fmla="*/ 74 h 378"/>
                <a:gd name="T44" fmla="*/ 67 w 339"/>
                <a:gd name="T45" fmla="*/ 83 h 378"/>
                <a:gd name="T46" fmla="*/ 61 w 339"/>
                <a:gd name="T47" fmla="*/ 91 h 378"/>
                <a:gd name="T48" fmla="*/ 64 w 339"/>
                <a:gd name="T49" fmla="*/ 91 h 378"/>
                <a:gd name="T50" fmla="*/ 73 w 339"/>
                <a:gd name="T51" fmla="*/ 82 h 378"/>
                <a:gd name="T52" fmla="*/ 80 w 339"/>
                <a:gd name="T53" fmla="*/ 71 h 378"/>
                <a:gd name="T54" fmla="*/ 84 w 339"/>
                <a:gd name="T55" fmla="*/ 57 h 378"/>
                <a:gd name="T56" fmla="*/ 84 w 339"/>
                <a:gd name="T57" fmla="*/ 46 h 378"/>
                <a:gd name="T58" fmla="*/ 82 w 339"/>
                <a:gd name="T59" fmla="*/ 36 h 378"/>
                <a:gd name="T60" fmla="*/ 79 w 339"/>
                <a:gd name="T61" fmla="*/ 26 h 378"/>
                <a:gd name="T62" fmla="*/ 73 w 339"/>
                <a:gd name="T63" fmla="*/ 19 h 37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39"/>
                <a:gd name="T97" fmla="*/ 0 h 378"/>
                <a:gd name="T98" fmla="*/ 339 w 339"/>
                <a:gd name="T99" fmla="*/ 378 h 37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39" h="378">
                  <a:moveTo>
                    <a:pt x="280" y="59"/>
                  </a:moveTo>
                  <a:lnTo>
                    <a:pt x="265" y="45"/>
                  </a:lnTo>
                  <a:lnTo>
                    <a:pt x="250" y="34"/>
                  </a:lnTo>
                  <a:lnTo>
                    <a:pt x="233" y="23"/>
                  </a:lnTo>
                  <a:lnTo>
                    <a:pt x="216" y="15"/>
                  </a:lnTo>
                  <a:lnTo>
                    <a:pt x="197" y="8"/>
                  </a:lnTo>
                  <a:lnTo>
                    <a:pt x="179" y="4"/>
                  </a:lnTo>
                  <a:lnTo>
                    <a:pt x="158" y="2"/>
                  </a:lnTo>
                  <a:lnTo>
                    <a:pt x="138" y="0"/>
                  </a:lnTo>
                  <a:lnTo>
                    <a:pt x="119" y="2"/>
                  </a:lnTo>
                  <a:lnTo>
                    <a:pt x="100" y="4"/>
                  </a:lnTo>
                  <a:lnTo>
                    <a:pt x="82" y="8"/>
                  </a:lnTo>
                  <a:lnTo>
                    <a:pt x="65" y="14"/>
                  </a:lnTo>
                  <a:lnTo>
                    <a:pt x="47" y="22"/>
                  </a:lnTo>
                  <a:lnTo>
                    <a:pt x="30" y="33"/>
                  </a:lnTo>
                  <a:lnTo>
                    <a:pt x="15" y="44"/>
                  </a:lnTo>
                  <a:lnTo>
                    <a:pt x="0" y="57"/>
                  </a:lnTo>
                  <a:lnTo>
                    <a:pt x="12" y="51"/>
                  </a:lnTo>
                  <a:lnTo>
                    <a:pt x="22" y="47"/>
                  </a:lnTo>
                  <a:lnTo>
                    <a:pt x="34" y="42"/>
                  </a:lnTo>
                  <a:lnTo>
                    <a:pt x="46" y="38"/>
                  </a:lnTo>
                  <a:lnTo>
                    <a:pt x="58" y="36"/>
                  </a:lnTo>
                  <a:lnTo>
                    <a:pt x="69" y="34"/>
                  </a:lnTo>
                  <a:lnTo>
                    <a:pt x="82" y="33"/>
                  </a:lnTo>
                  <a:lnTo>
                    <a:pt x="95" y="33"/>
                  </a:lnTo>
                  <a:lnTo>
                    <a:pt x="114" y="34"/>
                  </a:lnTo>
                  <a:lnTo>
                    <a:pt x="134" y="36"/>
                  </a:lnTo>
                  <a:lnTo>
                    <a:pt x="152" y="41"/>
                  </a:lnTo>
                  <a:lnTo>
                    <a:pt x="171" y="48"/>
                  </a:lnTo>
                  <a:lnTo>
                    <a:pt x="189" y="56"/>
                  </a:lnTo>
                  <a:lnTo>
                    <a:pt x="205" y="66"/>
                  </a:lnTo>
                  <a:lnTo>
                    <a:pt x="221" y="78"/>
                  </a:lnTo>
                  <a:lnTo>
                    <a:pt x="236" y="91"/>
                  </a:lnTo>
                  <a:lnTo>
                    <a:pt x="250" y="106"/>
                  </a:lnTo>
                  <a:lnTo>
                    <a:pt x="262" y="123"/>
                  </a:lnTo>
                  <a:lnTo>
                    <a:pt x="272" y="139"/>
                  </a:lnTo>
                  <a:lnTo>
                    <a:pt x="280" y="157"/>
                  </a:lnTo>
                  <a:lnTo>
                    <a:pt x="287" y="176"/>
                  </a:lnTo>
                  <a:lnTo>
                    <a:pt x="292" y="194"/>
                  </a:lnTo>
                  <a:lnTo>
                    <a:pt x="294" y="215"/>
                  </a:lnTo>
                  <a:lnTo>
                    <a:pt x="295" y="234"/>
                  </a:lnTo>
                  <a:lnTo>
                    <a:pt x="294" y="255"/>
                  </a:lnTo>
                  <a:lnTo>
                    <a:pt x="290" y="276"/>
                  </a:lnTo>
                  <a:lnTo>
                    <a:pt x="286" y="295"/>
                  </a:lnTo>
                  <a:lnTo>
                    <a:pt x="278" y="314"/>
                  </a:lnTo>
                  <a:lnTo>
                    <a:pt x="270" y="331"/>
                  </a:lnTo>
                  <a:lnTo>
                    <a:pt x="258" y="348"/>
                  </a:lnTo>
                  <a:lnTo>
                    <a:pt x="247" y="363"/>
                  </a:lnTo>
                  <a:lnTo>
                    <a:pt x="233" y="378"/>
                  </a:lnTo>
                  <a:lnTo>
                    <a:pt x="256" y="364"/>
                  </a:lnTo>
                  <a:lnTo>
                    <a:pt x="277" y="347"/>
                  </a:lnTo>
                  <a:lnTo>
                    <a:pt x="294" y="328"/>
                  </a:lnTo>
                  <a:lnTo>
                    <a:pt x="310" y="306"/>
                  </a:lnTo>
                  <a:lnTo>
                    <a:pt x="322" y="283"/>
                  </a:lnTo>
                  <a:lnTo>
                    <a:pt x="331" y="256"/>
                  </a:lnTo>
                  <a:lnTo>
                    <a:pt x="337" y="230"/>
                  </a:lnTo>
                  <a:lnTo>
                    <a:pt x="339" y="201"/>
                  </a:lnTo>
                  <a:lnTo>
                    <a:pt x="338" y="181"/>
                  </a:lnTo>
                  <a:lnTo>
                    <a:pt x="335" y="162"/>
                  </a:lnTo>
                  <a:lnTo>
                    <a:pt x="331" y="143"/>
                  </a:lnTo>
                  <a:lnTo>
                    <a:pt x="324" y="125"/>
                  </a:lnTo>
                  <a:lnTo>
                    <a:pt x="316" y="106"/>
                  </a:lnTo>
                  <a:lnTo>
                    <a:pt x="305" y="90"/>
                  </a:lnTo>
                  <a:lnTo>
                    <a:pt x="294" y="74"/>
                  </a:lnTo>
                  <a:lnTo>
                    <a:pt x="280" y="5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1376" name="Freeform 77"/>
            <p:cNvSpPr>
              <a:spLocks/>
            </p:cNvSpPr>
            <p:nvPr/>
          </p:nvSpPr>
          <p:spPr bwMode="auto">
            <a:xfrm>
              <a:off x="661" y="1790"/>
              <a:ext cx="249" cy="250"/>
            </a:xfrm>
            <a:custGeom>
              <a:avLst/>
              <a:gdLst>
                <a:gd name="T0" fmla="*/ 69 w 498"/>
                <a:gd name="T1" fmla="*/ 125 h 500"/>
                <a:gd name="T2" fmla="*/ 81 w 498"/>
                <a:gd name="T3" fmla="*/ 123 h 500"/>
                <a:gd name="T4" fmla="*/ 92 w 498"/>
                <a:gd name="T5" fmla="*/ 118 h 500"/>
                <a:gd name="T6" fmla="*/ 102 w 498"/>
                <a:gd name="T7" fmla="*/ 111 h 500"/>
                <a:gd name="T8" fmla="*/ 111 w 498"/>
                <a:gd name="T9" fmla="*/ 102 h 500"/>
                <a:gd name="T10" fmla="*/ 117 w 498"/>
                <a:gd name="T11" fmla="*/ 92 h 500"/>
                <a:gd name="T12" fmla="*/ 122 w 498"/>
                <a:gd name="T13" fmla="*/ 81 h 500"/>
                <a:gd name="T14" fmla="*/ 125 w 498"/>
                <a:gd name="T15" fmla="*/ 69 h 500"/>
                <a:gd name="T16" fmla="*/ 125 w 498"/>
                <a:gd name="T17" fmla="*/ 57 h 500"/>
                <a:gd name="T18" fmla="*/ 122 w 498"/>
                <a:gd name="T19" fmla="*/ 45 h 500"/>
                <a:gd name="T20" fmla="*/ 117 w 498"/>
                <a:gd name="T21" fmla="*/ 33 h 500"/>
                <a:gd name="T22" fmla="*/ 111 w 498"/>
                <a:gd name="T23" fmla="*/ 23 h 500"/>
                <a:gd name="T24" fmla="*/ 102 w 498"/>
                <a:gd name="T25" fmla="*/ 14 h 500"/>
                <a:gd name="T26" fmla="*/ 92 w 498"/>
                <a:gd name="T27" fmla="*/ 8 h 500"/>
                <a:gd name="T28" fmla="*/ 81 w 498"/>
                <a:gd name="T29" fmla="*/ 3 h 500"/>
                <a:gd name="T30" fmla="*/ 69 w 498"/>
                <a:gd name="T31" fmla="*/ 1 h 500"/>
                <a:gd name="T32" fmla="*/ 56 w 498"/>
                <a:gd name="T33" fmla="*/ 1 h 500"/>
                <a:gd name="T34" fmla="*/ 44 w 498"/>
                <a:gd name="T35" fmla="*/ 3 h 500"/>
                <a:gd name="T36" fmla="*/ 33 w 498"/>
                <a:gd name="T37" fmla="*/ 8 h 500"/>
                <a:gd name="T38" fmla="*/ 23 w 498"/>
                <a:gd name="T39" fmla="*/ 15 h 500"/>
                <a:gd name="T40" fmla="*/ 14 w 498"/>
                <a:gd name="T41" fmla="*/ 23 h 500"/>
                <a:gd name="T42" fmla="*/ 8 w 498"/>
                <a:gd name="T43" fmla="*/ 33 h 500"/>
                <a:gd name="T44" fmla="*/ 3 w 498"/>
                <a:gd name="T45" fmla="*/ 44 h 500"/>
                <a:gd name="T46" fmla="*/ 1 w 498"/>
                <a:gd name="T47" fmla="*/ 57 h 500"/>
                <a:gd name="T48" fmla="*/ 1 w 498"/>
                <a:gd name="T49" fmla="*/ 69 h 500"/>
                <a:gd name="T50" fmla="*/ 3 w 498"/>
                <a:gd name="T51" fmla="*/ 81 h 500"/>
                <a:gd name="T52" fmla="*/ 7 w 498"/>
                <a:gd name="T53" fmla="*/ 92 h 500"/>
                <a:gd name="T54" fmla="*/ 14 w 498"/>
                <a:gd name="T55" fmla="*/ 102 h 500"/>
                <a:gd name="T56" fmla="*/ 23 w 498"/>
                <a:gd name="T57" fmla="*/ 111 h 500"/>
                <a:gd name="T58" fmla="*/ 33 w 498"/>
                <a:gd name="T59" fmla="*/ 118 h 500"/>
                <a:gd name="T60" fmla="*/ 44 w 498"/>
                <a:gd name="T61" fmla="*/ 123 h 500"/>
                <a:gd name="T62" fmla="*/ 56 w 498"/>
                <a:gd name="T63" fmla="*/ 125 h 5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500"/>
                <a:gd name="T98" fmla="*/ 498 w 498"/>
                <a:gd name="T99" fmla="*/ 500 h 5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500">
                  <a:moveTo>
                    <a:pt x="248" y="500"/>
                  </a:moveTo>
                  <a:lnTo>
                    <a:pt x="274" y="499"/>
                  </a:lnTo>
                  <a:lnTo>
                    <a:pt x="298" y="495"/>
                  </a:lnTo>
                  <a:lnTo>
                    <a:pt x="321" y="490"/>
                  </a:lnTo>
                  <a:lnTo>
                    <a:pt x="344" y="480"/>
                  </a:lnTo>
                  <a:lnTo>
                    <a:pt x="366" y="470"/>
                  </a:lnTo>
                  <a:lnTo>
                    <a:pt x="387" y="457"/>
                  </a:lnTo>
                  <a:lnTo>
                    <a:pt x="406" y="444"/>
                  </a:lnTo>
                  <a:lnTo>
                    <a:pt x="425" y="426"/>
                  </a:lnTo>
                  <a:lnTo>
                    <a:pt x="442" y="408"/>
                  </a:lnTo>
                  <a:lnTo>
                    <a:pt x="456" y="388"/>
                  </a:lnTo>
                  <a:lnTo>
                    <a:pt x="468" y="368"/>
                  </a:lnTo>
                  <a:lnTo>
                    <a:pt x="479" y="346"/>
                  </a:lnTo>
                  <a:lnTo>
                    <a:pt x="488" y="323"/>
                  </a:lnTo>
                  <a:lnTo>
                    <a:pt x="494" y="300"/>
                  </a:lnTo>
                  <a:lnTo>
                    <a:pt x="497" y="275"/>
                  </a:lnTo>
                  <a:lnTo>
                    <a:pt x="498" y="250"/>
                  </a:lnTo>
                  <a:lnTo>
                    <a:pt x="497" y="225"/>
                  </a:lnTo>
                  <a:lnTo>
                    <a:pt x="494" y="200"/>
                  </a:lnTo>
                  <a:lnTo>
                    <a:pt x="488" y="177"/>
                  </a:lnTo>
                  <a:lnTo>
                    <a:pt x="479" y="154"/>
                  </a:lnTo>
                  <a:lnTo>
                    <a:pt x="468" y="132"/>
                  </a:lnTo>
                  <a:lnTo>
                    <a:pt x="456" y="112"/>
                  </a:lnTo>
                  <a:lnTo>
                    <a:pt x="442" y="92"/>
                  </a:lnTo>
                  <a:lnTo>
                    <a:pt x="425" y="74"/>
                  </a:lnTo>
                  <a:lnTo>
                    <a:pt x="406" y="56"/>
                  </a:lnTo>
                  <a:lnTo>
                    <a:pt x="387" y="43"/>
                  </a:lnTo>
                  <a:lnTo>
                    <a:pt x="366" y="30"/>
                  </a:lnTo>
                  <a:lnTo>
                    <a:pt x="344" y="20"/>
                  </a:lnTo>
                  <a:lnTo>
                    <a:pt x="321" y="10"/>
                  </a:lnTo>
                  <a:lnTo>
                    <a:pt x="298" y="5"/>
                  </a:lnTo>
                  <a:lnTo>
                    <a:pt x="274" y="1"/>
                  </a:lnTo>
                  <a:lnTo>
                    <a:pt x="248" y="0"/>
                  </a:lnTo>
                  <a:lnTo>
                    <a:pt x="223" y="1"/>
                  </a:lnTo>
                  <a:lnTo>
                    <a:pt x="199" y="5"/>
                  </a:lnTo>
                  <a:lnTo>
                    <a:pt x="175" y="12"/>
                  </a:lnTo>
                  <a:lnTo>
                    <a:pt x="152" y="20"/>
                  </a:lnTo>
                  <a:lnTo>
                    <a:pt x="130" y="30"/>
                  </a:lnTo>
                  <a:lnTo>
                    <a:pt x="109" y="43"/>
                  </a:lnTo>
                  <a:lnTo>
                    <a:pt x="91" y="58"/>
                  </a:lnTo>
                  <a:lnTo>
                    <a:pt x="72" y="74"/>
                  </a:lnTo>
                  <a:lnTo>
                    <a:pt x="56" y="91"/>
                  </a:lnTo>
                  <a:lnTo>
                    <a:pt x="42" y="111"/>
                  </a:lnTo>
                  <a:lnTo>
                    <a:pt x="30" y="131"/>
                  </a:lnTo>
                  <a:lnTo>
                    <a:pt x="19" y="153"/>
                  </a:lnTo>
                  <a:lnTo>
                    <a:pt x="11" y="176"/>
                  </a:lnTo>
                  <a:lnTo>
                    <a:pt x="4" y="200"/>
                  </a:lnTo>
                  <a:lnTo>
                    <a:pt x="1" y="225"/>
                  </a:lnTo>
                  <a:lnTo>
                    <a:pt x="0" y="250"/>
                  </a:lnTo>
                  <a:lnTo>
                    <a:pt x="1" y="275"/>
                  </a:lnTo>
                  <a:lnTo>
                    <a:pt x="4" y="300"/>
                  </a:lnTo>
                  <a:lnTo>
                    <a:pt x="10" y="323"/>
                  </a:lnTo>
                  <a:lnTo>
                    <a:pt x="18" y="346"/>
                  </a:lnTo>
                  <a:lnTo>
                    <a:pt x="28" y="368"/>
                  </a:lnTo>
                  <a:lnTo>
                    <a:pt x="41" y="388"/>
                  </a:lnTo>
                  <a:lnTo>
                    <a:pt x="56" y="408"/>
                  </a:lnTo>
                  <a:lnTo>
                    <a:pt x="72" y="426"/>
                  </a:lnTo>
                  <a:lnTo>
                    <a:pt x="91" y="444"/>
                  </a:lnTo>
                  <a:lnTo>
                    <a:pt x="110" y="457"/>
                  </a:lnTo>
                  <a:lnTo>
                    <a:pt x="131" y="470"/>
                  </a:lnTo>
                  <a:lnTo>
                    <a:pt x="153" y="480"/>
                  </a:lnTo>
                  <a:lnTo>
                    <a:pt x="176" y="490"/>
                  </a:lnTo>
                  <a:lnTo>
                    <a:pt x="199" y="495"/>
                  </a:lnTo>
                  <a:lnTo>
                    <a:pt x="223" y="499"/>
                  </a:lnTo>
                  <a:lnTo>
                    <a:pt x="248" y="50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1377" name="Freeform 78"/>
            <p:cNvSpPr>
              <a:spLocks/>
            </p:cNvSpPr>
            <p:nvPr/>
          </p:nvSpPr>
          <p:spPr bwMode="auto">
            <a:xfrm>
              <a:off x="685" y="1814"/>
              <a:ext cx="200" cy="201"/>
            </a:xfrm>
            <a:custGeom>
              <a:avLst/>
              <a:gdLst>
                <a:gd name="T0" fmla="*/ 0 w 401"/>
                <a:gd name="T1" fmla="*/ 45 h 400"/>
                <a:gd name="T2" fmla="*/ 2 w 401"/>
                <a:gd name="T3" fmla="*/ 36 h 400"/>
                <a:gd name="T4" fmla="*/ 5 w 401"/>
                <a:gd name="T5" fmla="*/ 27 h 400"/>
                <a:gd name="T6" fmla="*/ 11 w 401"/>
                <a:gd name="T7" fmla="*/ 19 h 400"/>
                <a:gd name="T8" fmla="*/ 18 w 401"/>
                <a:gd name="T9" fmla="*/ 11 h 400"/>
                <a:gd name="T10" fmla="*/ 26 w 401"/>
                <a:gd name="T11" fmla="*/ 6 h 400"/>
                <a:gd name="T12" fmla="*/ 35 w 401"/>
                <a:gd name="T13" fmla="*/ 2 h 400"/>
                <a:gd name="T14" fmla="*/ 45 w 401"/>
                <a:gd name="T15" fmla="*/ 1 h 400"/>
                <a:gd name="T16" fmla="*/ 55 w 401"/>
                <a:gd name="T17" fmla="*/ 1 h 400"/>
                <a:gd name="T18" fmla="*/ 64 w 401"/>
                <a:gd name="T19" fmla="*/ 2 h 400"/>
                <a:gd name="T20" fmla="*/ 73 w 401"/>
                <a:gd name="T21" fmla="*/ 6 h 400"/>
                <a:gd name="T22" fmla="*/ 81 w 401"/>
                <a:gd name="T23" fmla="*/ 11 h 400"/>
                <a:gd name="T24" fmla="*/ 89 w 401"/>
                <a:gd name="T25" fmla="*/ 19 h 400"/>
                <a:gd name="T26" fmla="*/ 94 w 401"/>
                <a:gd name="T27" fmla="*/ 27 h 400"/>
                <a:gd name="T28" fmla="*/ 98 w 401"/>
                <a:gd name="T29" fmla="*/ 36 h 400"/>
                <a:gd name="T30" fmla="*/ 100 w 401"/>
                <a:gd name="T31" fmla="*/ 45 h 400"/>
                <a:gd name="T32" fmla="*/ 100 w 401"/>
                <a:gd name="T33" fmla="*/ 56 h 400"/>
                <a:gd name="T34" fmla="*/ 98 w 401"/>
                <a:gd name="T35" fmla="*/ 66 h 400"/>
                <a:gd name="T36" fmla="*/ 94 w 401"/>
                <a:gd name="T37" fmla="*/ 75 h 400"/>
                <a:gd name="T38" fmla="*/ 88 w 401"/>
                <a:gd name="T39" fmla="*/ 83 h 400"/>
                <a:gd name="T40" fmla="*/ 82 w 401"/>
                <a:gd name="T41" fmla="*/ 89 h 400"/>
                <a:gd name="T42" fmla="*/ 74 w 401"/>
                <a:gd name="T43" fmla="*/ 95 h 400"/>
                <a:gd name="T44" fmla="*/ 65 w 401"/>
                <a:gd name="T45" fmla="*/ 98 h 400"/>
                <a:gd name="T46" fmla="*/ 55 w 401"/>
                <a:gd name="T47" fmla="*/ 101 h 400"/>
                <a:gd name="T48" fmla="*/ 45 w 401"/>
                <a:gd name="T49" fmla="*/ 101 h 400"/>
                <a:gd name="T50" fmla="*/ 35 w 401"/>
                <a:gd name="T51" fmla="*/ 99 h 400"/>
                <a:gd name="T52" fmla="*/ 26 w 401"/>
                <a:gd name="T53" fmla="*/ 95 h 400"/>
                <a:gd name="T54" fmla="*/ 18 w 401"/>
                <a:gd name="T55" fmla="*/ 90 h 400"/>
                <a:gd name="T56" fmla="*/ 11 w 401"/>
                <a:gd name="T57" fmla="*/ 82 h 400"/>
                <a:gd name="T58" fmla="*/ 5 w 401"/>
                <a:gd name="T59" fmla="*/ 74 h 400"/>
                <a:gd name="T60" fmla="*/ 2 w 401"/>
                <a:gd name="T61" fmla="*/ 65 h 400"/>
                <a:gd name="T62" fmla="*/ 0 w 401"/>
                <a:gd name="T63" fmla="*/ 56 h 4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0"/>
                <a:gd name="T98" fmla="*/ 401 w 401"/>
                <a:gd name="T99" fmla="*/ 400 h 4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0">
                  <a:moveTo>
                    <a:pt x="0" y="200"/>
                  </a:moveTo>
                  <a:lnTo>
                    <a:pt x="1" y="180"/>
                  </a:lnTo>
                  <a:lnTo>
                    <a:pt x="3" y="161"/>
                  </a:lnTo>
                  <a:lnTo>
                    <a:pt x="8" y="142"/>
                  </a:lnTo>
                  <a:lnTo>
                    <a:pt x="15" y="124"/>
                  </a:lnTo>
                  <a:lnTo>
                    <a:pt x="23" y="106"/>
                  </a:lnTo>
                  <a:lnTo>
                    <a:pt x="33" y="89"/>
                  </a:lnTo>
                  <a:lnTo>
                    <a:pt x="45" y="73"/>
                  </a:lnTo>
                  <a:lnTo>
                    <a:pt x="59" y="58"/>
                  </a:lnTo>
                  <a:lnTo>
                    <a:pt x="74" y="44"/>
                  </a:lnTo>
                  <a:lnTo>
                    <a:pt x="90" y="33"/>
                  </a:lnTo>
                  <a:lnTo>
                    <a:pt x="106" y="23"/>
                  </a:lnTo>
                  <a:lnTo>
                    <a:pt x="124" y="15"/>
                  </a:lnTo>
                  <a:lnTo>
                    <a:pt x="143" y="8"/>
                  </a:lnTo>
                  <a:lnTo>
                    <a:pt x="161" y="3"/>
                  </a:lnTo>
                  <a:lnTo>
                    <a:pt x="181" y="1"/>
                  </a:lnTo>
                  <a:lnTo>
                    <a:pt x="200" y="0"/>
                  </a:lnTo>
                  <a:lnTo>
                    <a:pt x="220" y="1"/>
                  </a:lnTo>
                  <a:lnTo>
                    <a:pt x="241" y="3"/>
                  </a:lnTo>
                  <a:lnTo>
                    <a:pt x="259" y="8"/>
                  </a:lnTo>
                  <a:lnTo>
                    <a:pt x="278" y="15"/>
                  </a:lnTo>
                  <a:lnTo>
                    <a:pt x="295" y="23"/>
                  </a:lnTo>
                  <a:lnTo>
                    <a:pt x="312" y="33"/>
                  </a:lnTo>
                  <a:lnTo>
                    <a:pt x="327" y="44"/>
                  </a:lnTo>
                  <a:lnTo>
                    <a:pt x="342" y="58"/>
                  </a:lnTo>
                  <a:lnTo>
                    <a:pt x="356" y="73"/>
                  </a:lnTo>
                  <a:lnTo>
                    <a:pt x="367" y="89"/>
                  </a:lnTo>
                  <a:lnTo>
                    <a:pt x="378" y="106"/>
                  </a:lnTo>
                  <a:lnTo>
                    <a:pt x="386" y="124"/>
                  </a:lnTo>
                  <a:lnTo>
                    <a:pt x="393" y="142"/>
                  </a:lnTo>
                  <a:lnTo>
                    <a:pt x="397" y="161"/>
                  </a:lnTo>
                  <a:lnTo>
                    <a:pt x="400" y="180"/>
                  </a:lnTo>
                  <a:lnTo>
                    <a:pt x="401" y="200"/>
                  </a:lnTo>
                  <a:lnTo>
                    <a:pt x="400" y="221"/>
                  </a:lnTo>
                  <a:lnTo>
                    <a:pt x="396" y="240"/>
                  </a:lnTo>
                  <a:lnTo>
                    <a:pt x="392" y="260"/>
                  </a:lnTo>
                  <a:lnTo>
                    <a:pt x="385" y="278"/>
                  </a:lnTo>
                  <a:lnTo>
                    <a:pt x="377" y="296"/>
                  </a:lnTo>
                  <a:lnTo>
                    <a:pt x="366" y="312"/>
                  </a:lnTo>
                  <a:lnTo>
                    <a:pt x="355" y="328"/>
                  </a:lnTo>
                  <a:lnTo>
                    <a:pt x="342" y="342"/>
                  </a:lnTo>
                  <a:lnTo>
                    <a:pt x="328" y="354"/>
                  </a:lnTo>
                  <a:lnTo>
                    <a:pt x="312" y="366"/>
                  </a:lnTo>
                  <a:lnTo>
                    <a:pt x="296" y="376"/>
                  </a:lnTo>
                  <a:lnTo>
                    <a:pt x="279" y="384"/>
                  </a:lnTo>
                  <a:lnTo>
                    <a:pt x="260" y="391"/>
                  </a:lnTo>
                  <a:lnTo>
                    <a:pt x="241" y="396"/>
                  </a:lnTo>
                  <a:lnTo>
                    <a:pt x="221" y="399"/>
                  </a:lnTo>
                  <a:lnTo>
                    <a:pt x="200" y="400"/>
                  </a:lnTo>
                  <a:lnTo>
                    <a:pt x="181" y="399"/>
                  </a:lnTo>
                  <a:lnTo>
                    <a:pt x="161" y="397"/>
                  </a:lnTo>
                  <a:lnTo>
                    <a:pt x="143" y="392"/>
                  </a:lnTo>
                  <a:lnTo>
                    <a:pt x="124" y="385"/>
                  </a:lnTo>
                  <a:lnTo>
                    <a:pt x="106" y="377"/>
                  </a:lnTo>
                  <a:lnTo>
                    <a:pt x="90" y="367"/>
                  </a:lnTo>
                  <a:lnTo>
                    <a:pt x="74" y="356"/>
                  </a:lnTo>
                  <a:lnTo>
                    <a:pt x="59" y="342"/>
                  </a:lnTo>
                  <a:lnTo>
                    <a:pt x="45" y="327"/>
                  </a:lnTo>
                  <a:lnTo>
                    <a:pt x="33" y="311"/>
                  </a:lnTo>
                  <a:lnTo>
                    <a:pt x="23" y="294"/>
                  </a:lnTo>
                  <a:lnTo>
                    <a:pt x="15" y="277"/>
                  </a:lnTo>
                  <a:lnTo>
                    <a:pt x="8" y="259"/>
                  </a:lnTo>
                  <a:lnTo>
                    <a:pt x="3" y="239"/>
                  </a:lnTo>
                  <a:lnTo>
                    <a:pt x="1" y="220"/>
                  </a:lnTo>
                  <a:lnTo>
                    <a:pt x="0" y="200"/>
                  </a:lnTo>
                  <a:close/>
                </a:path>
              </a:pathLst>
            </a:cu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1378" name="Freeform 79"/>
            <p:cNvSpPr>
              <a:spLocks/>
            </p:cNvSpPr>
            <p:nvPr/>
          </p:nvSpPr>
          <p:spPr bwMode="auto">
            <a:xfrm>
              <a:off x="705" y="1814"/>
              <a:ext cx="180" cy="181"/>
            </a:xfrm>
            <a:custGeom>
              <a:avLst/>
              <a:gdLst>
                <a:gd name="T0" fmla="*/ 71 w 361"/>
                <a:gd name="T1" fmla="*/ 11 h 361"/>
                <a:gd name="T2" fmla="*/ 63 w 361"/>
                <a:gd name="T3" fmla="*/ 6 h 361"/>
                <a:gd name="T4" fmla="*/ 54 w 361"/>
                <a:gd name="T5" fmla="*/ 2 h 361"/>
                <a:gd name="T6" fmla="*/ 45 w 361"/>
                <a:gd name="T7" fmla="*/ 1 h 361"/>
                <a:gd name="T8" fmla="*/ 35 w 361"/>
                <a:gd name="T9" fmla="*/ 1 h 361"/>
                <a:gd name="T10" fmla="*/ 25 w 361"/>
                <a:gd name="T11" fmla="*/ 2 h 361"/>
                <a:gd name="T12" fmla="*/ 16 w 361"/>
                <a:gd name="T13" fmla="*/ 6 h 361"/>
                <a:gd name="T14" fmla="*/ 8 w 361"/>
                <a:gd name="T15" fmla="*/ 11 h 361"/>
                <a:gd name="T16" fmla="*/ 3 w 361"/>
                <a:gd name="T17" fmla="*/ 16 h 361"/>
                <a:gd name="T18" fmla="*/ 1 w 361"/>
                <a:gd name="T19" fmla="*/ 19 h 361"/>
                <a:gd name="T20" fmla="*/ 3 w 361"/>
                <a:gd name="T21" fmla="*/ 18 h 361"/>
                <a:gd name="T22" fmla="*/ 10 w 361"/>
                <a:gd name="T23" fmla="*/ 14 h 361"/>
                <a:gd name="T24" fmla="*/ 18 w 361"/>
                <a:gd name="T25" fmla="*/ 12 h 361"/>
                <a:gd name="T26" fmla="*/ 26 w 361"/>
                <a:gd name="T27" fmla="*/ 11 h 361"/>
                <a:gd name="T28" fmla="*/ 35 w 361"/>
                <a:gd name="T29" fmla="*/ 11 h 361"/>
                <a:gd name="T30" fmla="*/ 44 w 361"/>
                <a:gd name="T31" fmla="*/ 13 h 361"/>
                <a:gd name="T32" fmla="*/ 53 w 361"/>
                <a:gd name="T33" fmla="*/ 16 h 361"/>
                <a:gd name="T34" fmla="*/ 61 w 361"/>
                <a:gd name="T35" fmla="*/ 22 h 361"/>
                <a:gd name="T36" fmla="*/ 69 w 361"/>
                <a:gd name="T37" fmla="*/ 29 h 361"/>
                <a:gd name="T38" fmla="*/ 74 w 361"/>
                <a:gd name="T39" fmla="*/ 37 h 361"/>
                <a:gd name="T40" fmla="*/ 78 w 361"/>
                <a:gd name="T41" fmla="*/ 46 h 361"/>
                <a:gd name="T42" fmla="*/ 79 w 361"/>
                <a:gd name="T43" fmla="*/ 56 h 361"/>
                <a:gd name="T44" fmla="*/ 79 w 361"/>
                <a:gd name="T45" fmla="*/ 65 h 361"/>
                <a:gd name="T46" fmla="*/ 78 w 361"/>
                <a:gd name="T47" fmla="*/ 73 h 361"/>
                <a:gd name="T48" fmla="*/ 76 w 361"/>
                <a:gd name="T49" fmla="*/ 81 h 361"/>
                <a:gd name="T50" fmla="*/ 72 w 361"/>
                <a:gd name="T51" fmla="*/ 88 h 361"/>
                <a:gd name="T52" fmla="*/ 74 w 361"/>
                <a:gd name="T53" fmla="*/ 87 h 361"/>
                <a:gd name="T54" fmla="*/ 81 w 361"/>
                <a:gd name="T55" fmla="*/ 78 h 361"/>
                <a:gd name="T56" fmla="*/ 87 w 361"/>
                <a:gd name="T57" fmla="*/ 68 h 361"/>
                <a:gd name="T58" fmla="*/ 90 w 361"/>
                <a:gd name="T59" fmla="*/ 56 h 361"/>
                <a:gd name="T60" fmla="*/ 90 w 361"/>
                <a:gd name="T61" fmla="*/ 45 h 361"/>
                <a:gd name="T62" fmla="*/ 88 w 361"/>
                <a:gd name="T63" fmla="*/ 36 h 361"/>
                <a:gd name="T64" fmla="*/ 84 w 361"/>
                <a:gd name="T65" fmla="*/ 27 h 361"/>
                <a:gd name="T66" fmla="*/ 79 w 361"/>
                <a:gd name="T67" fmla="*/ 19 h 36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61"/>
                <a:gd name="T103" fmla="*/ 0 h 361"/>
                <a:gd name="T104" fmla="*/ 361 w 361"/>
                <a:gd name="T105" fmla="*/ 361 h 36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61" h="361">
                  <a:moveTo>
                    <a:pt x="302" y="58"/>
                  </a:moveTo>
                  <a:lnTo>
                    <a:pt x="287" y="44"/>
                  </a:lnTo>
                  <a:lnTo>
                    <a:pt x="272" y="33"/>
                  </a:lnTo>
                  <a:lnTo>
                    <a:pt x="255" y="23"/>
                  </a:lnTo>
                  <a:lnTo>
                    <a:pt x="238" y="15"/>
                  </a:lnTo>
                  <a:lnTo>
                    <a:pt x="219" y="8"/>
                  </a:lnTo>
                  <a:lnTo>
                    <a:pt x="201" y="3"/>
                  </a:lnTo>
                  <a:lnTo>
                    <a:pt x="180" y="1"/>
                  </a:lnTo>
                  <a:lnTo>
                    <a:pt x="160" y="0"/>
                  </a:lnTo>
                  <a:lnTo>
                    <a:pt x="141" y="1"/>
                  </a:lnTo>
                  <a:lnTo>
                    <a:pt x="121" y="3"/>
                  </a:lnTo>
                  <a:lnTo>
                    <a:pt x="103" y="8"/>
                  </a:lnTo>
                  <a:lnTo>
                    <a:pt x="84" y="15"/>
                  </a:lnTo>
                  <a:lnTo>
                    <a:pt x="66" y="23"/>
                  </a:lnTo>
                  <a:lnTo>
                    <a:pt x="50" y="33"/>
                  </a:lnTo>
                  <a:lnTo>
                    <a:pt x="34" y="44"/>
                  </a:lnTo>
                  <a:lnTo>
                    <a:pt x="19" y="58"/>
                  </a:lnTo>
                  <a:lnTo>
                    <a:pt x="14" y="64"/>
                  </a:lnTo>
                  <a:lnTo>
                    <a:pt x="10" y="69"/>
                  </a:lnTo>
                  <a:lnTo>
                    <a:pt x="5" y="74"/>
                  </a:lnTo>
                  <a:lnTo>
                    <a:pt x="0" y="80"/>
                  </a:lnTo>
                  <a:lnTo>
                    <a:pt x="14" y="71"/>
                  </a:lnTo>
                  <a:lnTo>
                    <a:pt x="28" y="63"/>
                  </a:lnTo>
                  <a:lnTo>
                    <a:pt x="42" y="56"/>
                  </a:lnTo>
                  <a:lnTo>
                    <a:pt x="57" y="50"/>
                  </a:lnTo>
                  <a:lnTo>
                    <a:pt x="72" y="46"/>
                  </a:lnTo>
                  <a:lnTo>
                    <a:pt x="88" y="42"/>
                  </a:lnTo>
                  <a:lnTo>
                    <a:pt x="104" y="41"/>
                  </a:lnTo>
                  <a:lnTo>
                    <a:pt x="120" y="40"/>
                  </a:lnTo>
                  <a:lnTo>
                    <a:pt x="140" y="41"/>
                  </a:lnTo>
                  <a:lnTo>
                    <a:pt x="159" y="43"/>
                  </a:lnTo>
                  <a:lnTo>
                    <a:pt x="178" y="49"/>
                  </a:lnTo>
                  <a:lnTo>
                    <a:pt x="196" y="55"/>
                  </a:lnTo>
                  <a:lnTo>
                    <a:pt x="215" y="64"/>
                  </a:lnTo>
                  <a:lnTo>
                    <a:pt x="231" y="74"/>
                  </a:lnTo>
                  <a:lnTo>
                    <a:pt x="247" y="86"/>
                  </a:lnTo>
                  <a:lnTo>
                    <a:pt x="262" y="99"/>
                  </a:lnTo>
                  <a:lnTo>
                    <a:pt x="276" y="114"/>
                  </a:lnTo>
                  <a:lnTo>
                    <a:pt x="287" y="130"/>
                  </a:lnTo>
                  <a:lnTo>
                    <a:pt x="297" y="146"/>
                  </a:lnTo>
                  <a:lnTo>
                    <a:pt x="306" y="164"/>
                  </a:lnTo>
                  <a:lnTo>
                    <a:pt x="312" y="183"/>
                  </a:lnTo>
                  <a:lnTo>
                    <a:pt x="317" y="201"/>
                  </a:lnTo>
                  <a:lnTo>
                    <a:pt x="319" y="222"/>
                  </a:lnTo>
                  <a:lnTo>
                    <a:pt x="321" y="241"/>
                  </a:lnTo>
                  <a:lnTo>
                    <a:pt x="319" y="258"/>
                  </a:lnTo>
                  <a:lnTo>
                    <a:pt x="318" y="275"/>
                  </a:lnTo>
                  <a:lnTo>
                    <a:pt x="315" y="290"/>
                  </a:lnTo>
                  <a:lnTo>
                    <a:pt x="310" y="306"/>
                  </a:lnTo>
                  <a:lnTo>
                    <a:pt x="304" y="321"/>
                  </a:lnTo>
                  <a:lnTo>
                    <a:pt x="297" y="335"/>
                  </a:lnTo>
                  <a:lnTo>
                    <a:pt x="289" y="349"/>
                  </a:lnTo>
                  <a:lnTo>
                    <a:pt x="280" y="361"/>
                  </a:lnTo>
                  <a:lnTo>
                    <a:pt x="297" y="346"/>
                  </a:lnTo>
                  <a:lnTo>
                    <a:pt x="314" y="330"/>
                  </a:lnTo>
                  <a:lnTo>
                    <a:pt x="327" y="312"/>
                  </a:lnTo>
                  <a:lnTo>
                    <a:pt x="339" y="291"/>
                  </a:lnTo>
                  <a:lnTo>
                    <a:pt x="348" y="270"/>
                  </a:lnTo>
                  <a:lnTo>
                    <a:pt x="355" y="247"/>
                  </a:lnTo>
                  <a:lnTo>
                    <a:pt x="360" y="224"/>
                  </a:lnTo>
                  <a:lnTo>
                    <a:pt x="361" y="200"/>
                  </a:lnTo>
                  <a:lnTo>
                    <a:pt x="360" y="180"/>
                  </a:lnTo>
                  <a:lnTo>
                    <a:pt x="357" y="161"/>
                  </a:lnTo>
                  <a:lnTo>
                    <a:pt x="353" y="142"/>
                  </a:lnTo>
                  <a:lnTo>
                    <a:pt x="346" y="124"/>
                  </a:lnTo>
                  <a:lnTo>
                    <a:pt x="338" y="106"/>
                  </a:lnTo>
                  <a:lnTo>
                    <a:pt x="327" y="89"/>
                  </a:lnTo>
                  <a:lnTo>
                    <a:pt x="316" y="73"/>
                  </a:lnTo>
                  <a:lnTo>
                    <a:pt x="302" y="58"/>
                  </a:lnTo>
                  <a:close/>
                </a:path>
              </a:pathLst>
            </a:custGeom>
            <a:solidFill>
              <a:srgbClr val="7FFF7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grpSp>
      <p:sp>
        <p:nvSpPr>
          <p:cNvPr id="11270" name="Line 78"/>
          <p:cNvSpPr>
            <a:spLocks noChangeShapeType="1"/>
          </p:cNvSpPr>
          <p:nvPr/>
        </p:nvSpPr>
        <p:spPr bwMode="auto">
          <a:xfrm>
            <a:off x="1914525" y="1443038"/>
            <a:ext cx="373063"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lIns="128016" tIns="46154" rIns="45720" bIns="46154"/>
          <a:lstStyle/>
          <a:p>
            <a:endParaRPr lang="en-US"/>
          </a:p>
        </p:txBody>
      </p:sp>
      <p:sp>
        <p:nvSpPr>
          <p:cNvPr id="11271" name="Line 79"/>
          <p:cNvSpPr>
            <a:spLocks noChangeShapeType="1"/>
          </p:cNvSpPr>
          <p:nvPr/>
        </p:nvSpPr>
        <p:spPr bwMode="auto">
          <a:xfrm>
            <a:off x="3546475" y="1439863"/>
            <a:ext cx="373063"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lIns="128016" tIns="46154" rIns="45720" bIns="46154"/>
          <a:lstStyle/>
          <a:p>
            <a:endParaRPr lang="en-US"/>
          </a:p>
        </p:txBody>
      </p:sp>
      <p:sp>
        <p:nvSpPr>
          <p:cNvPr id="11272" name="Line 80"/>
          <p:cNvSpPr>
            <a:spLocks noChangeShapeType="1"/>
          </p:cNvSpPr>
          <p:nvPr/>
        </p:nvSpPr>
        <p:spPr bwMode="auto">
          <a:xfrm>
            <a:off x="5219700" y="1428750"/>
            <a:ext cx="373063"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lIns="128016" tIns="46154" rIns="45720" bIns="46154"/>
          <a:lstStyle/>
          <a:p>
            <a:endParaRPr lang="en-US"/>
          </a:p>
        </p:txBody>
      </p:sp>
      <p:sp>
        <p:nvSpPr>
          <p:cNvPr id="11273" name="Line 81"/>
          <p:cNvSpPr>
            <a:spLocks noChangeShapeType="1"/>
          </p:cNvSpPr>
          <p:nvPr/>
        </p:nvSpPr>
        <p:spPr bwMode="auto">
          <a:xfrm>
            <a:off x="6915150" y="1450975"/>
            <a:ext cx="373063"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lIns="128016" tIns="46154" rIns="45720" bIns="46154"/>
          <a:lstStyle/>
          <a:p>
            <a:endParaRPr lang="en-US"/>
          </a:p>
        </p:txBody>
      </p:sp>
      <p:sp>
        <p:nvSpPr>
          <p:cNvPr id="11274" name="Line 82"/>
          <p:cNvSpPr>
            <a:spLocks noChangeShapeType="1"/>
          </p:cNvSpPr>
          <p:nvPr/>
        </p:nvSpPr>
        <p:spPr bwMode="auto">
          <a:xfrm>
            <a:off x="3546475" y="1439863"/>
            <a:ext cx="373063"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lIns="128016" tIns="46154" rIns="45720" bIns="46154"/>
          <a:lstStyle/>
          <a:p>
            <a:endParaRPr lang="en-US"/>
          </a:p>
        </p:txBody>
      </p:sp>
      <p:sp>
        <p:nvSpPr>
          <p:cNvPr id="11275" name="Rectangle 83"/>
          <p:cNvSpPr>
            <a:spLocks noChangeArrowheads="1"/>
          </p:cNvSpPr>
          <p:nvPr/>
        </p:nvSpPr>
        <p:spPr bwMode="auto">
          <a:xfrm>
            <a:off x="7259638" y="1155700"/>
            <a:ext cx="1257300" cy="614363"/>
          </a:xfrm>
          <a:prstGeom prst="rec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1276" name="Rectangle 84"/>
          <p:cNvSpPr>
            <a:spLocks noChangeArrowheads="1"/>
          </p:cNvSpPr>
          <p:nvPr/>
        </p:nvSpPr>
        <p:spPr bwMode="auto">
          <a:xfrm>
            <a:off x="5581650" y="1155700"/>
            <a:ext cx="1341438" cy="614363"/>
          </a:xfrm>
          <a:prstGeom prst="rec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1277" name="Rectangle 85"/>
          <p:cNvSpPr>
            <a:spLocks noChangeArrowheads="1"/>
          </p:cNvSpPr>
          <p:nvPr/>
        </p:nvSpPr>
        <p:spPr bwMode="auto">
          <a:xfrm>
            <a:off x="3929063" y="1155700"/>
            <a:ext cx="1257300" cy="614363"/>
          </a:xfrm>
          <a:prstGeom prst="rec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1278" name="Rectangle 86"/>
          <p:cNvSpPr>
            <a:spLocks noChangeArrowheads="1"/>
          </p:cNvSpPr>
          <p:nvPr/>
        </p:nvSpPr>
        <p:spPr bwMode="auto">
          <a:xfrm>
            <a:off x="2276475" y="1155700"/>
            <a:ext cx="1257300" cy="614363"/>
          </a:xfrm>
          <a:prstGeom prst="rec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1279" name="Rectangle 87"/>
          <p:cNvSpPr>
            <a:spLocks noChangeArrowheads="1"/>
          </p:cNvSpPr>
          <p:nvPr/>
        </p:nvSpPr>
        <p:spPr bwMode="auto">
          <a:xfrm>
            <a:off x="654050" y="1155700"/>
            <a:ext cx="1257300" cy="614363"/>
          </a:xfrm>
          <a:prstGeom prst="rec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1280" name="Text Box 88"/>
          <p:cNvSpPr txBox="1">
            <a:spLocks noChangeArrowheads="1"/>
          </p:cNvSpPr>
          <p:nvPr/>
        </p:nvSpPr>
        <p:spPr bwMode="auto">
          <a:xfrm>
            <a:off x="654050" y="1231900"/>
            <a:ext cx="1230313"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309" tIns="46154" rIns="92309"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eaLnBrk="1" hangingPunct="1">
              <a:spcBef>
                <a:spcPct val="30000"/>
              </a:spcBef>
            </a:pPr>
            <a:r>
              <a:rPr lang="en-US" altLang="en-US" sz="2200" b="0" u="sng">
                <a:solidFill>
                  <a:srgbClr val="660000"/>
                </a:solidFill>
              </a:rPr>
              <a:t>D</a:t>
            </a:r>
            <a:r>
              <a:rPr lang="en-US" altLang="en-US" sz="2200" b="0">
                <a:solidFill>
                  <a:schemeClr val="tx1"/>
                </a:solidFill>
              </a:rPr>
              <a:t>efine</a:t>
            </a:r>
          </a:p>
        </p:txBody>
      </p:sp>
      <p:sp>
        <p:nvSpPr>
          <p:cNvPr id="11281" name="Text Box 89"/>
          <p:cNvSpPr txBox="1">
            <a:spLocks noChangeArrowheads="1"/>
          </p:cNvSpPr>
          <p:nvPr/>
        </p:nvSpPr>
        <p:spPr bwMode="auto">
          <a:xfrm>
            <a:off x="2276475" y="1231900"/>
            <a:ext cx="1335088"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6576" tIns="46154" rIns="92309"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eaLnBrk="1" hangingPunct="1">
              <a:spcBef>
                <a:spcPct val="30000"/>
              </a:spcBef>
            </a:pPr>
            <a:r>
              <a:rPr lang="en-US" altLang="en-US" sz="2200" b="0" u="sng">
                <a:solidFill>
                  <a:srgbClr val="660000"/>
                </a:solidFill>
              </a:rPr>
              <a:t>M</a:t>
            </a:r>
            <a:r>
              <a:rPr lang="en-US" altLang="en-US" sz="2200" b="0">
                <a:solidFill>
                  <a:schemeClr val="tx1"/>
                </a:solidFill>
              </a:rPr>
              <a:t>easure</a:t>
            </a:r>
          </a:p>
        </p:txBody>
      </p:sp>
      <p:sp>
        <p:nvSpPr>
          <p:cNvPr id="11282" name="Text Box 90"/>
          <p:cNvSpPr txBox="1">
            <a:spLocks noChangeArrowheads="1"/>
          </p:cNvSpPr>
          <p:nvPr/>
        </p:nvSpPr>
        <p:spPr bwMode="auto">
          <a:xfrm>
            <a:off x="3956050" y="1231900"/>
            <a:ext cx="1230313"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309" tIns="46154" rIns="92309"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eaLnBrk="1" hangingPunct="1">
              <a:spcBef>
                <a:spcPct val="30000"/>
              </a:spcBef>
            </a:pPr>
            <a:r>
              <a:rPr lang="en-US" altLang="en-US" sz="2200" b="0" u="sng">
                <a:solidFill>
                  <a:srgbClr val="660000"/>
                </a:solidFill>
              </a:rPr>
              <a:t>A</a:t>
            </a:r>
            <a:r>
              <a:rPr lang="en-US" altLang="en-US" sz="2200" b="0">
                <a:solidFill>
                  <a:schemeClr val="tx1"/>
                </a:solidFill>
              </a:rPr>
              <a:t>nalyze</a:t>
            </a:r>
          </a:p>
        </p:txBody>
      </p:sp>
      <p:sp>
        <p:nvSpPr>
          <p:cNvPr id="11283" name="Text Box 91"/>
          <p:cNvSpPr txBox="1">
            <a:spLocks noChangeArrowheads="1"/>
          </p:cNvSpPr>
          <p:nvPr/>
        </p:nvSpPr>
        <p:spPr bwMode="auto">
          <a:xfrm>
            <a:off x="5645150" y="1220788"/>
            <a:ext cx="1230313" cy="427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309" tIns="46154" rIns="92309"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eaLnBrk="1" hangingPunct="1">
              <a:spcBef>
                <a:spcPct val="30000"/>
              </a:spcBef>
            </a:pPr>
            <a:r>
              <a:rPr lang="en-US" altLang="en-US" sz="2200" b="0" u="sng">
                <a:solidFill>
                  <a:srgbClr val="660000"/>
                </a:solidFill>
              </a:rPr>
              <a:t>D</a:t>
            </a:r>
            <a:r>
              <a:rPr lang="en-US" altLang="en-US" sz="2200" b="0">
                <a:solidFill>
                  <a:schemeClr val="tx1"/>
                </a:solidFill>
              </a:rPr>
              <a:t>esign</a:t>
            </a:r>
          </a:p>
        </p:txBody>
      </p:sp>
      <p:sp>
        <p:nvSpPr>
          <p:cNvPr id="11284" name="Text Box 92"/>
          <p:cNvSpPr txBox="1">
            <a:spLocks noChangeArrowheads="1"/>
          </p:cNvSpPr>
          <p:nvPr/>
        </p:nvSpPr>
        <p:spPr bwMode="auto">
          <a:xfrm>
            <a:off x="7259638" y="1231900"/>
            <a:ext cx="1230312"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309" tIns="46154" rIns="92309"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eaLnBrk="1" hangingPunct="1">
              <a:spcBef>
                <a:spcPct val="30000"/>
              </a:spcBef>
            </a:pPr>
            <a:r>
              <a:rPr lang="en-US" altLang="en-US" sz="2200" b="0" u="sng">
                <a:solidFill>
                  <a:srgbClr val="660000"/>
                </a:solidFill>
              </a:rPr>
              <a:t>V</a:t>
            </a:r>
            <a:r>
              <a:rPr lang="en-US" altLang="en-US" sz="2200" b="0">
                <a:solidFill>
                  <a:schemeClr val="tx1"/>
                </a:solidFill>
              </a:rPr>
              <a:t>erify</a:t>
            </a:r>
          </a:p>
        </p:txBody>
      </p:sp>
      <p:sp>
        <p:nvSpPr>
          <p:cNvPr id="11285" name="AutoShape 93"/>
          <p:cNvSpPr>
            <a:spLocks noChangeArrowheads="1"/>
          </p:cNvSpPr>
          <p:nvPr/>
        </p:nvSpPr>
        <p:spPr bwMode="auto">
          <a:xfrm>
            <a:off x="654050" y="1770063"/>
            <a:ext cx="1230313" cy="806450"/>
          </a:xfrm>
          <a:prstGeom prst="flowChartDocumen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309" tIns="46154" rIns="92309" bIns="46154" anchor="ct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1286" name="AutoShape 94"/>
          <p:cNvSpPr>
            <a:spLocks noChangeArrowheads="1"/>
          </p:cNvSpPr>
          <p:nvPr/>
        </p:nvSpPr>
        <p:spPr bwMode="auto">
          <a:xfrm>
            <a:off x="2289175" y="4310063"/>
            <a:ext cx="1257300" cy="855662"/>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grpSp>
        <p:nvGrpSpPr>
          <p:cNvPr id="11287" name="Group 95"/>
          <p:cNvGrpSpPr>
            <a:grpSpLocks/>
          </p:cNvGrpSpPr>
          <p:nvPr/>
        </p:nvGrpSpPr>
        <p:grpSpPr bwMode="auto">
          <a:xfrm>
            <a:off x="641350" y="1892300"/>
            <a:ext cx="1257300" cy="806450"/>
            <a:chOff x="412" y="1192"/>
            <a:chExt cx="792" cy="508"/>
          </a:xfrm>
        </p:grpSpPr>
        <p:sp>
          <p:nvSpPr>
            <p:cNvPr id="11359" name="AutoShape 96"/>
            <p:cNvSpPr>
              <a:spLocks noChangeArrowheads="1"/>
            </p:cNvSpPr>
            <p:nvPr/>
          </p:nvSpPr>
          <p:spPr bwMode="auto">
            <a:xfrm>
              <a:off x="412" y="1192"/>
              <a:ext cx="792" cy="508"/>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1360" name="Text Box 97"/>
            <p:cNvSpPr txBox="1">
              <a:spLocks noChangeArrowheads="1"/>
            </p:cNvSpPr>
            <p:nvPr/>
          </p:nvSpPr>
          <p:spPr bwMode="auto">
            <a:xfrm>
              <a:off x="429" y="1192"/>
              <a:ext cx="775" cy="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lnSpc>
                  <a:spcPct val="85000"/>
                </a:lnSpc>
                <a:spcBef>
                  <a:spcPct val="0"/>
                </a:spcBef>
              </a:pPr>
              <a:r>
                <a:rPr lang="en-US" altLang="en-US" b="0">
                  <a:solidFill>
                    <a:schemeClr val="tx2"/>
                  </a:solidFill>
                  <a:latin typeface="Arial Narrow" panose="020B0606020202030204" pitchFamily="34" charset="0"/>
                </a:rPr>
                <a:t>Define project scope</a:t>
              </a:r>
            </a:p>
          </p:txBody>
        </p:sp>
      </p:grpSp>
      <p:grpSp>
        <p:nvGrpSpPr>
          <p:cNvPr id="11288" name="Group 98"/>
          <p:cNvGrpSpPr>
            <a:grpSpLocks/>
          </p:cNvGrpSpPr>
          <p:nvPr/>
        </p:nvGrpSpPr>
        <p:grpSpPr bwMode="auto">
          <a:xfrm>
            <a:off x="654050" y="2901950"/>
            <a:ext cx="1257300" cy="1130300"/>
            <a:chOff x="412" y="1797"/>
            <a:chExt cx="792" cy="705"/>
          </a:xfrm>
        </p:grpSpPr>
        <p:sp>
          <p:nvSpPr>
            <p:cNvPr id="11357" name="AutoShape 99"/>
            <p:cNvSpPr>
              <a:spLocks noChangeArrowheads="1"/>
            </p:cNvSpPr>
            <p:nvPr/>
          </p:nvSpPr>
          <p:spPr bwMode="auto">
            <a:xfrm>
              <a:off x="412" y="1797"/>
              <a:ext cx="792" cy="705"/>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1358" name="Text Box 100"/>
            <p:cNvSpPr txBox="1">
              <a:spLocks noChangeArrowheads="1"/>
            </p:cNvSpPr>
            <p:nvPr/>
          </p:nvSpPr>
          <p:spPr bwMode="auto">
            <a:xfrm>
              <a:off x="417" y="1804"/>
              <a:ext cx="780" cy="6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lnSpc>
                  <a:spcPct val="85000"/>
                </a:lnSpc>
                <a:spcBef>
                  <a:spcPct val="0"/>
                </a:spcBef>
              </a:pPr>
              <a:r>
                <a:rPr lang="en-US" altLang="en-US" b="0">
                  <a:solidFill>
                    <a:schemeClr val="tx2"/>
                  </a:solidFill>
                  <a:latin typeface="Arial Narrow" panose="020B0606020202030204" pitchFamily="34" charset="0"/>
                </a:rPr>
                <a:t>Establish CCRs, CTQs, &amp;  design goals</a:t>
              </a:r>
            </a:p>
          </p:txBody>
        </p:sp>
      </p:grpSp>
      <p:grpSp>
        <p:nvGrpSpPr>
          <p:cNvPr id="11289" name="Group 101"/>
          <p:cNvGrpSpPr>
            <a:grpSpLocks/>
          </p:cNvGrpSpPr>
          <p:nvPr/>
        </p:nvGrpSpPr>
        <p:grpSpPr bwMode="auto">
          <a:xfrm>
            <a:off x="617538" y="4198938"/>
            <a:ext cx="1257300" cy="949325"/>
            <a:chOff x="389" y="2577"/>
            <a:chExt cx="792" cy="669"/>
          </a:xfrm>
        </p:grpSpPr>
        <p:sp>
          <p:nvSpPr>
            <p:cNvPr id="11355" name="AutoShape 102"/>
            <p:cNvSpPr>
              <a:spLocks noChangeArrowheads="1"/>
            </p:cNvSpPr>
            <p:nvPr/>
          </p:nvSpPr>
          <p:spPr bwMode="auto">
            <a:xfrm>
              <a:off x="389" y="2584"/>
              <a:ext cx="792" cy="508"/>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1356" name="Text Box 103"/>
            <p:cNvSpPr txBox="1">
              <a:spLocks noChangeArrowheads="1"/>
            </p:cNvSpPr>
            <p:nvPr/>
          </p:nvSpPr>
          <p:spPr bwMode="auto">
            <a:xfrm>
              <a:off x="394" y="2577"/>
              <a:ext cx="781" cy="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lnSpc>
                  <a:spcPct val="85000"/>
                </a:lnSpc>
                <a:spcBef>
                  <a:spcPct val="0"/>
                </a:spcBef>
              </a:pPr>
              <a:r>
                <a:rPr lang="en-US" altLang="en-US" b="0">
                  <a:solidFill>
                    <a:schemeClr val="tx2"/>
                  </a:solidFill>
                  <a:latin typeface="Arial Narrow" panose="020B0606020202030204" pitchFamily="34" charset="0"/>
                </a:rPr>
                <a:t>Establish formal project</a:t>
              </a:r>
              <a:endParaRPr lang="en-US" altLang="en-US" b="0">
                <a:solidFill>
                  <a:srgbClr val="9C2108"/>
                </a:solidFill>
                <a:latin typeface="Arial Narrow" panose="020B0606020202030204" pitchFamily="34" charset="0"/>
              </a:endParaRPr>
            </a:p>
            <a:p>
              <a:pPr algn="l" eaLnBrk="1" hangingPunct="1">
                <a:lnSpc>
                  <a:spcPct val="75000"/>
                </a:lnSpc>
              </a:pPr>
              <a:endParaRPr lang="en-US" altLang="en-US" b="0">
                <a:solidFill>
                  <a:schemeClr val="tx2"/>
                </a:solidFill>
                <a:latin typeface="Arial Narrow" panose="020B0606020202030204" pitchFamily="34" charset="0"/>
              </a:endParaRPr>
            </a:p>
          </p:txBody>
        </p:sp>
      </p:grpSp>
      <p:grpSp>
        <p:nvGrpSpPr>
          <p:cNvPr id="11290" name="Group 104"/>
          <p:cNvGrpSpPr>
            <a:grpSpLocks/>
          </p:cNvGrpSpPr>
          <p:nvPr/>
        </p:nvGrpSpPr>
        <p:grpSpPr bwMode="auto">
          <a:xfrm>
            <a:off x="2289175" y="1878013"/>
            <a:ext cx="1257300" cy="1333500"/>
            <a:chOff x="1434" y="1192"/>
            <a:chExt cx="792" cy="825"/>
          </a:xfrm>
        </p:grpSpPr>
        <p:sp>
          <p:nvSpPr>
            <p:cNvPr id="11353" name="AutoShape 105"/>
            <p:cNvSpPr>
              <a:spLocks noChangeArrowheads="1"/>
            </p:cNvSpPr>
            <p:nvPr/>
          </p:nvSpPr>
          <p:spPr bwMode="auto">
            <a:xfrm>
              <a:off x="1434" y="1192"/>
              <a:ext cx="792" cy="825"/>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1354" name="Text Box 106"/>
            <p:cNvSpPr txBox="1">
              <a:spLocks noChangeArrowheads="1"/>
            </p:cNvSpPr>
            <p:nvPr/>
          </p:nvSpPr>
          <p:spPr bwMode="auto">
            <a:xfrm>
              <a:off x="1440" y="1198"/>
              <a:ext cx="781" cy="7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46154" rIns="45720"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lnSpc>
                  <a:spcPct val="85000"/>
                </a:lnSpc>
                <a:spcBef>
                  <a:spcPct val="0"/>
                </a:spcBef>
              </a:pPr>
              <a:r>
                <a:rPr lang="en-US" altLang="en-US" b="0">
                  <a:solidFill>
                    <a:schemeClr val="tx2"/>
                  </a:solidFill>
                  <a:latin typeface="Arial Narrow" panose="020B0606020202030204" pitchFamily="34" charset="0"/>
                </a:rPr>
                <a:t>CTQ flowdown: </a:t>
              </a:r>
              <a:br>
                <a:rPr lang="en-US" altLang="en-US" b="0">
                  <a:solidFill>
                    <a:schemeClr val="tx2"/>
                  </a:solidFill>
                  <a:latin typeface="Arial Narrow" panose="020B0606020202030204" pitchFamily="34" charset="0"/>
                </a:rPr>
              </a:br>
              <a:r>
                <a:rPr lang="en-US" altLang="en-US" b="0">
                  <a:solidFill>
                    <a:schemeClr val="tx2"/>
                  </a:solidFill>
                  <a:latin typeface="Arial Narrow" panose="020B0606020202030204" pitchFamily="34" charset="0"/>
                </a:rPr>
                <a:t>ID potential</a:t>
              </a:r>
              <a:br>
                <a:rPr lang="en-US" altLang="en-US" b="0">
                  <a:solidFill>
                    <a:schemeClr val="tx2"/>
                  </a:solidFill>
                  <a:latin typeface="Arial Narrow" panose="020B0606020202030204" pitchFamily="34" charset="0"/>
                </a:rPr>
              </a:br>
              <a:r>
                <a:rPr lang="en-US" altLang="en-US" b="0">
                  <a:solidFill>
                    <a:schemeClr val="tx2"/>
                  </a:solidFill>
                  <a:latin typeface="Arial Narrow" panose="020B0606020202030204" pitchFamily="34" charset="0"/>
                </a:rPr>
                <a:t>design drivers</a:t>
              </a:r>
            </a:p>
          </p:txBody>
        </p:sp>
      </p:grpSp>
      <p:grpSp>
        <p:nvGrpSpPr>
          <p:cNvPr id="11291" name="Group 107"/>
          <p:cNvGrpSpPr>
            <a:grpSpLocks/>
          </p:cNvGrpSpPr>
          <p:nvPr/>
        </p:nvGrpSpPr>
        <p:grpSpPr bwMode="auto">
          <a:xfrm>
            <a:off x="2273300" y="3427413"/>
            <a:ext cx="1260475" cy="649287"/>
            <a:chOff x="1432" y="2123"/>
            <a:chExt cx="794" cy="394"/>
          </a:xfrm>
        </p:grpSpPr>
        <p:sp>
          <p:nvSpPr>
            <p:cNvPr id="11351" name="AutoShape 108"/>
            <p:cNvSpPr>
              <a:spLocks noChangeArrowheads="1"/>
            </p:cNvSpPr>
            <p:nvPr/>
          </p:nvSpPr>
          <p:spPr bwMode="auto">
            <a:xfrm>
              <a:off x="1434" y="2123"/>
              <a:ext cx="792" cy="394"/>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1352" name="Text Box 109"/>
            <p:cNvSpPr txBox="1">
              <a:spLocks noChangeArrowheads="1"/>
            </p:cNvSpPr>
            <p:nvPr/>
          </p:nvSpPr>
          <p:spPr bwMode="auto">
            <a:xfrm>
              <a:off x="1432" y="2130"/>
              <a:ext cx="789" cy="3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lnSpc>
                  <a:spcPct val="75000"/>
                </a:lnSpc>
              </a:pPr>
              <a:r>
                <a:rPr lang="en-US" altLang="en-US" b="0">
                  <a:solidFill>
                    <a:schemeClr val="tx2"/>
                  </a:solidFill>
                  <a:latin typeface="Arial Narrow" panose="020B0606020202030204" pitchFamily="34" charset="0"/>
                </a:rPr>
                <a:t>Gather &amp; qualify data</a:t>
              </a:r>
            </a:p>
          </p:txBody>
        </p:sp>
      </p:grpSp>
      <p:sp>
        <p:nvSpPr>
          <p:cNvPr id="11292" name="Text Box 110"/>
          <p:cNvSpPr txBox="1">
            <a:spLocks noChangeArrowheads="1"/>
          </p:cNvSpPr>
          <p:nvPr/>
        </p:nvSpPr>
        <p:spPr bwMode="auto">
          <a:xfrm>
            <a:off x="2286000" y="4284663"/>
            <a:ext cx="1239838"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lnSpc>
                <a:spcPct val="85000"/>
              </a:lnSpc>
              <a:spcBef>
                <a:spcPct val="30000"/>
              </a:spcBef>
            </a:pPr>
            <a:r>
              <a:rPr lang="en-US" altLang="en-US" b="0">
                <a:solidFill>
                  <a:schemeClr val="tx2"/>
                </a:solidFill>
                <a:latin typeface="Arial Narrow" panose="020B0606020202030204" pitchFamily="34" charset="0"/>
              </a:rPr>
              <a:t>Specify </a:t>
            </a:r>
            <a:br>
              <a:rPr lang="en-US" altLang="en-US" b="0">
                <a:solidFill>
                  <a:schemeClr val="tx2"/>
                </a:solidFill>
                <a:latin typeface="Arial Narrow" panose="020B0606020202030204" pitchFamily="34" charset="0"/>
              </a:rPr>
            </a:br>
            <a:r>
              <a:rPr lang="en-US" altLang="en-US" b="0">
                <a:solidFill>
                  <a:schemeClr val="tx2"/>
                </a:solidFill>
                <a:latin typeface="Arial Narrow" panose="020B0606020202030204" pitchFamily="34" charset="0"/>
              </a:rPr>
              <a:t>performance  </a:t>
            </a:r>
            <a:br>
              <a:rPr lang="en-US" altLang="en-US" b="0">
                <a:solidFill>
                  <a:schemeClr val="tx2"/>
                </a:solidFill>
                <a:latin typeface="Arial Narrow" panose="020B0606020202030204" pitchFamily="34" charset="0"/>
              </a:rPr>
            </a:br>
            <a:r>
              <a:rPr lang="en-US" altLang="en-US" b="0">
                <a:solidFill>
                  <a:schemeClr val="tx2"/>
                </a:solidFill>
                <a:latin typeface="Arial Narrow" panose="020B0606020202030204" pitchFamily="34" charset="0"/>
              </a:rPr>
              <a:t>bounds</a:t>
            </a:r>
          </a:p>
        </p:txBody>
      </p:sp>
      <p:grpSp>
        <p:nvGrpSpPr>
          <p:cNvPr id="11293" name="Group 111"/>
          <p:cNvGrpSpPr>
            <a:grpSpLocks/>
          </p:cNvGrpSpPr>
          <p:nvPr/>
        </p:nvGrpSpPr>
        <p:grpSpPr bwMode="auto">
          <a:xfrm>
            <a:off x="2265363" y="5383213"/>
            <a:ext cx="1260475" cy="711200"/>
            <a:chOff x="1432" y="3175"/>
            <a:chExt cx="794" cy="448"/>
          </a:xfrm>
        </p:grpSpPr>
        <p:sp>
          <p:nvSpPr>
            <p:cNvPr id="11349" name="AutoShape 112"/>
            <p:cNvSpPr>
              <a:spLocks noChangeArrowheads="1"/>
            </p:cNvSpPr>
            <p:nvPr/>
          </p:nvSpPr>
          <p:spPr bwMode="auto">
            <a:xfrm>
              <a:off x="1434" y="3175"/>
              <a:ext cx="792" cy="448"/>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1350" name="Text Box 113"/>
            <p:cNvSpPr txBox="1">
              <a:spLocks noChangeArrowheads="1"/>
            </p:cNvSpPr>
            <p:nvPr/>
          </p:nvSpPr>
          <p:spPr bwMode="auto">
            <a:xfrm>
              <a:off x="1432" y="3176"/>
              <a:ext cx="789" cy="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lnSpc>
                  <a:spcPct val="85000"/>
                </a:lnSpc>
                <a:spcBef>
                  <a:spcPct val="0"/>
                </a:spcBef>
              </a:pPr>
              <a:r>
                <a:rPr lang="en-US" altLang="en-US" b="0">
                  <a:solidFill>
                    <a:schemeClr val="tx2"/>
                  </a:solidFill>
                  <a:latin typeface="Arial Narrow" panose="020B0606020202030204" pitchFamily="34" charset="0"/>
                </a:rPr>
                <a:t>Summarize &amp; baseline data</a:t>
              </a:r>
            </a:p>
          </p:txBody>
        </p:sp>
      </p:grpSp>
      <p:grpSp>
        <p:nvGrpSpPr>
          <p:cNvPr id="11294" name="Group 114"/>
          <p:cNvGrpSpPr>
            <a:grpSpLocks/>
          </p:cNvGrpSpPr>
          <p:nvPr/>
        </p:nvGrpSpPr>
        <p:grpSpPr bwMode="auto">
          <a:xfrm>
            <a:off x="3929063" y="1892300"/>
            <a:ext cx="1266825" cy="938213"/>
            <a:chOff x="2486" y="1192"/>
            <a:chExt cx="798" cy="561"/>
          </a:xfrm>
        </p:grpSpPr>
        <p:sp>
          <p:nvSpPr>
            <p:cNvPr id="11347" name="AutoShape 115"/>
            <p:cNvSpPr>
              <a:spLocks noChangeArrowheads="1"/>
            </p:cNvSpPr>
            <p:nvPr/>
          </p:nvSpPr>
          <p:spPr bwMode="auto">
            <a:xfrm>
              <a:off x="2492" y="1192"/>
              <a:ext cx="792" cy="561"/>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1348" name="Text Box 116"/>
            <p:cNvSpPr txBox="1">
              <a:spLocks noChangeArrowheads="1"/>
            </p:cNvSpPr>
            <p:nvPr/>
          </p:nvSpPr>
          <p:spPr bwMode="auto">
            <a:xfrm>
              <a:off x="2486" y="1197"/>
              <a:ext cx="796" cy="5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lnSpc>
                  <a:spcPct val="85000"/>
                </a:lnSpc>
              </a:pPr>
              <a:r>
                <a:rPr lang="en-US" altLang="en-US" b="0">
                  <a:solidFill>
                    <a:schemeClr val="tx2"/>
                  </a:solidFill>
                  <a:latin typeface="Arial Narrow" panose="020B0606020202030204" pitchFamily="34" charset="0"/>
                </a:rPr>
                <a:t>Explore data; model design dynamics</a:t>
              </a:r>
            </a:p>
          </p:txBody>
        </p:sp>
      </p:grpSp>
      <p:grpSp>
        <p:nvGrpSpPr>
          <p:cNvPr id="11295" name="Group 117"/>
          <p:cNvGrpSpPr>
            <a:grpSpLocks/>
          </p:cNvGrpSpPr>
          <p:nvPr/>
        </p:nvGrpSpPr>
        <p:grpSpPr bwMode="auto">
          <a:xfrm>
            <a:off x="3922713" y="2998788"/>
            <a:ext cx="1263650" cy="939800"/>
            <a:chOff x="2471" y="1789"/>
            <a:chExt cx="796" cy="592"/>
          </a:xfrm>
        </p:grpSpPr>
        <p:sp>
          <p:nvSpPr>
            <p:cNvPr id="11345" name="AutoShape 118"/>
            <p:cNvSpPr>
              <a:spLocks noChangeArrowheads="1"/>
            </p:cNvSpPr>
            <p:nvPr/>
          </p:nvSpPr>
          <p:spPr bwMode="auto">
            <a:xfrm>
              <a:off x="2475" y="1797"/>
              <a:ext cx="792" cy="584"/>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1346" name="Text Box 119"/>
            <p:cNvSpPr txBox="1">
              <a:spLocks noChangeArrowheads="1"/>
            </p:cNvSpPr>
            <p:nvPr/>
          </p:nvSpPr>
          <p:spPr bwMode="auto">
            <a:xfrm>
              <a:off x="2471" y="1789"/>
              <a:ext cx="796" cy="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lnSpc>
                  <a:spcPct val="85000"/>
                </a:lnSpc>
                <a:spcBef>
                  <a:spcPct val="0"/>
                </a:spcBef>
              </a:pPr>
              <a:r>
                <a:rPr lang="en-US" altLang="en-US" b="0">
                  <a:solidFill>
                    <a:schemeClr val="tx2"/>
                  </a:solidFill>
                  <a:latin typeface="Arial Narrow" panose="020B0606020202030204" pitchFamily="34" charset="0"/>
                </a:rPr>
                <a:t>Focus on significant design drivers</a:t>
              </a:r>
            </a:p>
          </p:txBody>
        </p:sp>
      </p:grpSp>
      <p:grpSp>
        <p:nvGrpSpPr>
          <p:cNvPr id="11296" name="Group 120"/>
          <p:cNvGrpSpPr>
            <a:grpSpLocks/>
          </p:cNvGrpSpPr>
          <p:nvPr/>
        </p:nvGrpSpPr>
        <p:grpSpPr bwMode="auto">
          <a:xfrm>
            <a:off x="3956050" y="4114800"/>
            <a:ext cx="1257300" cy="962025"/>
            <a:chOff x="2492" y="2402"/>
            <a:chExt cx="792" cy="584"/>
          </a:xfrm>
        </p:grpSpPr>
        <p:sp>
          <p:nvSpPr>
            <p:cNvPr id="11343" name="AutoShape 121"/>
            <p:cNvSpPr>
              <a:spLocks noChangeArrowheads="1"/>
            </p:cNvSpPr>
            <p:nvPr/>
          </p:nvSpPr>
          <p:spPr bwMode="auto">
            <a:xfrm>
              <a:off x="2492" y="2402"/>
              <a:ext cx="792" cy="584"/>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1344" name="Text Box 122"/>
            <p:cNvSpPr txBox="1">
              <a:spLocks noChangeArrowheads="1"/>
            </p:cNvSpPr>
            <p:nvPr/>
          </p:nvSpPr>
          <p:spPr bwMode="auto">
            <a:xfrm>
              <a:off x="2493" y="2402"/>
              <a:ext cx="789" cy="5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lnSpc>
                  <a:spcPct val="85000"/>
                </a:lnSpc>
              </a:pPr>
              <a:r>
                <a:rPr lang="en-US" altLang="en-US" b="0">
                  <a:solidFill>
                    <a:schemeClr val="tx2"/>
                  </a:solidFill>
                  <a:latin typeface="Arial Narrow" panose="020B0606020202030204" pitchFamily="34" charset="0"/>
                </a:rPr>
                <a:t>Innovate </a:t>
              </a:r>
              <a:br>
                <a:rPr lang="en-US" altLang="en-US" b="0">
                  <a:solidFill>
                    <a:schemeClr val="tx2"/>
                  </a:solidFill>
                  <a:latin typeface="Arial Narrow" panose="020B0606020202030204" pitchFamily="34" charset="0"/>
                </a:rPr>
              </a:br>
              <a:r>
                <a:rPr lang="en-US" altLang="en-US" b="0">
                  <a:solidFill>
                    <a:schemeClr val="tx2"/>
                  </a:solidFill>
                  <a:latin typeface="Arial Narrow" panose="020B0606020202030204" pitchFamily="34" charset="0"/>
                </a:rPr>
                <a:t>design </a:t>
              </a:r>
              <a:br>
                <a:rPr lang="en-US" altLang="en-US" b="0">
                  <a:solidFill>
                    <a:schemeClr val="tx2"/>
                  </a:solidFill>
                  <a:latin typeface="Arial Narrow" panose="020B0606020202030204" pitchFamily="34" charset="0"/>
                </a:rPr>
              </a:br>
              <a:r>
                <a:rPr lang="en-US" altLang="en-US" b="0">
                  <a:solidFill>
                    <a:schemeClr val="tx2"/>
                  </a:solidFill>
                  <a:latin typeface="Arial Narrow" panose="020B0606020202030204" pitchFamily="34" charset="0"/>
                </a:rPr>
                <a:t>alternatives</a:t>
              </a:r>
            </a:p>
          </p:txBody>
        </p:sp>
      </p:grpSp>
      <p:grpSp>
        <p:nvGrpSpPr>
          <p:cNvPr id="11297" name="Group 123"/>
          <p:cNvGrpSpPr>
            <a:grpSpLocks/>
          </p:cNvGrpSpPr>
          <p:nvPr/>
        </p:nvGrpSpPr>
        <p:grpSpPr bwMode="auto">
          <a:xfrm>
            <a:off x="3956050" y="5259388"/>
            <a:ext cx="1265238" cy="1225550"/>
            <a:chOff x="2492" y="3031"/>
            <a:chExt cx="797" cy="727"/>
          </a:xfrm>
        </p:grpSpPr>
        <p:sp>
          <p:nvSpPr>
            <p:cNvPr id="11341" name="AutoShape 124"/>
            <p:cNvSpPr>
              <a:spLocks noChangeArrowheads="1"/>
            </p:cNvSpPr>
            <p:nvPr/>
          </p:nvSpPr>
          <p:spPr bwMode="auto">
            <a:xfrm>
              <a:off x="2492" y="3031"/>
              <a:ext cx="792" cy="727"/>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1342" name="Text Box 125"/>
            <p:cNvSpPr txBox="1">
              <a:spLocks noChangeArrowheads="1"/>
            </p:cNvSpPr>
            <p:nvPr/>
          </p:nvSpPr>
          <p:spPr bwMode="auto">
            <a:xfrm>
              <a:off x="2493" y="3032"/>
              <a:ext cx="796" cy="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lnSpc>
                  <a:spcPct val="85000"/>
                </a:lnSpc>
              </a:pPr>
              <a:r>
                <a:rPr lang="en-US" altLang="en-US" b="0">
                  <a:solidFill>
                    <a:schemeClr val="tx2"/>
                  </a:solidFill>
                  <a:latin typeface="Arial Narrow" panose="020B0606020202030204" pitchFamily="34" charset="0"/>
                </a:rPr>
                <a:t>Select best</a:t>
              </a:r>
              <a:br>
                <a:rPr lang="en-US" altLang="en-US" b="0">
                  <a:solidFill>
                    <a:schemeClr val="tx2"/>
                  </a:solidFill>
                  <a:latin typeface="Arial Narrow" panose="020B0606020202030204" pitchFamily="34" charset="0"/>
                </a:rPr>
              </a:br>
              <a:r>
                <a:rPr lang="en-US" altLang="en-US" b="0">
                  <a:solidFill>
                    <a:schemeClr val="tx2"/>
                  </a:solidFill>
                  <a:latin typeface="Arial Narrow" panose="020B0606020202030204" pitchFamily="34" charset="0"/>
                </a:rPr>
                <a:t>architecture,</a:t>
              </a:r>
              <a:br>
                <a:rPr lang="en-US" altLang="en-US" b="0">
                  <a:solidFill>
                    <a:schemeClr val="tx2"/>
                  </a:solidFill>
                  <a:latin typeface="Arial Narrow" panose="020B0606020202030204" pitchFamily="34" charset="0"/>
                </a:rPr>
              </a:br>
              <a:r>
                <a:rPr lang="en-US" altLang="en-US" b="0">
                  <a:solidFill>
                    <a:schemeClr val="tx2"/>
                  </a:solidFill>
                  <a:latin typeface="Arial Narrow" panose="020B0606020202030204" pitchFamily="34" charset="0"/>
                </a:rPr>
                <a:t>design, &amp;</a:t>
              </a:r>
              <a:br>
                <a:rPr lang="en-US" altLang="en-US" b="0">
                  <a:solidFill>
                    <a:schemeClr val="tx2"/>
                  </a:solidFill>
                  <a:latin typeface="Arial Narrow" panose="020B0606020202030204" pitchFamily="34" charset="0"/>
                </a:rPr>
              </a:br>
              <a:r>
                <a:rPr lang="en-US" altLang="en-US" b="0">
                  <a:solidFill>
                    <a:schemeClr val="tx2"/>
                  </a:solidFill>
                  <a:latin typeface="Arial Narrow" panose="020B0606020202030204" pitchFamily="34" charset="0"/>
                </a:rPr>
                <a:t>feature set</a:t>
              </a:r>
            </a:p>
          </p:txBody>
        </p:sp>
      </p:grpSp>
      <p:grpSp>
        <p:nvGrpSpPr>
          <p:cNvPr id="11298" name="Group 126"/>
          <p:cNvGrpSpPr>
            <a:grpSpLocks/>
          </p:cNvGrpSpPr>
          <p:nvPr/>
        </p:nvGrpSpPr>
        <p:grpSpPr bwMode="auto">
          <a:xfrm>
            <a:off x="5572125" y="1892300"/>
            <a:ext cx="1371600" cy="1120775"/>
            <a:chOff x="3510" y="1192"/>
            <a:chExt cx="864" cy="706"/>
          </a:xfrm>
        </p:grpSpPr>
        <p:sp>
          <p:nvSpPr>
            <p:cNvPr id="11339" name="AutoShape 127"/>
            <p:cNvSpPr>
              <a:spLocks noChangeArrowheads="1"/>
            </p:cNvSpPr>
            <p:nvPr/>
          </p:nvSpPr>
          <p:spPr bwMode="auto">
            <a:xfrm>
              <a:off x="3516" y="1192"/>
              <a:ext cx="845" cy="706"/>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1340" name="Text Box 128"/>
            <p:cNvSpPr txBox="1">
              <a:spLocks noChangeArrowheads="1"/>
            </p:cNvSpPr>
            <p:nvPr/>
          </p:nvSpPr>
          <p:spPr bwMode="auto">
            <a:xfrm>
              <a:off x="3510" y="1197"/>
              <a:ext cx="864" cy="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lnSpc>
                  <a:spcPct val="85000"/>
                </a:lnSpc>
                <a:spcBef>
                  <a:spcPct val="0"/>
                </a:spcBef>
              </a:pPr>
              <a:r>
                <a:rPr lang="en-US" altLang="en-US" b="0">
                  <a:solidFill>
                    <a:schemeClr val="tx2"/>
                  </a:solidFill>
                  <a:latin typeface="Arial Narrow" panose="020B0606020202030204" pitchFamily="34" charset="0"/>
                </a:rPr>
                <a:t>Match </a:t>
              </a:r>
              <a:br>
                <a:rPr lang="en-US" altLang="en-US" b="0">
                  <a:solidFill>
                    <a:schemeClr val="tx2"/>
                  </a:solidFill>
                  <a:latin typeface="Arial Narrow" panose="020B0606020202030204" pitchFamily="34" charset="0"/>
                </a:rPr>
              </a:br>
              <a:r>
                <a:rPr lang="en-US" altLang="en-US" b="0">
                  <a:solidFill>
                    <a:schemeClr val="tx2"/>
                  </a:solidFill>
                  <a:latin typeface="Arial Narrow" panose="020B0606020202030204" pitchFamily="34" charset="0"/>
                </a:rPr>
                <a:t>design &amp; implementation plans </a:t>
              </a:r>
            </a:p>
          </p:txBody>
        </p:sp>
      </p:grpSp>
      <p:grpSp>
        <p:nvGrpSpPr>
          <p:cNvPr id="11299" name="Group 129"/>
          <p:cNvGrpSpPr>
            <a:grpSpLocks/>
          </p:cNvGrpSpPr>
          <p:nvPr/>
        </p:nvGrpSpPr>
        <p:grpSpPr bwMode="auto">
          <a:xfrm>
            <a:off x="5583238" y="3163888"/>
            <a:ext cx="1374775" cy="1012825"/>
            <a:chOff x="3516" y="1925"/>
            <a:chExt cx="866" cy="638"/>
          </a:xfrm>
        </p:grpSpPr>
        <p:sp>
          <p:nvSpPr>
            <p:cNvPr id="11337" name="AutoShape 130"/>
            <p:cNvSpPr>
              <a:spLocks noChangeArrowheads="1"/>
            </p:cNvSpPr>
            <p:nvPr/>
          </p:nvSpPr>
          <p:spPr bwMode="auto">
            <a:xfrm>
              <a:off x="3516" y="1925"/>
              <a:ext cx="845" cy="638"/>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1338" name="Text Box 131"/>
            <p:cNvSpPr txBox="1">
              <a:spLocks noChangeArrowheads="1"/>
            </p:cNvSpPr>
            <p:nvPr/>
          </p:nvSpPr>
          <p:spPr bwMode="auto">
            <a:xfrm>
              <a:off x="3517" y="1955"/>
              <a:ext cx="865" cy="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46154" rIns="45720"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lnSpc>
                  <a:spcPct val="85000"/>
                </a:lnSpc>
                <a:spcBef>
                  <a:spcPct val="0"/>
                </a:spcBef>
              </a:pPr>
              <a:r>
                <a:rPr lang="en-US" altLang="en-US" b="0">
                  <a:solidFill>
                    <a:schemeClr val="tx2"/>
                  </a:solidFill>
                  <a:latin typeface="Arial Narrow" panose="020B0606020202030204" pitchFamily="34" charset="0"/>
                </a:rPr>
                <a:t>Reduce </a:t>
              </a:r>
              <a:br>
                <a:rPr lang="en-US" altLang="en-US" b="0">
                  <a:solidFill>
                    <a:schemeClr val="tx2"/>
                  </a:solidFill>
                  <a:latin typeface="Arial Narrow" panose="020B0606020202030204" pitchFamily="34" charset="0"/>
                </a:rPr>
              </a:br>
              <a:r>
                <a:rPr lang="en-US" altLang="en-US" b="0">
                  <a:solidFill>
                    <a:schemeClr val="tx2"/>
                  </a:solidFill>
                  <a:latin typeface="Arial Narrow" panose="020B0606020202030204" pitchFamily="34" charset="0"/>
                </a:rPr>
                <a:t>design &amp; integration risk</a:t>
              </a:r>
            </a:p>
          </p:txBody>
        </p:sp>
      </p:grpSp>
      <p:grpSp>
        <p:nvGrpSpPr>
          <p:cNvPr id="11300" name="Group 132"/>
          <p:cNvGrpSpPr>
            <a:grpSpLocks/>
          </p:cNvGrpSpPr>
          <p:nvPr/>
        </p:nvGrpSpPr>
        <p:grpSpPr bwMode="auto">
          <a:xfrm>
            <a:off x="5572125" y="4357688"/>
            <a:ext cx="1341438" cy="1133475"/>
            <a:chOff x="3516" y="2644"/>
            <a:chExt cx="845" cy="714"/>
          </a:xfrm>
        </p:grpSpPr>
        <p:sp>
          <p:nvSpPr>
            <p:cNvPr id="11335" name="AutoShape 133"/>
            <p:cNvSpPr>
              <a:spLocks noChangeArrowheads="1"/>
            </p:cNvSpPr>
            <p:nvPr/>
          </p:nvSpPr>
          <p:spPr bwMode="auto">
            <a:xfrm>
              <a:off x="3516" y="2645"/>
              <a:ext cx="845" cy="713"/>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1336" name="Text Box 134"/>
            <p:cNvSpPr txBox="1">
              <a:spLocks noChangeArrowheads="1"/>
            </p:cNvSpPr>
            <p:nvPr/>
          </p:nvSpPr>
          <p:spPr bwMode="auto">
            <a:xfrm>
              <a:off x="3517" y="2644"/>
              <a:ext cx="841" cy="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lnSpc>
                  <a:spcPct val="85000"/>
                </a:lnSpc>
                <a:spcBef>
                  <a:spcPct val="40000"/>
                </a:spcBef>
              </a:pPr>
              <a:r>
                <a:rPr lang="en-US" altLang="en-US" b="0">
                  <a:solidFill>
                    <a:schemeClr val="tx2"/>
                  </a:solidFill>
                  <a:latin typeface="Arial Narrow" panose="020B0606020202030204" pitchFamily="34" charset="0"/>
                </a:rPr>
                <a:t>Deliver features using closed loop control</a:t>
              </a:r>
            </a:p>
          </p:txBody>
        </p:sp>
      </p:grpSp>
      <p:grpSp>
        <p:nvGrpSpPr>
          <p:cNvPr id="11301" name="Group 135"/>
          <p:cNvGrpSpPr>
            <a:grpSpLocks/>
          </p:cNvGrpSpPr>
          <p:nvPr/>
        </p:nvGrpSpPr>
        <p:grpSpPr bwMode="auto">
          <a:xfrm>
            <a:off x="7259638" y="1878013"/>
            <a:ext cx="1262062" cy="1096962"/>
            <a:chOff x="4570" y="1190"/>
            <a:chExt cx="795" cy="691"/>
          </a:xfrm>
        </p:grpSpPr>
        <p:sp>
          <p:nvSpPr>
            <p:cNvPr id="11333" name="AutoShape 136"/>
            <p:cNvSpPr>
              <a:spLocks noChangeArrowheads="1"/>
            </p:cNvSpPr>
            <p:nvPr/>
          </p:nvSpPr>
          <p:spPr bwMode="auto">
            <a:xfrm>
              <a:off x="4573" y="1192"/>
              <a:ext cx="792" cy="689"/>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1334" name="Text Box 137"/>
            <p:cNvSpPr txBox="1">
              <a:spLocks noChangeArrowheads="1"/>
            </p:cNvSpPr>
            <p:nvPr/>
          </p:nvSpPr>
          <p:spPr bwMode="auto">
            <a:xfrm>
              <a:off x="4570" y="1190"/>
              <a:ext cx="788" cy="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lnSpc>
                  <a:spcPct val="85000"/>
                </a:lnSpc>
                <a:spcBef>
                  <a:spcPct val="0"/>
                </a:spcBef>
              </a:pPr>
              <a:r>
                <a:rPr lang="en-US" altLang="en-US" b="0">
                  <a:solidFill>
                    <a:schemeClr val="tx2"/>
                  </a:solidFill>
                  <a:latin typeface="Arial Narrow" panose="020B0606020202030204" pitchFamily="34" charset="0"/>
                </a:rPr>
                <a:t>Verify system  performance;</a:t>
              </a:r>
              <a:br>
                <a:rPr lang="en-US" altLang="en-US" b="0">
                  <a:solidFill>
                    <a:schemeClr val="tx2"/>
                  </a:solidFill>
                  <a:latin typeface="Arial Narrow" panose="020B0606020202030204" pitchFamily="34" charset="0"/>
                </a:rPr>
              </a:br>
              <a:r>
                <a:rPr lang="en-US" altLang="en-US" b="0">
                  <a:solidFill>
                    <a:schemeClr val="tx2"/>
                  </a:solidFill>
                  <a:latin typeface="Arial Narrow" panose="020B0606020202030204" pitchFamily="34" charset="0"/>
                </a:rPr>
                <a:t>demonstrate CTQs</a:t>
              </a:r>
            </a:p>
          </p:txBody>
        </p:sp>
      </p:grpSp>
      <p:grpSp>
        <p:nvGrpSpPr>
          <p:cNvPr id="11302" name="Group 138"/>
          <p:cNvGrpSpPr>
            <a:grpSpLocks/>
          </p:cNvGrpSpPr>
          <p:nvPr/>
        </p:nvGrpSpPr>
        <p:grpSpPr bwMode="auto">
          <a:xfrm>
            <a:off x="7232650" y="3182938"/>
            <a:ext cx="1262063" cy="808037"/>
            <a:chOff x="4563" y="1963"/>
            <a:chExt cx="795" cy="509"/>
          </a:xfrm>
        </p:grpSpPr>
        <p:sp>
          <p:nvSpPr>
            <p:cNvPr id="11331" name="AutoShape 139"/>
            <p:cNvSpPr>
              <a:spLocks noChangeArrowheads="1"/>
            </p:cNvSpPr>
            <p:nvPr/>
          </p:nvSpPr>
          <p:spPr bwMode="auto">
            <a:xfrm>
              <a:off x="4563" y="1964"/>
              <a:ext cx="792" cy="508"/>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1332" name="Text Box 140"/>
            <p:cNvSpPr txBox="1">
              <a:spLocks noChangeArrowheads="1"/>
            </p:cNvSpPr>
            <p:nvPr/>
          </p:nvSpPr>
          <p:spPr bwMode="auto">
            <a:xfrm>
              <a:off x="4563" y="1963"/>
              <a:ext cx="795" cy="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r>
                <a:rPr lang="en-US" altLang="en-US" b="0">
                  <a:solidFill>
                    <a:schemeClr val="tx1"/>
                  </a:solidFill>
                  <a:latin typeface="Arial Narrow" panose="020B0606020202030204" pitchFamily="34" charset="0"/>
                </a:rPr>
                <a:t>Deliver new design</a:t>
              </a:r>
              <a:endParaRPr lang="en-US" altLang="en-US" b="0">
                <a:solidFill>
                  <a:schemeClr val="tx2"/>
                </a:solidFill>
                <a:latin typeface="Arial Narrow" panose="020B0606020202030204" pitchFamily="34" charset="0"/>
              </a:endParaRPr>
            </a:p>
          </p:txBody>
        </p:sp>
      </p:grpSp>
      <p:grpSp>
        <p:nvGrpSpPr>
          <p:cNvPr id="11303" name="Group 141"/>
          <p:cNvGrpSpPr>
            <a:grpSpLocks/>
          </p:cNvGrpSpPr>
          <p:nvPr/>
        </p:nvGrpSpPr>
        <p:grpSpPr bwMode="auto">
          <a:xfrm>
            <a:off x="7232650" y="4198938"/>
            <a:ext cx="1257300" cy="1373187"/>
            <a:chOff x="4556" y="2577"/>
            <a:chExt cx="792" cy="865"/>
          </a:xfrm>
        </p:grpSpPr>
        <p:sp>
          <p:nvSpPr>
            <p:cNvPr id="11329" name="AutoShape 142"/>
            <p:cNvSpPr>
              <a:spLocks noChangeArrowheads="1"/>
            </p:cNvSpPr>
            <p:nvPr/>
          </p:nvSpPr>
          <p:spPr bwMode="auto">
            <a:xfrm>
              <a:off x="4556" y="2577"/>
              <a:ext cx="792" cy="865"/>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1330" name="Text Box 143"/>
            <p:cNvSpPr txBox="1">
              <a:spLocks noChangeArrowheads="1"/>
            </p:cNvSpPr>
            <p:nvPr/>
          </p:nvSpPr>
          <p:spPr bwMode="auto">
            <a:xfrm>
              <a:off x="4563" y="2577"/>
              <a:ext cx="781" cy="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lnSpc>
                  <a:spcPct val="75000"/>
                </a:lnSpc>
              </a:pPr>
              <a:r>
                <a:rPr lang="en-US" altLang="en-US" b="0">
                  <a:solidFill>
                    <a:schemeClr val="tx2"/>
                  </a:solidFill>
                  <a:latin typeface="Arial Narrow" panose="020B0606020202030204" pitchFamily="34" charset="0"/>
                </a:rPr>
                <a:t>Monitor &amp; learn from users’ experiences (ongoing) </a:t>
              </a:r>
            </a:p>
          </p:txBody>
        </p:sp>
      </p:grpSp>
      <p:sp>
        <p:nvSpPr>
          <p:cNvPr id="11304" name="AutoShape 144"/>
          <p:cNvSpPr>
            <a:spLocks noChangeArrowheads="1"/>
          </p:cNvSpPr>
          <p:nvPr/>
        </p:nvSpPr>
        <p:spPr bwMode="auto">
          <a:xfrm>
            <a:off x="3852863" y="1289050"/>
            <a:ext cx="5026025" cy="1579563"/>
          </a:xfrm>
          <a:prstGeom prst="wedgeRectCallout">
            <a:avLst>
              <a:gd name="adj1" fmla="val -55403"/>
              <a:gd name="adj2" fmla="val -1861"/>
            </a:avLst>
          </a:prstGeom>
          <a:solidFill>
            <a:srgbClr val="FFFFCC"/>
          </a:solidFill>
          <a:ln w="9525" algn="ctr">
            <a:solidFill>
              <a:schemeClr val="tx1"/>
            </a:solidFill>
            <a:miter lim="800000"/>
            <a:headEnd/>
            <a:tailEnd/>
          </a:ln>
        </p:spPr>
        <p:txBody>
          <a:bodyPr lIns="128016" tIns="46154" rIns="45720" bIns="46154"/>
          <a:lstStyle>
            <a:lvl1pPr marL="120650" indent="-1206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lnSpc>
                <a:spcPct val="85000"/>
              </a:lnSpc>
              <a:spcBef>
                <a:spcPct val="10000"/>
              </a:spcBef>
              <a:spcAft>
                <a:spcPct val="10000"/>
              </a:spcAft>
              <a:buFontTx/>
              <a:buChar char="•"/>
            </a:pPr>
            <a:r>
              <a:rPr lang="en-US" altLang="en-US" sz="1600" b="0">
                <a:solidFill>
                  <a:schemeClr val="tx1"/>
                </a:solidFill>
              </a:rPr>
              <a:t>How will the key results (CTQs, CCRs) be measured in operational terms? </a:t>
            </a:r>
          </a:p>
          <a:p>
            <a:pPr algn="l" eaLnBrk="1" hangingPunct="1">
              <a:lnSpc>
                <a:spcPct val="85000"/>
              </a:lnSpc>
              <a:spcBef>
                <a:spcPct val="10000"/>
              </a:spcBef>
              <a:spcAft>
                <a:spcPct val="10000"/>
              </a:spcAft>
              <a:buFontTx/>
              <a:buChar char="•"/>
            </a:pPr>
            <a:r>
              <a:rPr lang="en-US" altLang="en-US" sz="1600" b="0">
                <a:solidFill>
                  <a:schemeClr val="tx1"/>
                </a:solidFill>
              </a:rPr>
              <a:t>What factors might influence the key results measures?</a:t>
            </a:r>
          </a:p>
          <a:p>
            <a:pPr algn="l" eaLnBrk="1" hangingPunct="1">
              <a:lnSpc>
                <a:spcPct val="85000"/>
              </a:lnSpc>
              <a:spcBef>
                <a:spcPct val="10000"/>
              </a:spcBef>
              <a:spcAft>
                <a:spcPct val="10000"/>
              </a:spcAft>
              <a:buFontTx/>
              <a:buChar char="•"/>
            </a:pPr>
            <a:r>
              <a:rPr lang="en-US" altLang="en-US" sz="1600" b="0">
                <a:solidFill>
                  <a:schemeClr val="tx1"/>
                </a:solidFill>
              </a:rPr>
              <a:t>Will each factor be </a:t>
            </a:r>
            <a:r>
              <a:rPr lang="en-US" altLang="en-US" sz="1600">
                <a:solidFill>
                  <a:schemeClr val="tx1"/>
                </a:solidFill>
              </a:rPr>
              <a:t>controllable</a:t>
            </a:r>
            <a:r>
              <a:rPr lang="en-US" altLang="en-US" sz="1600" b="0">
                <a:solidFill>
                  <a:schemeClr val="tx1"/>
                </a:solidFill>
              </a:rPr>
              <a:t> or </a:t>
            </a:r>
            <a:r>
              <a:rPr lang="en-US" altLang="en-US" sz="1600">
                <a:solidFill>
                  <a:schemeClr val="tx1"/>
                </a:solidFill>
              </a:rPr>
              <a:t>uncontrolled</a:t>
            </a:r>
            <a:r>
              <a:rPr lang="en-US" altLang="en-US" sz="1600" b="0">
                <a:solidFill>
                  <a:schemeClr val="tx1"/>
                </a:solidFill>
              </a:rPr>
              <a:t> in the expected scope of this project?</a:t>
            </a:r>
          </a:p>
        </p:txBody>
      </p:sp>
      <p:sp>
        <p:nvSpPr>
          <p:cNvPr id="11305" name="AutoShape 145"/>
          <p:cNvSpPr>
            <a:spLocks noChangeArrowheads="1"/>
          </p:cNvSpPr>
          <p:nvPr/>
        </p:nvSpPr>
        <p:spPr bwMode="auto">
          <a:xfrm>
            <a:off x="3849688" y="3036888"/>
            <a:ext cx="5027612" cy="1111250"/>
          </a:xfrm>
          <a:prstGeom prst="wedgeRectCallout">
            <a:avLst>
              <a:gd name="adj1" fmla="val -55148"/>
              <a:gd name="adj2" fmla="val -2431"/>
            </a:avLst>
          </a:prstGeom>
          <a:solidFill>
            <a:srgbClr val="FFFFCC"/>
          </a:solidFill>
          <a:ln w="9525" algn="ctr">
            <a:solidFill>
              <a:schemeClr val="tx1"/>
            </a:solidFill>
            <a:miter lim="800000"/>
            <a:headEnd/>
            <a:tailEnd/>
          </a:ln>
        </p:spPr>
        <p:txBody>
          <a:bodyPr lIns="128016" tIns="46154" rIns="45720" bIns="46154"/>
          <a:lstStyle>
            <a:lvl1pPr marL="120650" indent="-1206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lnSpc>
                <a:spcPct val="85000"/>
              </a:lnSpc>
              <a:spcBef>
                <a:spcPct val="10000"/>
              </a:spcBef>
              <a:spcAft>
                <a:spcPct val="10000"/>
              </a:spcAft>
              <a:buFontTx/>
              <a:buChar char="•"/>
            </a:pPr>
            <a:r>
              <a:rPr lang="en-US" altLang="en-US" sz="1600" b="0">
                <a:solidFill>
                  <a:schemeClr val="tx1"/>
                </a:solidFill>
              </a:rPr>
              <a:t>Where will the data be gathered? How? How much?</a:t>
            </a:r>
          </a:p>
          <a:p>
            <a:pPr algn="l" eaLnBrk="1" hangingPunct="1">
              <a:lnSpc>
                <a:spcPct val="85000"/>
              </a:lnSpc>
              <a:spcBef>
                <a:spcPct val="10000"/>
              </a:spcBef>
              <a:spcAft>
                <a:spcPct val="10000"/>
              </a:spcAft>
              <a:buFontTx/>
              <a:buChar char="•"/>
            </a:pPr>
            <a:r>
              <a:rPr lang="en-US" altLang="en-US" sz="1600" b="0">
                <a:solidFill>
                  <a:schemeClr val="tx1"/>
                </a:solidFill>
              </a:rPr>
              <a:t>Has data been collected according to the plan?  Were there any important deviations?</a:t>
            </a:r>
          </a:p>
          <a:p>
            <a:pPr algn="l" eaLnBrk="1" hangingPunct="1">
              <a:lnSpc>
                <a:spcPct val="85000"/>
              </a:lnSpc>
              <a:spcBef>
                <a:spcPct val="10000"/>
              </a:spcBef>
              <a:spcAft>
                <a:spcPct val="10000"/>
              </a:spcAft>
              <a:buFontTx/>
              <a:buChar char="•"/>
            </a:pPr>
            <a:r>
              <a:rPr lang="en-US" altLang="en-US" sz="1600" b="0">
                <a:solidFill>
                  <a:schemeClr val="tx1"/>
                </a:solidFill>
              </a:rPr>
              <a:t>Are there unexpected patterns in the raw data?</a:t>
            </a:r>
          </a:p>
        </p:txBody>
      </p:sp>
      <p:sp>
        <p:nvSpPr>
          <p:cNvPr id="11306" name="AutoShape 146"/>
          <p:cNvSpPr>
            <a:spLocks noChangeArrowheads="1"/>
          </p:cNvSpPr>
          <p:nvPr/>
        </p:nvSpPr>
        <p:spPr bwMode="auto">
          <a:xfrm>
            <a:off x="3852863" y="5364163"/>
            <a:ext cx="5003800" cy="854075"/>
          </a:xfrm>
          <a:prstGeom prst="wedgeRectCallout">
            <a:avLst>
              <a:gd name="adj1" fmla="val -54315"/>
              <a:gd name="adj2" fmla="val 6880"/>
            </a:avLst>
          </a:prstGeom>
          <a:solidFill>
            <a:srgbClr val="FFFFCC"/>
          </a:solidFill>
          <a:ln w="9525" algn="ctr">
            <a:solidFill>
              <a:schemeClr val="tx1"/>
            </a:solidFill>
            <a:miter lim="800000"/>
            <a:headEnd/>
            <a:tailEnd/>
          </a:ln>
        </p:spPr>
        <p:txBody>
          <a:bodyPr lIns="128016" tIns="46154" rIns="45720" bIns="46154"/>
          <a:lstStyle>
            <a:lvl1pPr marL="120650" indent="-1206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lnSpc>
                <a:spcPct val="85000"/>
              </a:lnSpc>
              <a:spcBef>
                <a:spcPct val="10000"/>
              </a:spcBef>
              <a:spcAft>
                <a:spcPct val="10000"/>
              </a:spcAft>
              <a:buFontTx/>
              <a:buChar char="•"/>
            </a:pPr>
            <a:r>
              <a:rPr lang="en-US" altLang="en-US" sz="1600" b="0">
                <a:solidFill>
                  <a:schemeClr val="tx1"/>
                </a:solidFill>
              </a:rPr>
              <a:t>What can we learn about current performance?</a:t>
            </a:r>
          </a:p>
          <a:p>
            <a:pPr algn="l" eaLnBrk="1" hangingPunct="1">
              <a:lnSpc>
                <a:spcPct val="85000"/>
              </a:lnSpc>
              <a:spcBef>
                <a:spcPct val="10000"/>
              </a:spcBef>
              <a:spcAft>
                <a:spcPct val="10000"/>
              </a:spcAft>
              <a:buFontTx/>
              <a:buChar char="•"/>
            </a:pPr>
            <a:r>
              <a:rPr lang="en-US" altLang="en-US" sz="1600" b="0">
                <a:solidFill>
                  <a:schemeClr val="tx1"/>
                </a:solidFill>
              </a:rPr>
              <a:t>How does performance compare with the project goals? </a:t>
            </a:r>
            <a:endParaRPr lang="en-US" altLang="en-US" sz="1600" b="0">
              <a:solidFill>
                <a:schemeClr val="tx2"/>
              </a:solidFill>
            </a:endParaRPr>
          </a:p>
        </p:txBody>
      </p:sp>
      <p:sp>
        <p:nvSpPr>
          <p:cNvPr id="11307" name="AutoShape 147"/>
          <p:cNvSpPr>
            <a:spLocks noChangeArrowheads="1"/>
          </p:cNvSpPr>
          <p:nvPr/>
        </p:nvSpPr>
        <p:spPr bwMode="auto">
          <a:xfrm>
            <a:off x="3838575" y="4321175"/>
            <a:ext cx="5026025" cy="846138"/>
          </a:xfrm>
          <a:prstGeom prst="wedgeRectCallout">
            <a:avLst>
              <a:gd name="adj1" fmla="val -55370"/>
              <a:gd name="adj2" fmla="val 1407"/>
            </a:avLst>
          </a:prstGeom>
          <a:solidFill>
            <a:srgbClr val="FFFFCC"/>
          </a:solidFill>
          <a:ln w="9525" algn="ctr">
            <a:solidFill>
              <a:schemeClr val="tx1"/>
            </a:solidFill>
            <a:miter lim="800000"/>
            <a:headEnd/>
            <a:tailEnd/>
          </a:ln>
        </p:spPr>
        <p:txBody>
          <a:bodyPr lIns="128016" tIns="46154" rIns="45720" bIns="46154"/>
          <a:lstStyle>
            <a:lvl1pPr marL="120650" indent="-1206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lnSpc>
                <a:spcPct val="85000"/>
              </a:lnSpc>
              <a:spcBef>
                <a:spcPct val="10000"/>
              </a:spcBef>
              <a:spcAft>
                <a:spcPct val="10000"/>
              </a:spcAft>
              <a:buFontTx/>
              <a:buChar char="•"/>
            </a:pPr>
            <a:r>
              <a:rPr lang="en-US" altLang="en-US" sz="1600" b="0">
                <a:solidFill>
                  <a:schemeClr val="tx1"/>
                </a:solidFill>
              </a:rPr>
              <a:t>Can we distill and report baseline observations?</a:t>
            </a:r>
          </a:p>
          <a:p>
            <a:pPr algn="l" eaLnBrk="1" hangingPunct="1">
              <a:lnSpc>
                <a:spcPct val="85000"/>
              </a:lnSpc>
              <a:spcBef>
                <a:spcPct val="10000"/>
              </a:spcBef>
              <a:spcAft>
                <a:spcPct val="10000"/>
              </a:spcAft>
              <a:buFontTx/>
              <a:buChar char="•"/>
            </a:pPr>
            <a:r>
              <a:rPr lang="en-US" altLang="en-US" sz="1600" b="0">
                <a:solidFill>
                  <a:schemeClr val="tx1"/>
                </a:solidFill>
              </a:rPr>
              <a:t>What does the baseline view say about the project’s chances of success as chartered?</a:t>
            </a:r>
          </a:p>
        </p:txBody>
      </p:sp>
      <p:sp>
        <p:nvSpPr>
          <p:cNvPr id="11308" name="Text Box 60"/>
          <p:cNvSpPr txBox="1">
            <a:spLocks noChangeArrowheads="1"/>
          </p:cNvSpPr>
          <p:nvPr/>
        </p:nvSpPr>
        <p:spPr bwMode="auto">
          <a:xfrm>
            <a:off x="654050" y="6202363"/>
            <a:ext cx="1884363"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97392" tIns="49522" rIns="97392" bIns="49522">
            <a:spAutoFit/>
          </a:bodyPr>
          <a:lstStyle>
            <a:lvl1pPr defTabSz="1074738"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defTabSz="1074738"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defTabSz="1074738"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defTabSz="1074738"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defTabSz="1074738"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defTabSz="1074738"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defTabSz="1074738"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defTabSz="1074738"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defTabSz="1074738"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lnSpc>
                <a:spcPct val="89000"/>
              </a:lnSpc>
            </a:pPr>
            <a:r>
              <a:rPr lang="en-US" altLang="en-US" sz="1200" b="0">
                <a:solidFill>
                  <a:schemeClr val="tx1"/>
                </a:solidFill>
              </a:rPr>
              <a:t>Phase Exit Review</a:t>
            </a:r>
          </a:p>
        </p:txBody>
      </p:sp>
      <p:grpSp>
        <p:nvGrpSpPr>
          <p:cNvPr id="11309" name="Group 61"/>
          <p:cNvGrpSpPr>
            <a:grpSpLocks/>
          </p:cNvGrpSpPr>
          <p:nvPr/>
        </p:nvGrpSpPr>
        <p:grpSpPr bwMode="auto">
          <a:xfrm>
            <a:off x="322263" y="6154738"/>
            <a:ext cx="319087" cy="355600"/>
            <a:chOff x="410" y="1186"/>
            <a:chExt cx="745" cy="919"/>
          </a:xfrm>
        </p:grpSpPr>
        <p:sp>
          <p:nvSpPr>
            <p:cNvPr id="11311" name="Freeform 62"/>
            <p:cNvSpPr>
              <a:spLocks/>
            </p:cNvSpPr>
            <p:nvPr/>
          </p:nvSpPr>
          <p:spPr bwMode="auto">
            <a:xfrm>
              <a:off x="410" y="1186"/>
              <a:ext cx="745" cy="919"/>
            </a:xfrm>
            <a:custGeom>
              <a:avLst/>
              <a:gdLst>
                <a:gd name="T0" fmla="*/ 373 w 1489"/>
                <a:gd name="T1" fmla="*/ 168 h 1836"/>
                <a:gd name="T2" fmla="*/ 292 w 1489"/>
                <a:gd name="T3" fmla="*/ 117 h 1836"/>
                <a:gd name="T4" fmla="*/ 309 w 1489"/>
                <a:gd name="T5" fmla="*/ 97 h 1836"/>
                <a:gd name="T6" fmla="*/ 326 w 1489"/>
                <a:gd name="T7" fmla="*/ 85 h 1836"/>
                <a:gd name="T8" fmla="*/ 341 w 1489"/>
                <a:gd name="T9" fmla="*/ 79 h 1836"/>
                <a:gd name="T10" fmla="*/ 352 w 1489"/>
                <a:gd name="T11" fmla="*/ 78 h 1836"/>
                <a:gd name="T12" fmla="*/ 357 w 1489"/>
                <a:gd name="T13" fmla="*/ 78 h 1836"/>
                <a:gd name="T14" fmla="*/ 287 w 1489"/>
                <a:gd name="T15" fmla="*/ 29 h 1836"/>
                <a:gd name="T16" fmla="*/ 89 w 1489"/>
                <a:gd name="T17" fmla="*/ 29 h 1836"/>
                <a:gd name="T18" fmla="*/ 16 w 1489"/>
                <a:gd name="T19" fmla="*/ 78 h 1836"/>
                <a:gd name="T20" fmla="*/ 21 w 1489"/>
                <a:gd name="T21" fmla="*/ 78 h 1836"/>
                <a:gd name="T22" fmla="*/ 32 w 1489"/>
                <a:gd name="T23" fmla="*/ 79 h 1836"/>
                <a:gd name="T24" fmla="*/ 48 w 1489"/>
                <a:gd name="T25" fmla="*/ 85 h 1836"/>
                <a:gd name="T26" fmla="*/ 65 w 1489"/>
                <a:gd name="T27" fmla="*/ 98 h 1836"/>
                <a:gd name="T28" fmla="*/ 82 w 1489"/>
                <a:gd name="T29" fmla="*/ 119 h 1836"/>
                <a:gd name="T30" fmla="*/ 88 w 1489"/>
                <a:gd name="T31" fmla="*/ 130 h 1836"/>
                <a:gd name="T32" fmla="*/ 89 w 1489"/>
                <a:gd name="T33" fmla="*/ 168 h 1836"/>
                <a:gd name="T34" fmla="*/ 16 w 1489"/>
                <a:gd name="T35" fmla="*/ 217 h 1836"/>
                <a:gd name="T36" fmla="*/ 21 w 1489"/>
                <a:gd name="T37" fmla="*/ 217 h 1836"/>
                <a:gd name="T38" fmla="*/ 32 w 1489"/>
                <a:gd name="T39" fmla="*/ 218 h 1836"/>
                <a:gd name="T40" fmla="*/ 48 w 1489"/>
                <a:gd name="T41" fmla="*/ 224 h 1836"/>
                <a:gd name="T42" fmla="*/ 65 w 1489"/>
                <a:gd name="T43" fmla="*/ 237 h 1836"/>
                <a:gd name="T44" fmla="*/ 82 w 1489"/>
                <a:gd name="T45" fmla="*/ 259 h 1836"/>
                <a:gd name="T46" fmla="*/ 88 w 1489"/>
                <a:gd name="T47" fmla="*/ 269 h 1836"/>
                <a:gd name="T48" fmla="*/ 89 w 1489"/>
                <a:gd name="T49" fmla="*/ 303 h 1836"/>
                <a:gd name="T50" fmla="*/ 16 w 1489"/>
                <a:gd name="T51" fmla="*/ 352 h 1836"/>
                <a:gd name="T52" fmla="*/ 21 w 1489"/>
                <a:gd name="T53" fmla="*/ 352 h 1836"/>
                <a:gd name="T54" fmla="*/ 32 w 1489"/>
                <a:gd name="T55" fmla="*/ 353 h 1836"/>
                <a:gd name="T56" fmla="*/ 48 w 1489"/>
                <a:gd name="T57" fmla="*/ 359 h 1836"/>
                <a:gd name="T58" fmla="*/ 65 w 1489"/>
                <a:gd name="T59" fmla="*/ 372 h 1836"/>
                <a:gd name="T60" fmla="*/ 82 w 1489"/>
                <a:gd name="T61" fmla="*/ 394 h 1836"/>
                <a:gd name="T62" fmla="*/ 88 w 1489"/>
                <a:gd name="T63" fmla="*/ 404 h 1836"/>
                <a:gd name="T64" fmla="*/ 89 w 1489"/>
                <a:gd name="T65" fmla="*/ 460 h 1836"/>
                <a:gd name="T66" fmla="*/ 292 w 1489"/>
                <a:gd name="T67" fmla="*/ 391 h 1836"/>
                <a:gd name="T68" fmla="*/ 309 w 1489"/>
                <a:gd name="T69" fmla="*/ 371 h 1836"/>
                <a:gd name="T70" fmla="*/ 326 w 1489"/>
                <a:gd name="T71" fmla="*/ 359 h 1836"/>
                <a:gd name="T72" fmla="*/ 341 w 1489"/>
                <a:gd name="T73" fmla="*/ 353 h 1836"/>
                <a:gd name="T74" fmla="*/ 352 w 1489"/>
                <a:gd name="T75" fmla="*/ 352 h 1836"/>
                <a:gd name="T76" fmla="*/ 357 w 1489"/>
                <a:gd name="T77" fmla="*/ 352 h 1836"/>
                <a:gd name="T78" fmla="*/ 287 w 1489"/>
                <a:gd name="T79" fmla="*/ 303 h 1836"/>
                <a:gd name="T80" fmla="*/ 298 w 1489"/>
                <a:gd name="T81" fmla="*/ 248 h 1836"/>
                <a:gd name="T82" fmla="*/ 315 w 1489"/>
                <a:gd name="T83" fmla="*/ 231 h 1836"/>
                <a:gd name="T84" fmla="*/ 331 w 1489"/>
                <a:gd name="T85" fmla="*/ 221 h 1836"/>
                <a:gd name="T86" fmla="*/ 345 w 1489"/>
                <a:gd name="T87" fmla="*/ 217 h 1836"/>
                <a:gd name="T88" fmla="*/ 354 w 1489"/>
                <a:gd name="T89" fmla="*/ 217 h 18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89"/>
                <a:gd name="T136" fmla="*/ 0 h 1836"/>
                <a:gd name="T137" fmla="*/ 1489 w 1489"/>
                <a:gd name="T138" fmla="*/ 1836 h 18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89" h="1836">
                  <a:moveTo>
                    <a:pt x="1425" y="865"/>
                  </a:moveTo>
                  <a:lnTo>
                    <a:pt x="1489" y="872"/>
                  </a:lnTo>
                  <a:lnTo>
                    <a:pt x="1489" y="670"/>
                  </a:lnTo>
                  <a:lnTo>
                    <a:pt x="1146" y="670"/>
                  </a:lnTo>
                  <a:lnTo>
                    <a:pt x="1146" y="503"/>
                  </a:lnTo>
                  <a:lnTo>
                    <a:pt x="1166" y="466"/>
                  </a:lnTo>
                  <a:lnTo>
                    <a:pt x="1189" y="434"/>
                  </a:lnTo>
                  <a:lnTo>
                    <a:pt x="1212" y="408"/>
                  </a:lnTo>
                  <a:lnTo>
                    <a:pt x="1235" y="385"/>
                  </a:lnTo>
                  <a:lnTo>
                    <a:pt x="1258" y="365"/>
                  </a:lnTo>
                  <a:lnTo>
                    <a:pt x="1280" y="350"/>
                  </a:lnTo>
                  <a:lnTo>
                    <a:pt x="1303" y="337"/>
                  </a:lnTo>
                  <a:lnTo>
                    <a:pt x="1324" y="327"/>
                  </a:lnTo>
                  <a:lnTo>
                    <a:pt x="1345" y="320"/>
                  </a:lnTo>
                  <a:lnTo>
                    <a:pt x="1363" y="315"/>
                  </a:lnTo>
                  <a:lnTo>
                    <a:pt x="1379" y="312"/>
                  </a:lnTo>
                  <a:lnTo>
                    <a:pt x="1394" y="310"/>
                  </a:lnTo>
                  <a:lnTo>
                    <a:pt x="1407" y="310"/>
                  </a:lnTo>
                  <a:lnTo>
                    <a:pt x="1416" y="309"/>
                  </a:lnTo>
                  <a:lnTo>
                    <a:pt x="1422" y="310"/>
                  </a:lnTo>
                  <a:lnTo>
                    <a:pt x="1425" y="310"/>
                  </a:lnTo>
                  <a:lnTo>
                    <a:pt x="1489" y="317"/>
                  </a:lnTo>
                  <a:lnTo>
                    <a:pt x="1489" y="114"/>
                  </a:lnTo>
                  <a:lnTo>
                    <a:pt x="1146" y="114"/>
                  </a:lnTo>
                  <a:lnTo>
                    <a:pt x="1146" y="0"/>
                  </a:lnTo>
                  <a:lnTo>
                    <a:pt x="354" y="0"/>
                  </a:lnTo>
                  <a:lnTo>
                    <a:pt x="354" y="114"/>
                  </a:lnTo>
                  <a:lnTo>
                    <a:pt x="0" y="114"/>
                  </a:lnTo>
                  <a:lnTo>
                    <a:pt x="0" y="317"/>
                  </a:lnTo>
                  <a:lnTo>
                    <a:pt x="63" y="310"/>
                  </a:lnTo>
                  <a:lnTo>
                    <a:pt x="66" y="310"/>
                  </a:lnTo>
                  <a:lnTo>
                    <a:pt x="72" y="309"/>
                  </a:lnTo>
                  <a:lnTo>
                    <a:pt x="83" y="310"/>
                  </a:lnTo>
                  <a:lnTo>
                    <a:pt x="95" y="310"/>
                  </a:lnTo>
                  <a:lnTo>
                    <a:pt x="110" y="312"/>
                  </a:lnTo>
                  <a:lnTo>
                    <a:pt x="128" y="315"/>
                  </a:lnTo>
                  <a:lnTo>
                    <a:pt x="146" y="321"/>
                  </a:lnTo>
                  <a:lnTo>
                    <a:pt x="167" y="329"/>
                  </a:lnTo>
                  <a:lnTo>
                    <a:pt x="189" y="340"/>
                  </a:lnTo>
                  <a:lnTo>
                    <a:pt x="212" y="352"/>
                  </a:lnTo>
                  <a:lnTo>
                    <a:pt x="235" y="368"/>
                  </a:lnTo>
                  <a:lnTo>
                    <a:pt x="259" y="389"/>
                  </a:lnTo>
                  <a:lnTo>
                    <a:pt x="282" y="413"/>
                  </a:lnTo>
                  <a:lnTo>
                    <a:pt x="305" y="442"/>
                  </a:lnTo>
                  <a:lnTo>
                    <a:pt x="327" y="476"/>
                  </a:lnTo>
                  <a:lnTo>
                    <a:pt x="349" y="515"/>
                  </a:lnTo>
                  <a:lnTo>
                    <a:pt x="350" y="517"/>
                  </a:lnTo>
                  <a:lnTo>
                    <a:pt x="351" y="518"/>
                  </a:lnTo>
                  <a:lnTo>
                    <a:pt x="353" y="521"/>
                  </a:lnTo>
                  <a:lnTo>
                    <a:pt x="354" y="523"/>
                  </a:lnTo>
                  <a:lnTo>
                    <a:pt x="354" y="670"/>
                  </a:lnTo>
                  <a:lnTo>
                    <a:pt x="0" y="670"/>
                  </a:lnTo>
                  <a:lnTo>
                    <a:pt x="0" y="873"/>
                  </a:lnTo>
                  <a:lnTo>
                    <a:pt x="63" y="865"/>
                  </a:lnTo>
                  <a:lnTo>
                    <a:pt x="66" y="865"/>
                  </a:lnTo>
                  <a:lnTo>
                    <a:pt x="72" y="865"/>
                  </a:lnTo>
                  <a:lnTo>
                    <a:pt x="83" y="865"/>
                  </a:lnTo>
                  <a:lnTo>
                    <a:pt x="95" y="866"/>
                  </a:lnTo>
                  <a:lnTo>
                    <a:pt x="110" y="868"/>
                  </a:lnTo>
                  <a:lnTo>
                    <a:pt x="128" y="872"/>
                  </a:lnTo>
                  <a:lnTo>
                    <a:pt x="146" y="878"/>
                  </a:lnTo>
                  <a:lnTo>
                    <a:pt x="167" y="885"/>
                  </a:lnTo>
                  <a:lnTo>
                    <a:pt x="189" y="895"/>
                  </a:lnTo>
                  <a:lnTo>
                    <a:pt x="212" y="909"/>
                  </a:lnTo>
                  <a:lnTo>
                    <a:pt x="235" y="925"/>
                  </a:lnTo>
                  <a:lnTo>
                    <a:pt x="259" y="946"/>
                  </a:lnTo>
                  <a:lnTo>
                    <a:pt x="282" y="970"/>
                  </a:lnTo>
                  <a:lnTo>
                    <a:pt x="305" y="999"/>
                  </a:lnTo>
                  <a:lnTo>
                    <a:pt x="327" y="1032"/>
                  </a:lnTo>
                  <a:lnTo>
                    <a:pt x="349" y="1071"/>
                  </a:lnTo>
                  <a:lnTo>
                    <a:pt x="350" y="1072"/>
                  </a:lnTo>
                  <a:lnTo>
                    <a:pt x="351" y="1075"/>
                  </a:lnTo>
                  <a:lnTo>
                    <a:pt x="353" y="1076"/>
                  </a:lnTo>
                  <a:lnTo>
                    <a:pt x="354" y="1078"/>
                  </a:lnTo>
                  <a:lnTo>
                    <a:pt x="354" y="1209"/>
                  </a:lnTo>
                  <a:lnTo>
                    <a:pt x="0" y="1209"/>
                  </a:lnTo>
                  <a:lnTo>
                    <a:pt x="0" y="1412"/>
                  </a:lnTo>
                  <a:lnTo>
                    <a:pt x="63" y="1405"/>
                  </a:lnTo>
                  <a:lnTo>
                    <a:pt x="66" y="1405"/>
                  </a:lnTo>
                  <a:lnTo>
                    <a:pt x="72" y="1404"/>
                  </a:lnTo>
                  <a:lnTo>
                    <a:pt x="83" y="1405"/>
                  </a:lnTo>
                  <a:lnTo>
                    <a:pt x="95" y="1405"/>
                  </a:lnTo>
                  <a:lnTo>
                    <a:pt x="110" y="1408"/>
                  </a:lnTo>
                  <a:lnTo>
                    <a:pt x="128" y="1411"/>
                  </a:lnTo>
                  <a:lnTo>
                    <a:pt x="146" y="1417"/>
                  </a:lnTo>
                  <a:lnTo>
                    <a:pt x="167" y="1425"/>
                  </a:lnTo>
                  <a:lnTo>
                    <a:pt x="189" y="1435"/>
                  </a:lnTo>
                  <a:lnTo>
                    <a:pt x="212" y="1448"/>
                  </a:lnTo>
                  <a:lnTo>
                    <a:pt x="235" y="1465"/>
                  </a:lnTo>
                  <a:lnTo>
                    <a:pt x="259" y="1485"/>
                  </a:lnTo>
                  <a:lnTo>
                    <a:pt x="282" y="1510"/>
                  </a:lnTo>
                  <a:lnTo>
                    <a:pt x="305" y="1539"/>
                  </a:lnTo>
                  <a:lnTo>
                    <a:pt x="327" y="1572"/>
                  </a:lnTo>
                  <a:lnTo>
                    <a:pt x="349" y="1612"/>
                  </a:lnTo>
                  <a:lnTo>
                    <a:pt x="350" y="1613"/>
                  </a:lnTo>
                  <a:lnTo>
                    <a:pt x="351" y="1615"/>
                  </a:lnTo>
                  <a:lnTo>
                    <a:pt x="353" y="1616"/>
                  </a:lnTo>
                  <a:lnTo>
                    <a:pt x="354" y="1618"/>
                  </a:lnTo>
                  <a:lnTo>
                    <a:pt x="354" y="1836"/>
                  </a:lnTo>
                  <a:lnTo>
                    <a:pt x="1146" y="1836"/>
                  </a:lnTo>
                  <a:lnTo>
                    <a:pt x="1146" y="1600"/>
                  </a:lnTo>
                  <a:lnTo>
                    <a:pt x="1166" y="1563"/>
                  </a:lnTo>
                  <a:lnTo>
                    <a:pt x="1189" y="1531"/>
                  </a:lnTo>
                  <a:lnTo>
                    <a:pt x="1212" y="1504"/>
                  </a:lnTo>
                  <a:lnTo>
                    <a:pt x="1235" y="1481"/>
                  </a:lnTo>
                  <a:lnTo>
                    <a:pt x="1258" y="1462"/>
                  </a:lnTo>
                  <a:lnTo>
                    <a:pt x="1280" y="1446"/>
                  </a:lnTo>
                  <a:lnTo>
                    <a:pt x="1303" y="1433"/>
                  </a:lnTo>
                  <a:lnTo>
                    <a:pt x="1324" y="1424"/>
                  </a:lnTo>
                  <a:lnTo>
                    <a:pt x="1345" y="1417"/>
                  </a:lnTo>
                  <a:lnTo>
                    <a:pt x="1363" y="1411"/>
                  </a:lnTo>
                  <a:lnTo>
                    <a:pt x="1379" y="1408"/>
                  </a:lnTo>
                  <a:lnTo>
                    <a:pt x="1394" y="1405"/>
                  </a:lnTo>
                  <a:lnTo>
                    <a:pt x="1407" y="1405"/>
                  </a:lnTo>
                  <a:lnTo>
                    <a:pt x="1416" y="1405"/>
                  </a:lnTo>
                  <a:lnTo>
                    <a:pt x="1422" y="1405"/>
                  </a:lnTo>
                  <a:lnTo>
                    <a:pt x="1425" y="1405"/>
                  </a:lnTo>
                  <a:lnTo>
                    <a:pt x="1489" y="1412"/>
                  </a:lnTo>
                  <a:lnTo>
                    <a:pt x="1489" y="1209"/>
                  </a:lnTo>
                  <a:lnTo>
                    <a:pt x="1146" y="1209"/>
                  </a:lnTo>
                  <a:lnTo>
                    <a:pt x="1146" y="1060"/>
                  </a:lnTo>
                  <a:lnTo>
                    <a:pt x="1166" y="1023"/>
                  </a:lnTo>
                  <a:lnTo>
                    <a:pt x="1189" y="991"/>
                  </a:lnTo>
                  <a:lnTo>
                    <a:pt x="1212" y="964"/>
                  </a:lnTo>
                  <a:lnTo>
                    <a:pt x="1235" y="941"/>
                  </a:lnTo>
                  <a:lnTo>
                    <a:pt x="1258" y="921"/>
                  </a:lnTo>
                  <a:lnTo>
                    <a:pt x="1280" y="906"/>
                  </a:lnTo>
                  <a:lnTo>
                    <a:pt x="1303" y="894"/>
                  </a:lnTo>
                  <a:lnTo>
                    <a:pt x="1324" y="883"/>
                  </a:lnTo>
                  <a:lnTo>
                    <a:pt x="1345" y="877"/>
                  </a:lnTo>
                  <a:lnTo>
                    <a:pt x="1363" y="871"/>
                  </a:lnTo>
                  <a:lnTo>
                    <a:pt x="1379" y="868"/>
                  </a:lnTo>
                  <a:lnTo>
                    <a:pt x="1394" y="866"/>
                  </a:lnTo>
                  <a:lnTo>
                    <a:pt x="1407" y="865"/>
                  </a:lnTo>
                  <a:lnTo>
                    <a:pt x="1416" y="865"/>
                  </a:lnTo>
                  <a:lnTo>
                    <a:pt x="1422" y="865"/>
                  </a:lnTo>
                  <a:lnTo>
                    <a:pt x="1425" y="865"/>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1312" name="Freeform 63"/>
            <p:cNvSpPr>
              <a:spLocks/>
            </p:cNvSpPr>
            <p:nvPr/>
          </p:nvSpPr>
          <p:spPr bwMode="auto">
            <a:xfrm>
              <a:off x="426" y="1203"/>
              <a:ext cx="712" cy="885"/>
            </a:xfrm>
            <a:custGeom>
              <a:avLst/>
              <a:gdLst>
                <a:gd name="T0" fmla="*/ 356 w 1423"/>
                <a:gd name="T1" fmla="*/ 167 h 1772"/>
                <a:gd name="T2" fmla="*/ 276 w 1423"/>
                <a:gd name="T3" fmla="*/ 105 h 1772"/>
                <a:gd name="T4" fmla="*/ 295 w 1423"/>
                <a:gd name="T5" fmla="*/ 82 h 1772"/>
                <a:gd name="T6" fmla="*/ 315 w 1423"/>
                <a:gd name="T7" fmla="*/ 69 h 1772"/>
                <a:gd name="T8" fmla="*/ 332 w 1423"/>
                <a:gd name="T9" fmla="*/ 62 h 1772"/>
                <a:gd name="T10" fmla="*/ 344 w 1423"/>
                <a:gd name="T11" fmla="*/ 61 h 1772"/>
                <a:gd name="T12" fmla="*/ 350 w 1423"/>
                <a:gd name="T13" fmla="*/ 61 h 1772"/>
                <a:gd name="T14" fmla="*/ 271 w 1423"/>
                <a:gd name="T15" fmla="*/ 28 h 1772"/>
                <a:gd name="T16" fmla="*/ 89 w 1423"/>
                <a:gd name="T17" fmla="*/ 28 h 1772"/>
                <a:gd name="T18" fmla="*/ 7 w 1423"/>
                <a:gd name="T19" fmla="*/ 61 h 1772"/>
                <a:gd name="T20" fmla="*/ 13 w 1423"/>
                <a:gd name="T21" fmla="*/ 61 h 1772"/>
                <a:gd name="T22" fmla="*/ 25 w 1423"/>
                <a:gd name="T23" fmla="*/ 62 h 1772"/>
                <a:gd name="T24" fmla="*/ 42 w 1423"/>
                <a:gd name="T25" fmla="*/ 69 h 1772"/>
                <a:gd name="T26" fmla="*/ 62 w 1423"/>
                <a:gd name="T27" fmla="*/ 83 h 1772"/>
                <a:gd name="T28" fmla="*/ 81 w 1423"/>
                <a:gd name="T29" fmla="*/ 106 h 1772"/>
                <a:gd name="T30" fmla="*/ 88 w 1423"/>
                <a:gd name="T31" fmla="*/ 118 h 1772"/>
                <a:gd name="T32" fmla="*/ 89 w 1423"/>
                <a:gd name="T33" fmla="*/ 167 h 1772"/>
                <a:gd name="T34" fmla="*/ 7 w 1423"/>
                <a:gd name="T35" fmla="*/ 200 h 1772"/>
                <a:gd name="T36" fmla="*/ 13 w 1423"/>
                <a:gd name="T37" fmla="*/ 200 h 1772"/>
                <a:gd name="T38" fmla="*/ 25 w 1423"/>
                <a:gd name="T39" fmla="*/ 202 h 1772"/>
                <a:gd name="T40" fmla="*/ 42 w 1423"/>
                <a:gd name="T41" fmla="*/ 208 h 1772"/>
                <a:gd name="T42" fmla="*/ 62 w 1423"/>
                <a:gd name="T43" fmla="*/ 221 h 1772"/>
                <a:gd name="T44" fmla="*/ 81 w 1423"/>
                <a:gd name="T45" fmla="*/ 245 h 1772"/>
                <a:gd name="T46" fmla="*/ 88 w 1423"/>
                <a:gd name="T47" fmla="*/ 257 h 1772"/>
                <a:gd name="T48" fmla="*/ 89 w 1423"/>
                <a:gd name="T49" fmla="*/ 302 h 1772"/>
                <a:gd name="T50" fmla="*/ 7 w 1423"/>
                <a:gd name="T51" fmla="*/ 335 h 1772"/>
                <a:gd name="T52" fmla="*/ 13 w 1423"/>
                <a:gd name="T53" fmla="*/ 335 h 1772"/>
                <a:gd name="T54" fmla="*/ 25 w 1423"/>
                <a:gd name="T55" fmla="*/ 336 h 1772"/>
                <a:gd name="T56" fmla="*/ 42 w 1423"/>
                <a:gd name="T57" fmla="*/ 343 h 1772"/>
                <a:gd name="T58" fmla="*/ 62 w 1423"/>
                <a:gd name="T59" fmla="*/ 356 h 1772"/>
                <a:gd name="T60" fmla="*/ 81 w 1423"/>
                <a:gd name="T61" fmla="*/ 380 h 1772"/>
                <a:gd name="T62" fmla="*/ 88 w 1423"/>
                <a:gd name="T63" fmla="*/ 392 h 1772"/>
                <a:gd name="T64" fmla="*/ 89 w 1423"/>
                <a:gd name="T65" fmla="*/ 442 h 1772"/>
                <a:gd name="T66" fmla="*/ 276 w 1423"/>
                <a:gd name="T67" fmla="*/ 379 h 1772"/>
                <a:gd name="T68" fmla="*/ 295 w 1423"/>
                <a:gd name="T69" fmla="*/ 356 h 1772"/>
                <a:gd name="T70" fmla="*/ 315 w 1423"/>
                <a:gd name="T71" fmla="*/ 342 h 1772"/>
                <a:gd name="T72" fmla="*/ 332 w 1423"/>
                <a:gd name="T73" fmla="*/ 336 h 1772"/>
                <a:gd name="T74" fmla="*/ 344 w 1423"/>
                <a:gd name="T75" fmla="*/ 335 h 1772"/>
                <a:gd name="T76" fmla="*/ 350 w 1423"/>
                <a:gd name="T77" fmla="*/ 335 h 1772"/>
                <a:gd name="T78" fmla="*/ 271 w 1423"/>
                <a:gd name="T79" fmla="*/ 302 h 1772"/>
                <a:gd name="T80" fmla="*/ 283 w 1423"/>
                <a:gd name="T81" fmla="*/ 235 h 1772"/>
                <a:gd name="T82" fmla="*/ 302 w 1423"/>
                <a:gd name="T83" fmla="*/ 216 h 1772"/>
                <a:gd name="T84" fmla="*/ 321 w 1423"/>
                <a:gd name="T85" fmla="*/ 205 h 1772"/>
                <a:gd name="T86" fmla="*/ 336 w 1423"/>
                <a:gd name="T87" fmla="*/ 201 h 1772"/>
                <a:gd name="T88" fmla="*/ 347 w 1423"/>
                <a:gd name="T89" fmla="*/ 200 h 177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23"/>
                <a:gd name="T136" fmla="*/ 0 h 1772"/>
                <a:gd name="T137" fmla="*/ 1423 w 1423"/>
                <a:gd name="T138" fmla="*/ 1772 h 177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23" h="1772">
                  <a:moveTo>
                    <a:pt x="1397" y="801"/>
                  </a:moveTo>
                  <a:lnTo>
                    <a:pt x="1423" y="804"/>
                  </a:lnTo>
                  <a:lnTo>
                    <a:pt x="1423" y="671"/>
                  </a:lnTo>
                  <a:lnTo>
                    <a:pt x="1081" y="671"/>
                  </a:lnTo>
                  <a:lnTo>
                    <a:pt x="1081" y="463"/>
                  </a:lnTo>
                  <a:lnTo>
                    <a:pt x="1104" y="422"/>
                  </a:lnTo>
                  <a:lnTo>
                    <a:pt x="1130" y="386"/>
                  </a:lnTo>
                  <a:lnTo>
                    <a:pt x="1155" y="355"/>
                  </a:lnTo>
                  <a:lnTo>
                    <a:pt x="1180" y="330"/>
                  </a:lnTo>
                  <a:lnTo>
                    <a:pt x="1207" y="308"/>
                  </a:lnTo>
                  <a:lnTo>
                    <a:pt x="1232" y="290"/>
                  </a:lnTo>
                  <a:lnTo>
                    <a:pt x="1258" y="277"/>
                  </a:lnTo>
                  <a:lnTo>
                    <a:pt x="1282" y="265"/>
                  </a:lnTo>
                  <a:lnTo>
                    <a:pt x="1305" y="257"/>
                  </a:lnTo>
                  <a:lnTo>
                    <a:pt x="1326" y="251"/>
                  </a:lnTo>
                  <a:lnTo>
                    <a:pt x="1344" y="248"/>
                  </a:lnTo>
                  <a:lnTo>
                    <a:pt x="1361" y="245"/>
                  </a:lnTo>
                  <a:lnTo>
                    <a:pt x="1375" y="244"/>
                  </a:lnTo>
                  <a:lnTo>
                    <a:pt x="1387" y="244"/>
                  </a:lnTo>
                  <a:lnTo>
                    <a:pt x="1393" y="244"/>
                  </a:lnTo>
                  <a:lnTo>
                    <a:pt x="1397" y="244"/>
                  </a:lnTo>
                  <a:lnTo>
                    <a:pt x="1423" y="248"/>
                  </a:lnTo>
                  <a:lnTo>
                    <a:pt x="1423" y="114"/>
                  </a:lnTo>
                  <a:lnTo>
                    <a:pt x="1081" y="114"/>
                  </a:lnTo>
                  <a:lnTo>
                    <a:pt x="1081" y="0"/>
                  </a:lnTo>
                  <a:lnTo>
                    <a:pt x="355" y="0"/>
                  </a:lnTo>
                  <a:lnTo>
                    <a:pt x="355" y="114"/>
                  </a:lnTo>
                  <a:lnTo>
                    <a:pt x="0" y="114"/>
                  </a:lnTo>
                  <a:lnTo>
                    <a:pt x="0" y="248"/>
                  </a:lnTo>
                  <a:lnTo>
                    <a:pt x="28" y="244"/>
                  </a:lnTo>
                  <a:lnTo>
                    <a:pt x="31" y="244"/>
                  </a:lnTo>
                  <a:lnTo>
                    <a:pt x="39" y="244"/>
                  </a:lnTo>
                  <a:lnTo>
                    <a:pt x="49" y="244"/>
                  </a:lnTo>
                  <a:lnTo>
                    <a:pt x="63" y="245"/>
                  </a:lnTo>
                  <a:lnTo>
                    <a:pt x="81" y="248"/>
                  </a:lnTo>
                  <a:lnTo>
                    <a:pt x="100" y="251"/>
                  </a:lnTo>
                  <a:lnTo>
                    <a:pt x="121" y="257"/>
                  </a:lnTo>
                  <a:lnTo>
                    <a:pt x="144" y="266"/>
                  </a:lnTo>
                  <a:lnTo>
                    <a:pt x="168" y="277"/>
                  </a:lnTo>
                  <a:lnTo>
                    <a:pt x="193" y="291"/>
                  </a:lnTo>
                  <a:lnTo>
                    <a:pt x="220" y="309"/>
                  </a:lnTo>
                  <a:lnTo>
                    <a:pt x="246" y="332"/>
                  </a:lnTo>
                  <a:lnTo>
                    <a:pt x="272" y="357"/>
                  </a:lnTo>
                  <a:lnTo>
                    <a:pt x="297" y="389"/>
                  </a:lnTo>
                  <a:lnTo>
                    <a:pt x="322" y="425"/>
                  </a:lnTo>
                  <a:lnTo>
                    <a:pt x="345" y="468"/>
                  </a:lnTo>
                  <a:lnTo>
                    <a:pt x="348" y="471"/>
                  </a:lnTo>
                  <a:lnTo>
                    <a:pt x="350" y="474"/>
                  </a:lnTo>
                  <a:lnTo>
                    <a:pt x="352" y="476"/>
                  </a:lnTo>
                  <a:lnTo>
                    <a:pt x="355" y="478"/>
                  </a:lnTo>
                  <a:lnTo>
                    <a:pt x="355" y="671"/>
                  </a:lnTo>
                  <a:lnTo>
                    <a:pt x="0" y="671"/>
                  </a:lnTo>
                  <a:lnTo>
                    <a:pt x="0" y="804"/>
                  </a:lnTo>
                  <a:lnTo>
                    <a:pt x="28" y="801"/>
                  </a:lnTo>
                  <a:lnTo>
                    <a:pt x="31" y="801"/>
                  </a:lnTo>
                  <a:lnTo>
                    <a:pt x="39" y="801"/>
                  </a:lnTo>
                  <a:lnTo>
                    <a:pt x="49" y="801"/>
                  </a:lnTo>
                  <a:lnTo>
                    <a:pt x="63" y="802"/>
                  </a:lnTo>
                  <a:lnTo>
                    <a:pt x="81" y="804"/>
                  </a:lnTo>
                  <a:lnTo>
                    <a:pt x="100" y="808"/>
                  </a:lnTo>
                  <a:lnTo>
                    <a:pt x="121" y="813"/>
                  </a:lnTo>
                  <a:lnTo>
                    <a:pt x="144" y="821"/>
                  </a:lnTo>
                  <a:lnTo>
                    <a:pt x="168" y="833"/>
                  </a:lnTo>
                  <a:lnTo>
                    <a:pt x="193" y="847"/>
                  </a:lnTo>
                  <a:lnTo>
                    <a:pt x="220" y="865"/>
                  </a:lnTo>
                  <a:lnTo>
                    <a:pt x="246" y="887"/>
                  </a:lnTo>
                  <a:lnTo>
                    <a:pt x="272" y="914"/>
                  </a:lnTo>
                  <a:lnTo>
                    <a:pt x="297" y="945"/>
                  </a:lnTo>
                  <a:lnTo>
                    <a:pt x="322" y="982"/>
                  </a:lnTo>
                  <a:lnTo>
                    <a:pt x="345" y="1024"/>
                  </a:lnTo>
                  <a:lnTo>
                    <a:pt x="348" y="1028"/>
                  </a:lnTo>
                  <a:lnTo>
                    <a:pt x="350" y="1030"/>
                  </a:lnTo>
                  <a:lnTo>
                    <a:pt x="352" y="1031"/>
                  </a:lnTo>
                  <a:lnTo>
                    <a:pt x="355" y="1033"/>
                  </a:lnTo>
                  <a:lnTo>
                    <a:pt x="355" y="1211"/>
                  </a:lnTo>
                  <a:lnTo>
                    <a:pt x="0" y="1211"/>
                  </a:lnTo>
                  <a:lnTo>
                    <a:pt x="0" y="1345"/>
                  </a:lnTo>
                  <a:lnTo>
                    <a:pt x="28" y="1341"/>
                  </a:lnTo>
                  <a:lnTo>
                    <a:pt x="31" y="1341"/>
                  </a:lnTo>
                  <a:lnTo>
                    <a:pt x="39" y="1340"/>
                  </a:lnTo>
                  <a:lnTo>
                    <a:pt x="49" y="1341"/>
                  </a:lnTo>
                  <a:lnTo>
                    <a:pt x="63" y="1341"/>
                  </a:lnTo>
                  <a:lnTo>
                    <a:pt x="81" y="1343"/>
                  </a:lnTo>
                  <a:lnTo>
                    <a:pt x="100" y="1348"/>
                  </a:lnTo>
                  <a:lnTo>
                    <a:pt x="121" y="1354"/>
                  </a:lnTo>
                  <a:lnTo>
                    <a:pt x="144" y="1362"/>
                  </a:lnTo>
                  <a:lnTo>
                    <a:pt x="168" y="1373"/>
                  </a:lnTo>
                  <a:lnTo>
                    <a:pt x="193" y="1387"/>
                  </a:lnTo>
                  <a:lnTo>
                    <a:pt x="220" y="1406"/>
                  </a:lnTo>
                  <a:lnTo>
                    <a:pt x="246" y="1427"/>
                  </a:lnTo>
                  <a:lnTo>
                    <a:pt x="272" y="1454"/>
                  </a:lnTo>
                  <a:lnTo>
                    <a:pt x="297" y="1485"/>
                  </a:lnTo>
                  <a:lnTo>
                    <a:pt x="322" y="1522"/>
                  </a:lnTo>
                  <a:lnTo>
                    <a:pt x="345" y="1565"/>
                  </a:lnTo>
                  <a:lnTo>
                    <a:pt x="348" y="1567"/>
                  </a:lnTo>
                  <a:lnTo>
                    <a:pt x="350" y="1569"/>
                  </a:lnTo>
                  <a:lnTo>
                    <a:pt x="352" y="1571"/>
                  </a:lnTo>
                  <a:lnTo>
                    <a:pt x="355" y="1574"/>
                  </a:lnTo>
                  <a:lnTo>
                    <a:pt x="355" y="1772"/>
                  </a:lnTo>
                  <a:lnTo>
                    <a:pt x="1081" y="1772"/>
                  </a:lnTo>
                  <a:lnTo>
                    <a:pt x="1081" y="1560"/>
                  </a:lnTo>
                  <a:lnTo>
                    <a:pt x="1104" y="1518"/>
                  </a:lnTo>
                  <a:lnTo>
                    <a:pt x="1130" y="1483"/>
                  </a:lnTo>
                  <a:lnTo>
                    <a:pt x="1155" y="1452"/>
                  </a:lnTo>
                  <a:lnTo>
                    <a:pt x="1180" y="1425"/>
                  </a:lnTo>
                  <a:lnTo>
                    <a:pt x="1207" y="1403"/>
                  </a:lnTo>
                  <a:lnTo>
                    <a:pt x="1232" y="1386"/>
                  </a:lnTo>
                  <a:lnTo>
                    <a:pt x="1258" y="1372"/>
                  </a:lnTo>
                  <a:lnTo>
                    <a:pt x="1282" y="1361"/>
                  </a:lnTo>
                  <a:lnTo>
                    <a:pt x="1305" y="1353"/>
                  </a:lnTo>
                  <a:lnTo>
                    <a:pt x="1326" y="1347"/>
                  </a:lnTo>
                  <a:lnTo>
                    <a:pt x="1344" y="1343"/>
                  </a:lnTo>
                  <a:lnTo>
                    <a:pt x="1361" y="1341"/>
                  </a:lnTo>
                  <a:lnTo>
                    <a:pt x="1375" y="1341"/>
                  </a:lnTo>
                  <a:lnTo>
                    <a:pt x="1387" y="1340"/>
                  </a:lnTo>
                  <a:lnTo>
                    <a:pt x="1393" y="1341"/>
                  </a:lnTo>
                  <a:lnTo>
                    <a:pt x="1397" y="1341"/>
                  </a:lnTo>
                  <a:lnTo>
                    <a:pt x="1423" y="1343"/>
                  </a:lnTo>
                  <a:lnTo>
                    <a:pt x="1423" y="1211"/>
                  </a:lnTo>
                  <a:lnTo>
                    <a:pt x="1081" y="1211"/>
                  </a:lnTo>
                  <a:lnTo>
                    <a:pt x="1081" y="1020"/>
                  </a:lnTo>
                  <a:lnTo>
                    <a:pt x="1104" y="978"/>
                  </a:lnTo>
                  <a:lnTo>
                    <a:pt x="1130" y="942"/>
                  </a:lnTo>
                  <a:lnTo>
                    <a:pt x="1155" y="911"/>
                  </a:lnTo>
                  <a:lnTo>
                    <a:pt x="1180" y="886"/>
                  </a:lnTo>
                  <a:lnTo>
                    <a:pt x="1207" y="864"/>
                  </a:lnTo>
                  <a:lnTo>
                    <a:pt x="1232" y="847"/>
                  </a:lnTo>
                  <a:lnTo>
                    <a:pt x="1258" y="833"/>
                  </a:lnTo>
                  <a:lnTo>
                    <a:pt x="1282" y="821"/>
                  </a:lnTo>
                  <a:lnTo>
                    <a:pt x="1305" y="813"/>
                  </a:lnTo>
                  <a:lnTo>
                    <a:pt x="1326" y="808"/>
                  </a:lnTo>
                  <a:lnTo>
                    <a:pt x="1344" y="804"/>
                  </a:lnTo>
                  <a:lnTo>
                    <a:pt x="1361" y="802"/>
                  </a:lnTo>
                  <a:lnTo>
                    <a:pt x="1375" y="801"/>
                  </a:lnTo>
                  <a:lnTo>
                    <a:pt x="1387" y="801"/>
                  </a:lnTo>
                  <a:lnTo>
                    <a:pt x="1393" y="801"/>
                  </a:lnTo>
                  <a:lnTo>
                    <a:pt x="1397" y="80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1313" name="Freeform 64"/>
            <p:cNvSpPr>
              <a:spLocks/>
            </p:cNvSpPr>
            <p:nvPr/>
          </p:nvSpPr>
          <p:spPr bwMode="auto">
            <a:xfrm>
              <a:off x="967" y="1563"/>
              <a:ext cx="147" cy="102"/>
            </a:xfrm>
            <a:custGeom>
              <a:avLst/>
              <a:gdLst>
                <a:gd name="T0" fmla="*/ 74 w 294"/>
                <a:gd name="T1" fmla="*/ 0 h 205"/>
                <a:gd name="T2" fmla="*/ 74 w 294"/>
                <a:gd name="T3" fmla="*/ 7 h 205"/>
                <a:gd name="T4" fmla="*/ 71 w 294"/>
                <a:gd name="T5" fmla="*/ 8 h 205"/>
                <a:gd name="T6" fmla="*/ 68 w 294"/>
                <a:gd name="T7" fmla="*/ 8 h 205"/>
                <a:gd name="T8" fmla="*/ 63 w 294"/>
                <a:gd name="T9" fmla="*/ 9 h 205"/>
                <a:gd name="T10" fmla="*/ 59 w 294"/>
                <a:gd name="T11" fmla="*/ 9 h 205"/>
                <a:gd name="T12" fmla="*/ 55 w 294"/>
                <a:gd name="T13" fmla="*/ 10 h 205"/>
                <a:gd name="T14" fmla="*/ 51 w 294"/>
                <a:gd name="T15" fmla="*/ 11 h 205"/>
                <a:gd name="T16" fmla="*/ 46 w 294"/>
                <a:gd name="T17" fmla="*/ 13 h 205"/>
                <a:gd name="T18" fmla="*/ 41 w 294"/>
                <a:gd name="T19" fmla="*/ 15 h 205"/>
                <a:gd name="T20" fmla="*/ 37 w 294"/>
                <a:gd name="T21" fmla="*/ 18 h 205"/>
                <a:gd name="T22" fmla="*/ 31 w 294"/>
                <a:gd name="T23" fmla="*/ 21 h 205"/>
                <a:gd name="T24" fmla="*/ 26 w 294"/>
                <a:gd name="T25" fmla="*/ 24 h 205"/>
                <a:gd name="T26" fmla="*/ 20 w 294"/>
                <a:gd name="T27" fmla="*/ 28 h 205"/>
                <a:gd name="T28" fmla="*/ 15 w 294"/>
                <a:gd name="T29" fmla="*/ 33 h 205"/>
                <a:gd name="T30" fmla="*/ 10 w 294"/>
                <a:gd name="T31" fmla="*/ 38 h 205"/>
                <a:gd name="T32" fmla="*/ 5 w 294"/>
                <a:gd name="T33" fmla="*/ 44 h 205"/>
                <a:gd name="T34" fmla="*/ 0 w 294"/>
                <a:gd name="T35" fmla="*/ 51 h 205"/>
                <a:gd name="T36" fmla="*/ 0 w 294"/>
                <a:gd name="T37" fmla="*/ 0 h 205"/>
                <a:gd name="T38" fmla="*/ 74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1"/>
                  </a:lnTo>
                  <a:lnTo>
                    <a:pt x="283" y="32"/>
                  </a:lnTo>
                  <a:lnTo>
                    <a:pt x="270" y="33"/>
                  </a:lnTo>
                  <a:lnTo>
                    <a:pt x="255" y="36"/>
                  </a:lnTo>
                  <a:lnTo>
                    <a:pt x="239" y="38"/>
                  </a:lnTo>
                  <a:lnTo>
                    <a:pt x="223" y="43"/>
                  </a:lnTo>
                  <a:lnTo>
                    <a:pt x="204" y="47"/>
                  </a:lnTo>
                  <a:lnTo>
                    <a:pt x="186" y="54"/>
                  </a:lnTo>
                  <a:lnTo>
                    <a:pt x="166" y="62"/>
                  </a:lnTo>
                  <a:lnTo>
                    <a:pt x="145" y="73"/>
                  </a:lnTo>
                  <a:lnTo>
                    <a:pt x="125" y="85"/>
                  </a:lnTo>
                  <a:lnTo>
                    <a:pt x="104" y="99"/>
                  </a:lnTo>
                  <a:lnTo>
                    <a:pt x="83" y="115"/>
                  </a:lnTo>
                  <a:lnTo>
                    <a:pt x="61" y="134"/>
                  </a:lnTo>
                  <a:lnTo>
                    <a:pt x="41" y="154"/>
                  </a:lnTo>
                  <a:lnTo>
                    <a:pt x="20" y="179"/>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1314" name="Freeform 65"/>
            <p:cNvSpPr>
              <a:spLocks/>
            </p:cNvSpPr>
            <p:nvPr/>
          </p:nvSpPr>
          <p:spPr bwMode="auto">
            <a:xfrm>
              <a:off x="967" y="1284"/>
              <a:ext cx="147" cy="103"/>
            </a:xfrm>
            <a:custGeom>
              <a:avLst/>
              <a:gdLst>
                <a:gd name="T0" fmla="*/ 74 w 294"/>
                <a:gd name="T1" fmla="*/ 0 h 205"/>
                <a:gd name="T2" fmla="*/ 74 w 294"/>
                <a:gd name="T3" fmla="*/ 8 h 205"/>
                <a:gd name="T4" fmla="*/ 71 w 294"/>
                <a:gd name="T5" fmla="*/ 8 h 205"/>
                <a:gd name="T6" fmla="*/ 68 w 294"/>
                <a:gd name="T7" fmla="*/ 9 h 205"/>
                <a:gd name="T8" fmla="*/ 63 w 294"/>
                <a:gd name="T9" fmla="*/ 9 h 205"/>
                <a:gd name="T10" fmla="*/ 59 w 294"/>
                <a:gd name="T11" fmla="*/ 10 h 205"/>
                <a:gd name="T12" fmla="*/ 55 w 294"/>
                <a:gd name="T13" fmla="*/ 11 h 205"/>
                <a:gd name="T14" fmla="*/ 51 w 294"/>
                <a:gd name="T15" fmla="*/ 12 h 205"/>
                <a:gd name="T16" fmla="*/ 46 w 294"/>
                <a:gd name="T17" fmla="*/ 14 h 205"/>
                <a:gd name="T18" fmla="*/ 41 w 294"/>
                <a:gd name="T19" fmla="*/ 16 h 205"/>
                <a:gd name="T20" fmla="*/ 37 w 294"/>
                <a:gd name="T21" fmla="*/ 18 h 205"/>
                <a:gd name="T22" fmla="*/ 31 w 294"/>
                <a:gd name="T23" fmla="*/ 22 h 205"/>
                <a:gd name="T24" fmla="*/ 26 w 294"/>
                <a:gd name="T25" fmla="*/ 25 h 205"/>
                <a:gd name="T26" fmla="*/ 20 w 294"/>
                <a:gd name="T27" fmla="*/ 29 h 205"/>
                <a:gd name="T28" fmla="*/ 15 w 294"/>
                <a:gd name="T29" fmla="*/ 34 h 205"/>
                <a:gd name="T30" fmla="*/ 10 w 294"/>
                <a:gd name="T31" fmla="*/ 39 h 205"/>
                <a:gd name="T32" fmla="*/ 5 w 294"/>
                <a:gd name="T33" fmla="*/ 45 h 205"/>
                <a:gd name="T34" fmla="*/ 0 w 294"/>
                <a:gd name="T35" fmla="*/ 52 h 205"/>
                <a:gd name="T36" fmla="*/ 0 w 294"/>
                <a:gd name="T37" fmla="*/ 0 h 205"/>
                <a:gd name="T38" fmla="*/ 74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2"/>
                  </a:lnTo>
                  <a:lnTo>
                    <a:pt x="283" y="32"/>
                  </a:lnTo>
                  <a:lnTo>
                    <a:pt x="270" y="33"/>
                  </a:lnTo>
                  <a:lnTo>
                    <a:pt x="255" y="35"/>
                  </a:lnTo>
                  <a:lnTo>
                    <a:pt x="239" y="39"/>
                  </a:lnTo>
                  <a:lnTo>
                    <a:pt x="223" y="42"/>
                  </a:lnTo>
                  <a:lnTo>
                    <a:pt x="204" y="48"/>
                  </a:lnTo>
                  <a:lnTo>
                    <a:pt x="186" y="54"/>
                  </a:lnTo>
                  <a:lnTo>
                    <a:pt x="166" y="63"/>
                  </a:lnTo>
                  <a:lnTo>
                    <a:pt x="145" y="72"/>
                  </a:lnTo>
                  <a:lnTo>
                    <a:pt x="125" y="85"/>
                  </a:lnTo>
                  <a:lnTo>
                    <a:pt x="104" y="99"/>
                  </a:lnTo>
                  <a:lnTo>
                    <a:pt x="83" y="115"/>
                  </a:lnTo>
                  <a:lnTo>
                    <a:pt x="61" y="133"/>
                  </a:lnTo>
                  <a:lnTo>
                    <a:pt x="41" y="154"/>
                  </a:lnTo>
                  <a:lnTo>
                    <a:pt x="20" y="178"/>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1315" name="Freeform 66"/>
            <p:cNvSpPr>
              <a:spLocks/>
            </p:cNvSpPr>
            <p:nvPr/>
          </p:nvSpPr>
          <p:spPr bwMode="auto">
            <a:xfrm>
              <a:off x="451" y="1284"/>
              <a:ext cx="153" cy="111"/>
            </a:xfrm>
            <a:custGeom>
              <a:avLst/>
              <a:gdLst>
                <a:gd name="T0" fmla="*/ 0 w 306"/>
                <a:gd name="T1" fmla="*/ 8 h 221"/>
                <a:gd name="T2" fmla="*/ 0 w 306"/>
                <a:gd name="T3" fmla="*/ 0 h 221"/>
                <a:gd name="T4" fmla="*/ 77 w 306"/>
                <a:gd name="T5" fmla="*/ 0 h 221"/>
                <a:gd name="T6" fmla="*/ 77 w 306"/>
                <a:gd name="T7" fmla="*/ 56 h 221"/>
                <a:gd name="T8" fmla="*/ 72 w 306"/>
                <a:gd name="T9" fmla="*/ 48 h 221"/>
                <a:gd name="T10" fmla="*/ 66 w 306"/>
                <a:gd name="T11" fmla="*/ 42 h 221"/>
                <a:gd name="T12" fmla="*/ 60 w 306"/>
                <a:gd name="T13" fmla="*/ 36 h 221"/>
                <a:gd name="T14" fmla="*/ 55 w 306"/>
                <a:gd name="T15" fmla="*/ 31 h 221"/>
                <a:gd name="T16" fmla="*/ 49 w 306"/>
                <a:gd name="T17" fmla="*/ 26 h 221"/>
                <a:gd name="T18" fmla="*/ 44 w 306"/>
                <a:gd name="T19" fmla="*/ 23 h 221"/>
                <a:gd name="T20" fmla="*/ 39 w 306"/>
                <a:gd name="T21" fmla="*/ 19 h 221"/>
                <a:gd name="T22" fmla="*/ 34 w 306"/>
                <a:gd name="T23" fmla="*/ 17 h 221"/>
                <a:gd name="T24" fmla="*/ 28 w 306"/>
                <a:gd name="T25" fmla="*/ 14 h 221"/>
                <a:gd name="T26" fmla="*/ 23 w 306"/>
                <a:gd name="T27" fmla="*/ 13 h 221"/>
                <a:gd name="T28" fmla="*/ 19 w 306"/>
                <a:gd name="T29" fmla="*/ 11 h 221"/>
                <a:gd name="T30" fmla="*/ 14 w 306"/>
                <a:gd name="T31" fmla="*/ 10 h 221"/>
                <a:gd name="T32" fmla="*/ 10 w 306"/>
                <a:gd name="T33" fmla="*/ 9 h 221"/>
                <a:gd name="T34" fmla="*/ 6 w 306"/>
                <a:gd name="T35" fmla="*/ 9 h 221"/>
                <a:gd name="T36" fmla="*/ 3 w 306"/>
                <a:gd name="T37" fmla="*/ 8 h 221"/>
                <a:gd name="T38" fmla="*/ 0 w 306"/>
                <a:gd name="T39" fmla="*/ 8 h 22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1"/>
                <a:gd name="T62" fmla="*/ 306 w 306"/>
                <a:gd name="T63" fmla="*/ 221 h 22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1">
                  <a:moveTo>
                    <a:pt x="0" y="32"/>
                  </a:moveTo>
                  <a:lnTo>
                    <a:pt x="0" y="0"/>
                  </a:lnTo>
                  <a:lnTo>
                    <a:pt x="306" y="0"/>
                  </a:lnTo>
                  <a:lnTo>
                    <a:pt x="306" y="221"/>
                  </a:lnTo>
                  <a:lnTo>
                    <a:pt x="285" y="192"/>
                  </a:lnTo>
                  <a:lnTo>
                    <a:pt x="264" y="166"/>
                  </a:lnTo>
                  <a:lnTo>
                    <a:pt x="242" y="142"/>
                  </a:lnTo>
                  <a:lnTo>
                    <a:pt x="220" y="122"/>
                  </a:lnTo>
                  <a:lnTo>
                    <a:pt x="199" y="104"/>
                  </a:lnTo>
                  <a:lnTo>
                    <a:pt x="177" y="89"/>
                  </a:lnTo>
                  <a:lnTo>
                    <a:pt x="156" y="76"/>
                  </a:lnTo>
                  <a:lnTo>
                    <a:pt x="134" y="65"/>
                  </a:lnTo>
                  <a:lnTo>
                    <a:pt x="114" y="56"/>
                  </a:lnTo>
                  <a:lnTo>
                    <a:pt x="94" y="49"/>
                  </a:lnTo>
                  <a:lnTo>
                    <a:pt x="75" y="43"/>
                  </a:lnTo>
                  <a:lnTo>
                    <a:pt x="58" y="39"/>
                  </a:lnTo>
                  <a:lnTo>
                    <a:pt x="41" y="35"/>
                  </a:lnTo>
                  <a:lnTo>
                    <a:pt x="26" y="33"/>
                  </a:lnTo>
                  <a:lnTo>
                    <a:pt x="12" y="32"/>
                  </a:lnTo>
                  <a:lnTo>
                    <a:pt x="0" y="32"/>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1316" name="Freeform 67"/>
            <p:cNvSpPr>
              <a:spLocks/>
            </p:cNvSpPr>
            <p:nvPr/>
          </p:nvSpPr>
          <p:spPr bwMode="auto">
            <a:xfrm>
              <a:off x="451" y="1563"/>
              <a:ext cx="153" cy="110"/>
            </a:xfrm>
            <a:custGeom>
              <a:avLst/>
              <a:gdLst>
                <a:gd name="T0" fmla="*/ 0 w 306"/>
                <a:gd name="T1" fmla="*/ 7 h 221"/>
                <a:gd name="T2" fmla="*/ 0 w 306"/>
                <a:gd name="T3" fmla="*/ 0 h 221"/>
                <a:gd name="T4" fmla="*/ 77 w 306"/>
                <a:gd name="T5" fmla="*/ 0 h 221"/>
                <a:gd name="T6" fmla="*/ 77 w 306"/>
                <a:gd name="T7" fmla="*/ 55 h 221"/>
                <a:gd name="T8" fmla="*/ 72 w 306"/>
                <a:gd name="T9" fmla="*/ 48 h 221"/>
                <a:gd name="T10" fmla="*/ 66 w 306"/>
                <a:gd name="T11" fmla="*/ 41 h 221"/>
                <a:gd name="T12" fmla="*/ 60 w 306"/>
                <a:gd name="T13" fmla="*/ 35 h 221"/>
                <a:gd name="T14" fmla="*/ 55 w 306"/>
                <a:gd name="T15" fmla="*/ 30 h 221"/>
                <a:gd name="T16" fmla="*/ 49 w 306"/>
                <a:gd name="T17" fmla="*/ 26 h 221"/>
                <a:gd name="T18" fmla="*/ 44 w 306"/>
                <a:gd name="T19" fmla="*/ 22 h 221"/>
                <a:gd name="T20" fmla="*/ 39 w 306"/>
                <a:gd name="T21" fmla="*/ 19 h 221"/>
                <a:gd name="T22" fmla="*/ 34 w 306"/>
                <a:gd name="T23" fmla="*/ 16 h 221"/>
                <a:gd name="T24" fmla="*/ 28 w 306"/>
                <a:gd name="T25" fmla="*/ 14 h 221"/>
                <a:gd name="T26" fmla="*/ 23 w 306"/>
                <a:gd name="T27" fmla="*/ 12 h 221"/>
                <a:gd name="T28" fmla="*/ 19 w 306"/>
                <a:gd name="T29" fmla="*/ 10 h 221"/>
                <a:gd name="T30" fmla="*/ 14 w 306"/>
                <a:gd name="T31" fmla="*/ 9 h 221"/>
                <a:gd name="T32" fmla="*/ 10 w 306"/>
                <a:gd name="T33" fmla="*/ 9 h 221"/>
                <a:gd name="T34" fmla="*/ 6 w 306"/>
                <a:gd name="T35" fmla="*/ 8 h 221"/>
                <a:gd name="T36" fmla="*/ 3 w 306"/>
                <a:gd name="T37" fmla="*/ 8 h 221"/>
                <a:gd name="T38" fmla="*/ 0 w 306"/>
                <a:gd name="T39" fmla="*/ 7 h 22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1"/>
                <a:gd name="T62" fmla="*/ 306 w 306"/>
                <a:gd name="T63" fmla="*/ 221 h 22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1">
                  <a:moveTo>
                    <a:pt x="0" y="31"/>
                  </a:moveTo>
                  <a:lnTo>
                    <a:pt x="0" y="0"/>
                  </a:lnTo>
                  <a:lnTo>
                    <a:pt x="306" y="0"/>
                  </a:lnTo>
                  <a:lnTo>
                    <a:pt x="306" y="221"/>
                  </a:lnTo>
                  <a:lnTo>
                    <a:pt x="285" y="192"/>
                  </a:lnTo>
                  <a:lnTo>
                    <a:pt x="264" y="166"/>
                  </a:lnTo>
                  <a:lnTo>
                    <a:pt x="242" y="143"/>
                  </a:lnTo>
                  <a:lnTo>
                    <a:pt x="220" y="122"/>
                  </a:lnTo>
                  <a:lnTo>
                    <a:pt x="199" y="105"/>
                  </a:lnTo>
                  <a:lnTo>
                    <a:pt x="177" y="89"/>
                  </a:lnTo>
                  <a:lnTo>
                    <a:pt x="156" y="76"/>
                  </a:lnTo>
                  <a:lnTo>
                    <a:pt x="134" y="66"/>
                  </a:lnTo>
                  <a:lnTo>
                    <a:pt x="114" y="57"/>
                  </a:lnTo>
                  <a:lnTo>
                    <a:pt x="94" y="48"/>
                  </a:lnTo>
                  <a:lnTo>
                    <a:pt x="75" y="43"/>
                  </a:lnTo>
                  <a:lnTo>
                    <a:pt x="58" y="39"/>
                  </a:lnTo>
                  <a:lnTo>
                    <a:pt x="41" y="36"/>
                  </a:lnTo>
                  <a:lnTo>
                    <a:pt x="26" y="33"/>
                  </a:lnTo>
                  <a:lnTo>
                    <a:pt x="12" y="32"/>
                  </a:lnTo>
                  <a:lnTo>
                    <a:pt x="0" y="31"/>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1317" name="Freeform 68"/>
            <p:cNvSpPr>
              <a:spLocks/>
            </p:cNvSpPr>
            <p:nvPr/>
          </p:nvSpPr>
          <p:spPr bwMode="auto">
            <a:xfrm>
              <a:off x="451" y="1832"/>
              <a:ext cx="153" cy="111"/>
            </a:xfrm>
            <a:custGeom>
              <a:avLst/>
              <a:gdLst>
                <a:gd name="T0" fmla="*/ 0 w 306"/>
                <a:gd name="T1" fmla="*/ 8 h 223"/>
                <a:gd name="T2" fmla="*/ 0 w 306"/>
                <a:gd name="T3" fmla="*/ 0 h 223"/>
                <a:gd name="T4" fmla="*/ 77 w 306"/>
                <a:gd name="T5" fmla="*/ 0 h 223"/>
                <a:gd name="T6" fmla="*/ 77 w 306"/>
                <a:gd name="T7" fmla="*/ 55 h 223"/>
                <a:gd name="T8" fmla="*/ 72 w 306"/>
                <a:gd name="T9" fmla="*/ 48 h 223"/>
                <a:gd name="T10" fmla="*/ 66 w 306"/>
                <a:gd name="T11" fmla="*/ 41 h 223"/>
                <a:gd name="T12" fmla="*/ 60 w 306"/>
                <a:gd name="T13" fmla="*/ 36 h 223"/>
                <a:gd name="T14" fmla="*/ 55 w 306"/>
                <a:gd name="T15" fmla="*/ 31 h 223"/>
                <a:gd name="T16" fmla="*/ 49 w 306"/>
                <a:gd name="T17" fmla="*/ 26 h 223"/>
                <a:gd name="T18" fmla="*/ 44 w 306"/>
                <a:gd name="T19" fmla="*/ 22 h 223"/>
                <a:gd name="T20" fmla="*/ 39 w 306"/>
                <a:gd name="T21" fmla="*/ 19 h 223"/>
                <a:gd name="T22" fmla="*/ 34 w 306"/>
                <a:gd name="T23" fmla="*/ 16 h 223"/>
                <a:gd name="T24" fmla="*/ 28 w 306"/>
                <a:gd name="T25" fmla="*/ 14 h 223"/>
                <a:gd name="T26" fmla="*/ 23 w 306"/>
                <a:gd name="T27" fmla="*/ 12 h 223"/>
                <a:gd name="T28" fmla="*/ 19 w 306"/>
                <a:gd name="T29" fmla="*/ 11 h 223"/>
                <a:gd name="T30" fmla="*/ 14 w 306"/>
                <a:gd name="T31" fmla="*/ 10 h 223"/>
                <a:gd name="T32" fmla="*/ 10 w 306"/>
                <a:gd name="T33" fmla="*/ 9 h 223"/>
                <a:gd name="T34" fmla="*/ 6 w 306"/>
                <a:gd name="T35" fmla="*/ 8 h 223"/>
                <a:gd name="T36" fmla="*/ 3 w 306"/>
                <a:gd name="T37" fmla="*/ 8 h 223"/>
                <a:gd name="T38" fmla="*/ 0 w 306"/>
                <a:gd name="T39" fmla="*/ 8 h 22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3"/>
                <a:gd name="T62" fmla="*/ 306 w 306"/>
                <a:gd name="T63" fmla="*/ 223 h 22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3">
                  <a:moveTo>
                    <a:pt x="0" y="33"/>
                  </a:moveTo>
                  <a:lnTo>
                    <a:pt x="0" y="0"/>
                  </a:lnTo>
                  <a:lnTo>
                    <a:pt x="306" y="0"/>
                  </a:lnTo>
                  <a:lnTo>
                    <a:pt x="306" y="223"/>
                  </a:lnTo>
                  <a:lnTo>
                    <a:pt x="285" y="194"/>
                  </a:lnTo>
                  <a:lnTo>
                    <a:pt x="264" y="167"/>
                  </a:lnTo>
                  <a:lnTo>
                    <a:pt x="242" y="144"/>
                  </a:lnTo>
                  <a:lnTo>
                    <a:pt x="220" y="124"/>
                  </a:lnTo>
                  <a:lnTo>
                    <a:pt x="199" y="106"/>
                  </a:lnTo>
                  <a:lnTo>
                    <a:pt x="177" y="90"/>
                  </a:lnTo>
                  <a:lnTo>
                    <a:pt x="156" y="77"/>
                  </a:lnTo>
                  <a:lnTo>
                    <a:pt x="134" y="67"/>
                  </a:lnTo>
                  <a:lnTo>
                    <a:pt x="114" y="58"/>
                  </a:lnTo>
                  <a:lnTo>
                    <a:pt x="94" y="50"/>
                  </a:lnTo>
                  <a:lnTo>
                    <a:pt x="75" y="44"/>
                  </a:lnTo>
                  <a:lnTo>
                    <a:pt x="58" y="41"/>
                  </a:lnTo>
                  <a:lnTo>
                    <a:pt x="41" y="37"/>
                  </a:lnTo>
                  <a:lnTo>
                    <a:pt x="26" y="35"/>
                  </a:lnTo>
                  <a:lnTo>
                    <a:pt x="12" y="34"/>
                  </a:lnTo>
                  <a:lnTo>
                    <a:pt x="0" y="33"/>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1318" name="Freeform 69"/>
            <p:cNvSpPr>
              <a:spLocks/>
            </p:cNvSpPr>
            <p:nvPr/>
          </p:nvSpPr>
          <p:spPr bwMode="auto">
            <a:xfrm>
              <a:off x="967" y="1832"/>
              <a:ext cx="147" cy="103"/>
            </a:xfrm>
            <a:custGeom>
              <a:avLst/>
              <a:gdLst>
                <a:gd name="T0" fmla="*/ 74 w 294"/>
                <a:gd name="T1" fmla="*/ 0 h 205"/>
                <a:gd name="T2" fmla="*/ 74 w 294"/>
                <a:gd name="T3" fmla="*/ 9 h 205"/>
                <a:gd name="T4" fmla="*/ 71 w 294"/>
                <a:gd name="T5" fmla="*/ 9 h 205"/>
                <a:gd name="T6" fmla="*/ 68 w 294"/>
                <a:gd name="T7" fmla="*/ 9 h 205"/>
                <a:gd name="T8" fmla="*/ 63 w 294"/>
                <a:gd name="T9" fmla="*/ 9 h 205"/>
                <a:gd name="T10" fmla="*/ 59 w 294"/>
                <a:gd name="T11" fmla="*/ 10 h 205"/>
                <a:gd name="T12" fmla="*/ 55 w 294"/>
                <a:gd name="T13" fmla="*/ 11 h 205"/>
                <a:gd name="T14" fmla="*/ 51 w 294"/>
                <a:gd name="T15" fmla="*/ 13 h 205"/>
                <a:gd name="T16" fmla="*/ 46 w 294"/>
                <a:gd name="T17" fmla="*/ 14 h 205"/>
                <a:gd name="T18" fmla="*/ 41 w 294"/>
                <a:gd name="T19" fmla="*/ 16 h 205"/>
                <a:gd name="T20" fmla="*/ 37 w 294"/>
                <a:gd name="T21" fmla="*/ 19 h 205"/>
                <a:gd name="T22" fmla="*/ 31 w 294"/>
                <a:gd name="T23" fmla="*/ 22 h 205"/>
                <a:gd name="T24" fmla="*/ 26 w 294"/>
                <a:gd name="T25" fmla="*/ 25 h 205"/>
                <a:gd name="T26" fmla="*/ 20 w 294"/>
                <a:gd name="T27" fmla="*/ 29 h 205"/>
                <a:gd name="T28" fmla="*/ 15 w 294"/>
                <a:gd name="T29" fmla="*/ 34 h 205"/>
                <a:gd name="T30" fmla="*/ 10 w 294"/>
                <a:gd name="T31" fmla="*/ 39 h 205"/>
                <a:gd name="T32" fmla="*/ 5 w 294"/>
                <a:gd name="T33" fmla="*/ 45 h 205"/>
                <a:gd name="T34" fmla="*/ 0 w 294"/>
                <a:gd name="T35" fmla="*/ 52 h 205"/>
                <a:gd name="T36" fmla="*/ 0 w 294"/>
                <a:gd name="T37" fmla="*/ 0 h 205"/>
                <a:gd name="T38" fmla="*/ 74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3"/>
                  </a:lnTo>
                  <a:lnTo>
                    <a:pt x="283" y="34"/>
                  </a:lnTo>
                  <a:lnTo>
                    <a:pt x="270" y="35"/>
                  </a:lnTo>
                  <a:lnTo>
                    <a:pt x="255" y="36"/>
                  </a:lnTo>
                  <a:lnTo>
                    <a:pt x="239" y="39"/>
                  </a:lnTo>
                  <a:lnTo>
                    <a:pt x="223" y="43"/>
                  </a:lnTo>
                  <a:lnTo>
                    <a:pt x="204" y="49"/>
                  </a:lnTo>
                  <a:lnTo>
                    <a:pt x="186" y="56"/>
                  </a:lnTo>
                  <a:lnTo>
                    <a:pt x="166" y="64"/>
                  </a:lnTo>
                  <a:lnTo>
                    <a:pt x="145" y="74"/>
                  </a:lnTo>
                  <a:lnTo>
                    <a:pt x="125" y="86"/>
                  </a:lnTo>
                  <a:lnTo>
                    <a:pt x="104" y="99"/>
                  </a:lnTo>
                  <a:lnTo>
                    <a:pt x="83" y="115"/>
                  </a:lnTo>
                  <a:lnTo>
                    <a:pt x="61" y="134"/>
                  </a:lnTo>
                  <a:lnTo>
                    <a:pt x="41" y="155"/>
                  </a:lnTo>
                  <a:lnTo>
                    <a:pt x="20" y="179"/>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1319" name="Rectangle 70"/>
            <p:cNvSpPr>
              <a:spLocks noChangeArrowheads="1"/>
            </p:cNvSpPr>
            <p:nvPr/>
          </p:nvSpPr>
          <p:spPr bwMode="auto">
            <a:xfrm>
              <a:off x="628" y="1227"/>
              <a:ext cx="314" cy="837"/>
            </a:xfrm>
            <a:prstGeom prst="rect">
              <a:avLst/>
            </a:prstGeom>
            <a:solidFill>
              <a:srgbClr val="E09E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1320" name="Freeform 71"/>
            <p:cNvSpPr>
              <a:spLocks/>
            </p:cNvSpPr>
            <p:nvPr/>
          </p:nvSpPr>
          <p:spPr bwMode="auto">
            <a:xfrm>
              <a:off x="661" y="1243"/>
              <a:ext cx="249" cy="250"/>
            </a:xfrm>
            <a:custGeom>
              <a:avLst/>
              <a:gdLst>
                <a:gd name="T0" fmla="*/ 69 w 498"/>
                <a:gd name="T1" fmla="*/ 125 h 500"/>
                <a:gd name="T2" fmla="*/ 81 w 498"/>
                <a:gd name="T3" fmla="*/ 123 h 500"/>
                <a:gd name="T4" fmla="*/ 92 w 498"/>
                <a:gd name="T5" fmla="*/ 118 h 500"/>
                <a:gd name="T6" fmla="*/ 102 w 498"/>
                <a:gd name="T7" fmla="*/ 111 h 500"/>
                <a:gd name="T8" fmla="*/ 111 w 498"/>
                <a:gd name="T9" fmla="*/ 102 h 500"/>
                <a:gd name="T10" fmla="*/ 117 w 498"/>
                <a:gd name="T11" fmla="*/ 92 h 500"/>
                <a:gd name="T12" fmla="*/ 122 w 498"/>
                <a:gd name="T13" fmla="*/ 81 h 500"/>
                <a:gd name="T14" fmla="*/ 125 w 498"/>
                <a:gd name="T15" fmla="*/ 69 h 500"/>
                <a:gd name="T16" fmla="*/ 125 w 498"/>
                <a:gd name="T17" fmla="*/ 56 h 500"/>
                <a:gd name="T18" fmla="*/ 122 w 498"/>
                <a:gd name="T19" fmla="*/ 45 h 500"/>
                <a:gd name="T20" fmla="*/ 117 w 498"/>
                <a:gd name="T21" fmla="*/ 33 h 500"/>
                <a:gd name="T22" fmla="*/ 111 w 498"/>
                <a:gd name="T23" fmla="*/ 23 h 500"/>
                <a:gd name="T24" fmla="*/ 102 w 498"/>
                <a:gd name="T25" fmla="*/ 14 h 500"/>
                <a:gd name="T26" fmla="*/ 92 w 498"/>
                <a:gd name="T27" fmla="*/ 8 h 500"/>
                <a:gd name="T28" fmla="*/ 81 w 498"/>
                <a:gd name="T29" fmla="*/ 3 h 500"/>
                <a:gd name="T30" fmla="*/ 69 w 498"/>
                <a:gd name="T31" fmla="*/ 1 h 500"/>
                <a:gd name="T32" fmla="*/ 56 w 498"/>
                <a:gd name="T33" fmla="*/ 1 h 500"/>
                <a:gd name="T34" fmla="*/ 44 w 498"/>
                <a:gd name="T35" fmla="*/ 3 h 500"/>
                <a:gd name="T36" fmla="*/ 33 w 498"/>
                <a:gd name="T37" fmla="*/ 8 h 500"/>
                <a:gd name="T38" fmla="*/ 23 w 498"/>
                <a:gd name="T39" fmla="*/ 15 h 500"/>
                <a:gd name="T40" fmla="*/ 14 w 498"/>
                <a:gd name="T41" fmla="*/ 23 h 500"/>
                <a:gd name="T42" fmla="*/ 8 w 498"/>
                <a:gd name="T43" fmla="*/ 33 h 500"/>
                <a:gd name="T44" fmla="*/ 3 w 498"/>
                <a:gd name="T45" fmla="*/ 44 h 500"/>
                <a:gd name="T46" fmla="*/ 1 w 498"/>
                <a:gd name="T47" fmla="*/ 56 h 500"/>
                <a:gd name="T48" fmla="*/ 1 w 498"/>
                <a:gd name="T49" fmla="*/ 69 h 500"/>
                <a:gd name="T50" fmla="*/ 3 w 498"/>
                <a:gd name="T51" fmla="*/ 81 h 500"/>
                <a:gd name="T52" fmla="*/ 7 w 498"/>
                <a:gd name="T53" fmla="*/ 92 h 500"/>
                <a:gd name="T54" fmla="*/ 14 w 498"/>
                <a:gd name="T55" fmla="*/ 102 h 500"/>
                <a:gd name="T56" fmla="*/ 23 w 498"/>
                <a:gd name="T57" fmla="*/ 111 h 500"/>
                <a:gd name="T58" fmla="*/ 33 w 498"/>
                <a:gd name="T59" fmla="*/ 118 h 500"/>
                <a:gd name="T60" fmla="*/ 44 w 498"/>
                <a:gd name="T61" fmla="*/ 123 h 500"/>
                <a:gd name="T62" fmla="*/ 56 w 498"/>
                <a:gd name="T63" fmla="*/ 125 h 5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500"/>
                <a:gd name="T98" fmla="*/ 498 w 498"/>
                <a:gd name="T99" fmla="*/ 500 h 5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500">
                  <a:moveTo>
                    <a:pt x="248" y="500"/>
                  </a:moveTo>
                  <a:lnTo>
                    <a:pt x="274" y="499"/>
                  </a:lnTo>
                  <a:lnTo>
                    <a:pt x="298" y="495"/>
                  </a:lnTo>
                  <a:lnTo>
                    <a:pt x="321" y="489"/>
                  </a:lnTo>
                  <a:lnTo>
                    <a:pt x="344" y="480"/>
                  </a:lnTo>
                  <a:lnTo>
                    <a:pt x="366" y="470"/>
                  </a:lnTo>
                  <a:lnTo>
                    <a:pt x="387" y="457"/>
                  </a:lnTo>
                  <a:lnTo>
                    <a:pt x="406" y="443"/>
                  </a:lnTo>
                  <a:lnTo>
                    <a:pt x="425" y="426"/>
                  </a:lnTo>
                  <a:lnTo>
                    <a:pt x="442" y="408"/>
                  </a:lnTo>
                  <a:lnTo>
                    <a:pt x="456" y="388"/>
                  </a:lnTo>
                  <a:lnTo>
                    <a:pt x="468" y="367"/>
                  </a:lnTo>
                  <a:lnTo>
                    <a:pt x="479" y="345"/>
                  </a:lnTo>
                  <a:lnTo>
                    <a:pt x="488" y="322"/>
                  </a:lnTo>
                  <a:lnTo>
                    <a:pt x="494" y="299"/>
                  </a:lnTo>
                  <a:lnTo>
                    <a:pt x="497" y="275"/>
                  </a:lnTo>
                  <a:lnTo>
                    <a:pt x="498" y="250"/>
                  </a:lnTo>
                  <a:lnTo>
                    <a:pt x="497" y="224"/>
                  </a:lnTo>
                  <a:lnTo>
                    <a:pt x="494" y="200"/>
                  </a:lnTo>
                  <a:lnTo>
                    <a:pt x="488" y="177"/>
                  </a:lnTo>
                  <a:lnTo>
                    <a:pt x="479" y="154"/>
                  </a:lnTo>
                  <a:lnTo>
                    <a:pt x="468" y="132"/>
                  </a:lnTo>
                  <a:lnTo>
                    <a:pt x="456" y="111"/>
                  </a:lnTo>
                  <a:lnTo>
                    <a:pt x="442" y="92"/>
                  </a:lnTo>
                  <a:lnTo>
                    <a:pt x="425" y="73"/>
                  </a:lnTo>
                  <a:lnTo>
                    <a:pt x="406" y="56"/>
                  </a:lnTo>
                  <a:lnTo>
                    <a:pt x="387" y="42"/>
                  </a:lnTo>
                  <a:lnTo>
                    <a:pt x="366" y="30"/>
                  </a:lnTo>
                  <a:lnTo>
                    <a:pt x="344" y="19"/>
                  </a:lnTo>
                  <a:lnTo>
                    <a:pt x="321" y="10"/>
                  </a:lnTo>
                  <a:lnTo>
                    <a:pt x="298" y="4"/>
                  </a:lnTo>
                  <a:lnTo>
                    <a:pt x="274" y="1"/>
                  </a:lnTo>
                  <a:lnTo>
                    <a:pt x="248" y="0"/>
                  </a:lnTo>
                  <a:lnTo>
                    <a:pt x="223" y="1"/>
                  </a:lnTo>
                  <a:lnTo>
                    <a:pt x="199" y="4"/>
                  </a:lnTo>
                  <a:lnTo>
                    <a:pt x="175" y="11"/>
                  </a:lnTo>
                  <a:lnTo>
                    <a:pt x="152" y="19"/>
                  </a:lnTo>
                  <a:lnTo>
                    <a:pt x="130" y="30"/>
                  </a:lnTo>
                  <a:lnTo>
                    <a:pt x="109" y="42"/>
                  </a:lnTo>
                  <a:lnTo>
                    <a:pt x="91" y="57"/>
                  </a:lnTo>
                  <a:lnTo>
                    <a:pt x="72" y="72"/>
                  </a:lnTo>
                  <a:lnTo>
                    <a:pt x="56" y="91"/>
                  </a:lnTo>
                  <a:lnTo>
                    <a:pt x="42" y="110"/>
                  </a:lnTo>
                  <a:lnTo>
                    <a:pt x="30" y="130"/>
                  </a:lnTo>
                  <a:lnTo>
                    <a:pt x="19" y="152"/>
                  </a:lnTo>
                  <a:lnTo>
                    <a:pt x="11" y="175"/>
                  </a:lnTo>
                  <a:lnTo>
                    <a:pt x="4" y="199"/>
                  </a:lnTo>
                  <a:lnTo>
                    <a:pt x="1" y="224"/>
                  </a:lnTo>
                  <a:lnTo>
                    <a:pt x="0" y="250"/>
                  </a:lnTo>
                  <a:lnTo>
                    <a:pt x="1" y="275"/>
                  </a:lnTo>
                  <a:lnTo>
                    <a:pt x="4" y="299"/>
                  </a:lnTo>
                  <a:lnTo>
                    <a:pt x="10" y="322"/>
                  </a:lnTo>
                  <a:lnTo>
                    <a:pt x="18" y="345"/>
                  </a:lnTo>
                  <a:lnTo>
                    <a:pt x="28" y="367"/>
                  </a:lnTo>
                  <a:lnTo>
                    <a:pt x="41" y="388"/>
                  </a:lnTo>
                  <a:lnTo>
                    <a:pt x="56" y="408"/>
                  </a:lnTo>
                  <a:lnTo>
                    <a:pt x="72" y="426"/>
                  </a:lnTo>
                  <a:lnTo>
                    <a:pt x="91" y="443"/>
                  </a:lnTo>
                  <a:lnTo>
                    <a:pt x="110" y="457"/>
                  </a:lnTo>
                  <a:lnTo>
                    <a:pt x="131" y="470"/>
                  </a:lnTo>
                  <a:lnTo>
                    <a:pt x="153" y="480"/>
                  </a:lnTo>
                  <a:lnTo>
                    <a:pt x="176" y="489"/>
                  </a:lnTo>
                  <a:lnTo>
                    <a:pt x="199" y="495"/>
                  </a:lnTo>
                  <a:lnTo>
                    <a:pt x="223" y="499"/>
                  </a:lnTo>
                  <a:lnTo>
                    <a:pt x="248" y="50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1321" name="Freeform 72"/>
            <p:cNvSpPr>
              <a:spLocks/>
            </p:cNvSpPr>
            <p:nvPr/>
          </p:nvSpPr>
          <p:spPr bwMode="auto">
            <a:xfrm>
              <a:off x="685" y="1268"/>
              <a:ext cx="200" cy="200"/>
            </a:xfrm>
            <a:custGeom>
              <a:avLst/>
              <a:gdLst>
                <a:gd name="T0" fmla="*/ 0 w 401"/>
                <a:gd name="T1" fmla="*/ 45 h 401"/>
                <a:gd name="T2" fmla="*/ 2 w 401"/>
                <a:gd name="T3" fmla="*/ 35 h 401"/>
                <a:gd name="T4" fmla="*/ 5 w 401"/>
                <a:gd name="T5" fmla="*/ 26 h 401"/>
                <a:gd name="T6" fmla="*/ 11 w 401"/>
                <a:gd name="T7" fmla="*/ 18 h 401"/>
                <a:gd name="T8" fmla="*/ 18 w 401"/>
                <a:gd name="T9" fmla="*/ 11 h 401"/>
                <a:gd name="T10" fmla="*/ 26 w 401"/>
                <a:gd name="T11" fmla="*/ 5 h 401"/>
                <a:gd name="T12" fmla="*/ 35 w 401"/>
                <a:gd name="T13" fmla="*/ 2 h 401"/>
                <a:gd name="T14" fmla="*/ 45 w 401"/>
                <a:gd name="T15" fmla="*/ 0 h 401"/>
                <a:gd name="T16" fmla="*/ 55 w 401"/>
                <a:gd name="T17" fmla="*/ 0 h 401"/>
                <a:gd name="T18" fmla="*/ 64 w 401"/>
                <a:gd name="T19" fmla="*/ 2 h 401"/>
                <a:gd name="T20" fmla="*/ 73 w 401"/>
                <a:gd name="T21" fmla="*/ 5 h 401"/>
                <a:gd name="T22" fmla="*/ 81 w 401"/>
                <a:gd name="T23" fmla="*/ 11 h 401"/>
                <a:gd name="T24" fmla="*/ 89 w 401"/>
                <a:gd name="T25" fmla="*/ 18 h 401"/>
                <a:gd name="T26" fmla="*/ 94 w 401"/>
                <a:gd name="T27" fmla="*/ 26 h 401"/>
                <a:gd name="T28" fmla="*/ 98 w 401"/>
                <a:gd name="T29" fmla="*/ 35 h 401"/>
                <a:gd name="T30" fmla="*/ 100 w 401"/>
                <a:gd name="T31" fmla="*/ 45 h 401"/>
                <a:gd name="T32" fmla="*/ 100 w 401"/>
                <a:gd name="T33" fmla="*/ 55 h 401"/>
                <a:gd name="T34" fmla="*/ 98 w 401"/>
                <a:gd name="T35" fmla="*/ 65 h 401"/>
                <a:gd name="T36" fmla="*/ 94 w 401"/>
                <a:gd name="T37" fmla="*/ 74 h 401"/>
                <a:gd name="T38" fmla="*/ 88 w 401"/>
                <a:gd name="T39" fmla="*/ 82 h 401"/>
                <a:gd name="T40" fmla="*/ 82 w 401"/>
                <a:gd name="T41" fmla="*/ 88 h 401"/>
                <a:gd name="T42" fmla="*/ 74 w 401"/>
                <a:gd name="T43" fmla="*/ 94 h 401"/>
                <a:gd name="T44" fmla="*/ 65 w 401"/>
                <a:gd name="T45" fmla="*/ 98 h 401"/>
                <a:gd name="T46" fmla="*/ 55 w 401"/>
                <a:gd name="T47" fmla="*/ 100 h 401"/>
                <a:gd name="T48" fmla="*/ 45 w 401"/>
                <a:gd name="T49" fmla="*/ 100 h 401"/>
                <a:gd name="T50" fmla="*/ 35 w 401"/>
                <a:gd name="T51" fmla="*/ 98 h 401"/>
                <a:gd name="T52" fmla="*/ 26 w 401"/>
                <a:gd name="T53" fmla="*/ 94 h 401"/>
                <a:gd name="T54" fmla="*/ 18 w 401"/>
                <a:gd name="T55" fmla="*/ 89 h 401"/>
                <a:gd name="T56" fmla="*/ 11 w 401"/>
                <a:gd name="T57" fmla="*/ 81 h 401"/>
                <a:gd name="T58" fmla="*/ 5 w 401"/>
                <a:gd name="T59" fmla="*/ 73 h 401"/>
                <a:gd name="T60" fmla="*/ 2 w 401"/>
                <a:gd name="T61" fmla="*/ 64 h 401"/>
                <a:gd name="T62" fmla="*/ 0 w 401"/>
                <a:gd name="T63" fmla="*/ 55 h 40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1"/>
                <a:gd name="T98" fmla="*/ 401 w 401"/>
                <a:gd name="T99" fmla="*/ 401 h 40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1">
                  <a:moveTo>
                    <a:pt x="0" y="201"/>
                  </a:moveTo>
                  <a:lnTo>
                    <a:pt x="1" y="181"/>
                  </a:lnTo>
                  <a:lnTo>
                    <a:pt x="3" y="161"/>
                  </a:lnTo>
                  <a:lnTo>
                    <a:pt x="8" y="142"/>
                  </a:lnTo>
                  <a:lnTo>
                    <a:pt x="15" y="123"/>
                  </a:lnTo>
                  <a:lnTo>
                    <a:pt x="23" y="106"/>
                  </a:lnTo>
                  <a:lnTo>
                    <a:pt x="33" y="90"/>
                  </a:lnTo>
                  <a:lnTo>
                    <a:pt x="45" y="74"/>
                  </a:lnTo>
                  <a:lnTo>
                    <a:pt x="59" y="59"/>
                  </a:lnTo>
                  <a:lnTo>
                    <a:pt x="74" y="45"/>
                  </a:lnTo>
                  <a:lnTo>
                    <a:pt x="90" y="34"/>
                  </a:lnTo>
                  <a:lnTo>
                    <a:pt x="106" y="23"/>
                  </a:lnTo>
                  <a:lnTo>
                    <a:pt x="124" y="15"/>
                  </a:lnTo>
                  <a:lnTo>
                    <a:pt x="143" y="8"/>
                  </a:lnTo>
                  <a:lnTo>
                    <a:pt x="161" y="4"/>
                  </a:lnTo>
                  <a:lnTo>
                    <a:pt x="181" y="1"/>
                  </a:lnTo>
                  <a:lnTo>
                    <a:pt x="200" y="0"/>
                  </a:lnTo>
                  <a:lnTo>
                    <a:pt x="220" y="1"/>
                  </a:lnTo>
                  <a:lnTo>
                    <a:pt x="241" y="4"/>
                  </a:lnTo>
                  <a:lnTo>
                    <a:pt x="259" y="8"/>
                  </a:lnTo>
                  <a:lnTo>
                    <a:pt x="278" y="15"/>
                  </a:lnTo>
                  <a:lnTo>
                    <a:pt x="295" y="23"/>
                  </a:lnTo>
                  <a:lnTo>
                    <a:pt x="312" y="34"/>
                  </a:lnTo>
                  <a:lnTo>
                    <a:pt x="327" y="45"/>
                  </a:lnTo>
                  <a:lnTo>
                    <a:pt x="342" y="59"/>
                  </a:lnTo>
                  <a:lnTo>
                    <a:pt x="356" y="74"/>
                  </a:lnTo>
                  <a:lnTo>
                    <a:pt x="367" y="90"/>
                  </a:lnTo>
                  <a:lnTo>
                    <a:pt x="378" y="106"/>
                  </a:lnTo>
                  <a:lnTo>
                    <a:pt x="386" y="123"/>
                  </a:lnTo>
                  <a:lnTo>
                    <a:pt x="393" y="142"/>
                  </a:lnTo>
                  <a:lnTo>
                    <a:pt x="397" y="161"/>
                  </a:lnTo>
                  <a:lnTo>
                    <a:pt x="400" y="181"/>
                  </a:lnTo>
                  <a:lnTo>
                    <a:pt x="401" y="201"/>
                  </a:lnTo>
                  <a:lnTo>
                    <a:pt x="400" y="221"/>
                  </a:lnTo>
                  <a:lnTo>
                    <a:pt x="396" y="241"/>
                  </a:lnTo>
                  <a:lnTo>
                    <a:pt x="392" y="261"/>
                  </a:lnTo>
                  <a:lnTo>
                    <a:pt x="385" y="279"/>
                  </a:lnTo>
                  <a:lnTo>
                    <a:pt x="377" y="296"/>
                  </a:lnTo>
                  <a:lnTo>
                    <a:pt x="366" y="312"/>
                  </a:lnTo>
                  <a:lnTo>
                    <a:pt x="355" y="329"/>
                  </a:lnTo>
                  <a:lnTo>
                    <a:pt x="342" y="342"/>
                  </a:lnTo>
                  <a:lnTo>
                    <a:pt x="328" y="355"/>
                  </a:lnTo>
                  <a:lnTo>
                    <a:pt x="312" y="367"/>
                  </a:lnTo>
                  <a:lnTo>
                    <a:pt x="296" y="377"/>
                  </a:lnTo>
                  <a:lnTo>
                    <a:pt x="279" y="385"/>
                  </a:lnTo>
                  <a:lnTo>
                    <a:pt x="260" y="392"/>
                  </a:lnTo>
                  <a:lnTo>
                    <a:pt x="241" y="397"/>
                  </a:lnTo>
                  <a:lnTo>
                    <a:pt x="221" y="400"/>
                  </a:lnTo>
                  <a:lnTo>
                    <a:pt x="200" y="401"/>
                  </a:lnTo>
                  <a:lnTo>
                    <a:pt x="181" y="400"/>
                  </a:lnTo>
                  <a:lnTo>
                    <a:pt x="161" y="398"/>
                  </a:lnTo>
                  <a:lnTo>
                    <a:pt x="143" y="393"/>
                  </a:lnTo>
                  <a:lnTo>
                    <a:pt x="124" y="386"/>
                  </a:lnTo>
                  <a:lnTo>
                    <a:pt x="106" y="378"/>
                  </a:lnTo>
                  <a:lnTo>
                    <a:pt x="90" y="368"/>
                  </a:lnTo>
                  <a:lnTo>
                    <a:pt x="74" y="356"/>
                  </a:lnTo>
                  <a:lnTo>
                    <a:pt x="59" y="342"/>
                  </a:lnTo>
                  <a:lnTo>
                    <a:pt x="45" y="327"/>
                  </a:lnTo>
                  <a:lnTo>
                    <a:pt x="33" y="311"/>
                  </a:lnTo>
                  <a:lnTo>
                    <a:pt x="23" y="295"/>
                  </a:lnTo>
                  <a:lnTo>
                    <a:pt x="15" y="278"/>
                  </a:lnTo>
                  <a:lnTo>
                    <a:pt x="8" y="259"/>
                  </a:lnTo>
                  <a:lnTo>
                    <a:pt x="3" y="240"/>
                  </a:lnTo>
                  <a:lnTo>
                    <a:pt x="1" y="220"/>
                  </a:lnTo>
                  <a:lnTo>
                    <a:pt x="0" y="201"/>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1322" name="Freeform 73"/>
            <p:cNvSpPr>
              <a:spLocks/>
            </p:cNvSpPr>
            <p:nvPr/>
          </p:nvSpPr>
          <p:spPr bwMode="auto">
            <a:xfrm>
              <a:off x="705" y="1268"/>
              <a:ext cx="180" cy="180"/>
            </a:xfrm>
            <a:custGeom>
              <a:avLst/>
              <a:gdLst>
                <a:gd name="T0" fmla="*/ 71 w 361"/>
                <a:gd name="T1" fmla="*/ 11 h 361"/>
                <a:gd name="T2" fmla="*/ 63 w 361"/>
                <a:gd name="T3" fmla="*/ 5 h 361"/>
                <a:gd name="T4" fmla="*/ 54 w 361"/>
                <a:gd name="T5" fmla="*/ 2 h 361"/>
                <a:gd name="T6" fmla="*/ 45 w 361"/>
                <a:gd name="T7" fmla="*/ 0 h 361"/>
                <a:gd name="T8" fmla="*/ 35 w 361"/>
                <a:gd name="T9" fmla="*/ 0 h 361"/>
                <a:gd name="T10" fmla="*/ 25 w 361"/>
                <a:gd name="T11" fmla="*/ 2 h 361"/>
                <a:gd name="T12" fmla="*/ 16 w 361"/>
                <a:gd name="T13" fmla="*/ 5 h 361"/>
                <a:gd name="T14" fmla="*/ 8 w 361"/>
                <a:gd name="T15" fmla="*/ 11 h 361"/>
                <a:gd name="T16" fmla="*/ 3 w 361"/>
                <a:gd name="T17" fmla="*/ 16 h 361"/>
                <a:gd name="T18" fmla="*/ 1 w 361"/>
                <a:gd name="T19" fmla="*/ 18 h 361"/>
                <a:gd name="T20" fmla="*/ 3 w 361"/>
                <a:gd name="T21" fmla="*/ 18 h 361"/>
                <a:gd name="T22" fmla="*/ 10 w 361"/>
                <a:gd name="T23" fmla="*/ 14 h 361"/>
                <a:gd name="T24" fmla="*/ 18 w 361"/>
                <a:gd name="T25" fmla="*/ 11 h 361"/>
                <a:gd name="T26" fmla="*/ 26 w 361"/>
                <a:gd name="T27" fmla="*/ 10 h 361"/>
                <a:gd name="T28" fmla="*/ 35 w 361"/>
                <a:gd name="T29" fmla="*/ 10 h 361"/>
                <a:gd name="T30" fmla="*/ 44 w 361"/>
                <a:gd name="T31" fmla="*/ 12 h 361"/>
                <a:gd name="T32" fmla="*/ 53 w 361"/>
                <a:gd name="T33" fmla="*/ 16 h 361"/>
                <a:gd name="T34" fmla="*/ 61 w 361"/>
                <a:gd name="T35" fmla="*/ 21 h 361"/>
                <a:gd name="T36" fmla="*/ 69 w 361"/>
                <a:gd name="T37" fmla="*/ 28 h 361"/>
                <a:gd name="T38" fmla="*/ 74 w 361"/>
                <a:gd name="T39" fmla="*/ 36 h 361"/>
                <a:gd name="T40" fmla="*/ 78 w 361"/>
                <a:gd name="T41" fmla="*/ 45 h 361"/>
                <a:gd name="T42" fmla="*/ 79 w 361"/>
                <a:gd name="T43" fmla="*/ 55 h 361"/>
                <a:gd name="T44" fmla="*/ 79 w 361"/>
                <a:gd name="T45" fmla="*/ 64 h 361"/>
                <a:gd name="T46" fmla="*/ 78 w 361"/>
                <a:gd name="T47" fmla="*/ 72 h 361"/>
                <a:gd name="T48" fmla="*/ 76 w 361"/>
                <a:gd name="T49" fmla="*/ 80 h 361"/>
                <a:gd name="T50" fmla="*/ 72 w 361"/>
                <a:gd name="T51" fmla="*/ 87 h 361"/>
                <a:gd name="T52" fmla="*/ 74 w 361"/>
                <a:gd name="T53" fmla="*/ 86 h 361"/>
                <a:gd name="T54" fmla="*/ 81 w 361"/>
                <a:gd name="T55" fmla="*/ 77 h 361"/>
                <a:gd name="T56" fmla="*/ 87 w 361"/>
                <a:gd name="T57" fmla="*/ 67 h 361"/>
                <a:gd name="T58" fmla="*/ 90 w 361"/>
                <a:gd name="T59" fmla="*/ 56 h 361"/>
                <a:gd name="T60" fmla="*/ 90 w 361"/>
                <a:gd name="T61" fmla="*/ 45 h 361"/>
                <a:gd name="T62" fmla="*/ 88 w 361"/>
                <a:gd name="T63" fmla="*/ 35 h 361"/>
                <a:gd name="T64" fmla="*/ 84 w 361"/>
                <a:gd name="T65" fmla="*/ 26 h 361"/>
                <a:gd name="T66" fmla="*/ 79 w 361"/>
                <a:gd name="T67" fmla="*/ 18 h 36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61"/>
                <a:gd name="T103" fmla="*/ 0 h 361"/>
                <a:gd name="T104" fmla="*/ 361 w 361"/>
                <a:gd name="T105" fmla="*/ 361 h 36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61" h="361">
                  <a:moveTo>
                    <a:pt x="302" y="59"/>
                  </a:moveTo>
                  <a:lnTo>
                    <a:pt x="287" y="45"/>
                  </a:lnTo>
                  <a:lnTo>
                    <a:pt x="272" y="34"/>
                  </a:lnTo>
                  <a:lnTo>
                    <a:pt x="255" y="23"/>
                  </a:lnTo>
                  <a:lnTo>
                    <a:pt x="238" y="15"/>
                  </a:lnTo>
                  <a:lnTo>
                    <a:pt x="219" y="8"/>
                  </a:lnTo>
                  <a:lnTo>
                    <a:pt x="201" y="4"/>
                  </a:lnTo>
                  <a:lnTo>
                    <a:pt x="180" y="1"/>
                  </a:lnTo>
                  <a:lnTo>
                    <a:pt x="160" y="0"/>
                  </a:lnTo>
                  <a:lnTo>
                    <a:pt x="141" y="1"/>
                  </a:lnTo>
                  <a:lnTo>
                    <a:pt x="121" y="4"/>
                  </a:lnTo>
                  <a:lnTo>
                    <a:pt x="103" y="8"/>
                  </a:lnTo>
                  <a:lnTo>
                    <a:pt x="84" y="15"/>
                  </a:lnTo>
                  <a:lnTo>
                    <a:pt x="66" y="23"/>
                  </a:lnTo>
                  <a:lnTo>
                    <a:pt x="50" y="34"/>
                  </a:lnTo>
                  <a:lnTo>
                    <a:pt x="34" y="45"/>
                  </a:lnTo>
                  <a:lnTo>
                    <a:pt x="19" y="59"/>
                  </a:lnTo>
                  <a:lnTo>
                    <a:pt x="14" y="65"/>
                  </a:lnTo>
                  <a:lnTo>
                    <a:pt x="10" y="69"/>
                  </a:lnTo>
                  <a:lnTo>
                    <a:pt x="5" y="75"/>
                  </a:lnTo>
                  <a:lnTo>
                    <a:pt x="0" y="81"/>
                  </a:lnTo>
                  <a:lnTo>
                    <a:pt x="14" y="72"/>
                  </a:lnTo>
                  <a:lnTo>
                    <a:pt x="28" y="64"/>
                  </a:lnTo>
                  <a:lnTo>
                    <a:pt x="42" y="57"/>
                  </a:lnTo>
                  <a:lnTo>
                    <a:pt x="57" y="51"/>
                  </a:lnTo>
                  <a:lnTo>
                    <a:pt x="72" y="46"/>
                  </a:lnTo>
                  <a:lnTo>
                    <a:pt x="88" y="43"/>
                  </a:lnTo>
                  <a:lnTo>
                    <a:pt x="104" y="42"/>
                  </a:lnTo>
                  <a:lnTo>
                    <a:pt x="120" y="41"/>
                  </a:lnTo>
                  <a:lnTo>
                    <a:pt x="140" y="42"/>
                  </a:lnTo>
                  <a:lnTo>
                    <a:pt x="159" y="44"/>
                  </a:lnTo>
                  <a:lnTo>
                    <a:pt x="178" y="49"/>
                  </a:lnTo>
                  <a:lnTo>
                    <a:pt x="196" y="55"/>
                  </a:lnTo>
                  <a:lnTo>
                    <a:pt x="215" y="64"/>
                  </a:lnTo>
                  <a:lnTo>
                    <a:pt x="231" y="74"/>
                  </a:lnTo>
                  <a:lnTo>
                    <a:pt x="247" y="85"/>
                  </a:lnTo>
                  <a:lnTo>
                    <a:pt x="262" y="99"/>
                  </a:lnTo>
                  <a:lnTo>
                    <a:pt x="276" y="114"/>
                  </a:lnTo>
                  <a:lnTo>
                    <a:pt x="287" y="130"/>
                  </a:lnTo>
                  <a:lnTo>
                    <a:pt x="297" y="147"/>
                  </a:lnTo>
                  <a:lnTo>
                    <a:pt x="306" y="165"/>
                  </a:lnTo>
                  <a:lnTo>
                    <a:pt x="312" y="183"/>
                  </a:lnTo>
                  <a:lnTo>
                    <a:pt x="317" y="202"/>
                  </a:lnTo>
                  <a:lnTo>
                    <a:pt x="319" y="221"/>
                  </a:lnTo>
                  <a:lnTo>
                    <a:pt x="321" y="241"/>
                  </a:lnTo>
                  <a:lnTo>
                    <a:pt x="319" y="257"/>
                  </a:lnTo>
                  <a:lnTo>
                    <a:pt x="318" y="274"/>
                  </a:lnTo>
                  <a:lnTo>
                    <a:pt x="315" y="289"/>
                  </a:lnTo>
                  <a:lnTo>
                    <a:pt x="310" y="306"/>
                  </a:lnTo>
                  <a:lnTo>
                    <a:pt x="304" y="320"/>
                  </a:lnTo>
                  <a:lnTo>
                    <a:pt x="297" y="334"/>
                  </a:lnTo>
                  <a:lnTo>
                    <a:pt x="289" y="348"/>
                  </a:lnTo>
                  <a:lnTo>
                    <a:pt x="280" y="361"/>
                  </a:lnTo>
                  <a:lnTo>
                    <a:pt x="297" y="346"/>
                  </a:lnTo>
                  <a:lnTo>
                    <a:pt x="314" y="330"/>
                  </a:lnTo>
                  <a:lnTo>
                    <a:pt x="327" y="311"/>
                  </a:lnTo>
                  <a:lnTo>
                    <a:pt x="339" y="292"/>
                  </a:lnTo>
                  <a:lnTo>
                    <a:pt x="348" y="271"/>
                  </a:lnTo>
                  <a:lnTo>
                    <a:pt x="355" y="248"/>
                  </a:lnTo>
                  <a:lnTo>
                    <a:pt x="360" y="225"/>
                  </a:lnTo>
                  <a:lnTo>
                    <a:pt x="361" y="201"/>
                  </a:lnTo>
                  <a:lnTo>
                    <a:pt x="360" y="181"/>
                  </a:lnTo>
                  <a:lnTo>
                    <a:pt x="357" y="161"/>
                  </a:lnTo>
                  <a:lnTo>
                    <a:pt x="353" y="142"/>
                  </a:lnTo>
                  <a:lnTo>
                    <a:pt x="346" y="123"/>
                  </a:lnTo>
                  <a:lnTo>
                    <a:pt x="338" y="106"/>
                  </a:lnTo>
                  <a:lnTo>
                    <a:pt x="327" y="90"/>
                  </a:lnTo>
                  <a:lnTo>
                    <a:pt x="316" y="74"/>
                  </a:lnTo>
                  <a:lnTo>
                    <a:pt x="302" y="59"/>
                  </a:lnTo>
                  <a:close/>
                </a:path>
              </a:pathLst>
            </a:custGeom>
            <a:solidFill>
              <a:srgbClr val="FF5E5E"/>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1323" name="Freeform 74"/>
            <p:cNvSpPr>
              <a:spLocks/>
            </p:cNvSpPr>
            <p:nvPr/>
          </p:nvSpPr>
          <p:spPr bwMode="auto">
            <a:xfrm>
              <a:off x="661" y="1525"/>
              <a:ext cx="249" cy="249"/>
            </a:xfrm>
            <a:custGeom>
              <a:avLst/>
              <a:gdLst>
                <a:gd name="T0" fmla="*/ 69 w 498"/>
                <a:gd name="T1" fmla="*/ 124 h 499"/>
                <a:gd name="T2" fmla="*/ 81 w 498"/>
                <a:gd name="T3" fmla="*/ 122 h 499"/>
                <a:gd name="T4" fmla="*/ 92 w 498"/>
                <a:gd name="T5" fmla="*/ 117 h 499"/>
                <a:gd name="T6" fmla="*/ 102 w 498"/>
                <a:gd name="T7" fmla="*/ 110 h 499"/>
                <a:gd name="T8" fmla="*/ 111 w 498"/>
                <a:gd name="T9" fmla="*/ 102 h 499"/>
                <a:gd name="T10" fmla="*/ 117 w 498"/>
                <a:gd name="T11" fmla="*/ 92 h 499"/>
                <a:gd name="T12" fmla="*/ 122 w 498"/>
                <a:gd name="T13" fmla="*/ 80 h 499"/>
                <a:gd name="T14" fmla="*/ 125 w 498"/>
                <a:gd name="T15" fmla="*/ 68 h 499"/>
                <a:gd name="T16" fmla="*/ 125 w 498"/>
                <a:gd name="T17" fmla="*/ 56 h 499"/>
                <a:gd name="T18" fmla="*/ 122 w 498"/>
                <a:gd name="T19" fmla="*/ 44 h 499"/>
                <a:gd name="T20" fmla="*/ 117 w 498"/>
                <a:gd name="T21" fmla="*/ 32 h 499"/>
                <a:gd name="T22" fmla="*/ 111 w 498"/>
                <a:gd name="T23" fmla="*/ 22 h 499"/>
                <a:gd name="T24" fmla="*/ 102 w 498"/>
                <a:gd name="T25" fmla="*/ 14 h 499"/>
                <a:gd name="T26" fmla="*/ 92 w 498"/>
                <a:gd name="T27" fmla="*/ 7 h 499"/>
                <a:gd name="T28" fmla="*/ 81 w 498"/>
                <a:gd name="T29" fmla="*/ 2 h 499"/>
                <a:gd name="T30" fmla="*/ 69 w 498"/>
                <a:gd name="T31" fmla="*/ 0 h 499"/>
                <a:gd name="T32" fmla="*/ 56 w 498"/>
                <a:gd name="T33" fmla="*/ 0 h 499"/>
                <a:gd name="T34" fmla="*/ 44 w 498"/>
                <a:gd name="T35" fmla="*/ 3 h 499"/>
                <a:gd name="T36" fmla="*/ 33 w 498"/>
                <a:gd name="T37" fmla="*/ 7 h 499"/>
                <a:gd name="T38" fmla="*/ 23 w 498"/>
                <a:gd name="T39" fmla="*/ 14 h 499"/>
                <a:gd name="T40" fmla="*/ 14 w 498"/>
                <a:gd name="T41" fmla="*/ 22 h 499"/>
                <a:gd name="T42" fmla="*/ 8 w 498"/>
                <a:gd name="T43" fmla="*/ 32 h 499"/>
                <a:gd name="T44" fmla="*/ 3 w 498"/>
                <a:gd name="T45" fmla="*/ 43 h 499"/>
                <a:gd name="T46" fmla="*/ 1 w 498"/>
                <a:gd name="T47" fmla="*/ 56 h 499"/>
                <a:gd name="T48" fmla="*/ 1 w 498"/>
                <a:gd name="T49" fmla="*/ 68 h 499"/>
                <a:gd name="T50" fmla="*/ 3 w 498"/>
                <a:gd name="T51" fmla="*/ 80 h 499"/>
                <a:gd name="T52" fmla="*/ 7 w 498"/>
                <a:gd name="T53" fmla="*/ 92 h 499"/>
                <a:gd name="T54" fmla="*/ 14 w 498"/>
                <a:gd name="T55" fmla="*/ 102 h 499"/>
                <a:gd name="T56" fmla="*/ 23 w 498"/>
                <a:gd name="T57" fmla="*/ 110 h 499"/>
                <a:gd name="T58" fmla="*/ 33 w 498"/>
                <a:gd name="T59" fmla="*/ 117 h 499"/>
                <a:gd name="T60" fmla="*/ 44 w 498"/>
                <a:gd name="T61" fmla="*/ 122 h 499"/>
                <a:gd name="T62" fmla="*/ 56 w 498"/>
                <a:gd name="T63" fmla="*/ 124 h 49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499"/>
                <a:gd name="T98" fmla="*/ 498 w 498"/>
                <a:gd name="T99" fmla="*/ 499 h 499"/>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499">
                  <a:moveTo>
                    <a:pt x="248" y="499"/>
                  </a:moveTo>
                  <a:lnTo>
                    <a:pt x="274" y="498"/>
                  </a:lnTo>
                  <a:lnTo>
                    <a:pt x="298" y="494"/>
                  </a:lnTo>
                  <a:lnTo>
                    <a:pt x="321" y="489"/>
                  </a:lnTo>
                  <a:lnTo>
                    <a:pt x="344" y="480"/>
                  </a:lnTo>
                  <a:lnTo>
                    <a:pt x="366" y="470"/>
                  </a:lnTo>
                  <a:lnTo>
                    <a:pt x="387" y="457"/>
                  </a:lnTo>
                  <a:lnTo>
                    <a:pt x="406" y="442"/>
                  </a:lnTo>
                  <a:lnTo>
                    <a:pt x="425" y="426"/>
                  </a:lnTo>
                  <a:lnTo>
                    <a:pt x="442" y="408"/>
                  </a:lnTo>
                  <a:lnTo>
                    <a:pt x="456" y="388"/>
                  </a:lnTo>
                  <a:lnTo>
                    <a:pt x="468" y="368"/>
                  </a:lnTo>
                  <a:lnTo>
                    <a:pt x="479" y="345"/>
                  </a:lnTo>
                  <a:lnTo>
                    <a:pt x="488" y="321"/>
                  </a:lnTo>
                  <a:lnTo>
                    <a:pt x="494" y="298"/>
                  </a:lnTo>
                  <a:lnTo>
                    <a:pt x="497" y="274"/>
                  </a:lnTo>
                  <a:lnTo>
                    <a:pt x="498" y="249"/>
                  </a:lnTo>
                  <a:lnTo>
                    <a:pt x="497" y="225"/>
                  </a:lnTo>
                  <a:lnTo>
                    <a:pt x="494" y="201"/>
                  </a:lnTo>
                  <a:lnTo>
                    <a:pt x="488" y="176"/>
                  </a:lnTo>
                  <a:lnTo>
                    <a:pt x="479" y="153"/>
                  </a:lnTo>
                  <a:lnTo>
                    <a:pt x="468" y="131"/>
                  </a:lnTo>
                  <a:lnTo>
                    <a:pt x="456" y="111"/>
                  </a:lnTo>
                  <a:lnTo>
                    <a:pt x="442" y="91"/>
                  </a:lnTo>
                  <a:lnTo>
                    <a:pt x="425" y="73"/>
                  </a:lnTo>
                  <a:lnTo>
                    <a:pt x="406" y="56"/>
                  </a:lnTo>
                  <a:lnTo>
                    <a:pt x="387" y="42"/>
                  </a:lnTo>
                  <a:lnTo>
                    <a:pt x="366" y="29"/>
                  </a:lnTo>
                  <a:lnTo>
                    <a:pt x="344" y="18"/>
                  </a:lnTo>
                  <a:lnTo>
                    <a:pt x="321" y="10"/>
                  </a:lnTo>
                  <a:lnTo>
                    <a:pt x="298" y="5"/>
                  </a:lnTo>
                  <a:lnTo>
                    <a:pt x="274" y="1"/>
                  </a:lnTo>
                  <a:lnTo>
                    <a:pt x="248" y="0"/>
                  </a:lnTo>
                  <a:lnTo>
                    <a:pt x="223" y="1"/>
                  </a:lnTo>
                  <a:lnTo>
                    <a:pt x="199" y="5"/>
                  </a:lnTo>
                  <a:lnTo>
                    <a:pt x="175" y="12"/>
                  </a:lnTo>
                  <a:lnTo>
                    <a:pt x="152" y="20"/>
                  </a:lnTo>
                  <a:lnTo>
                    <a:pt x="130" y="30"/>
                  </a:lnTo>
                  <a:lnTo>
                    <a:pt x="109" y="43"/>
                  </a:lnTo>
                  <a:lnTo>
                    <a:pt x="91" y="56"/>
                  </a:lnTo>
                  <a:lnTo>
                    <a:pt x="72" y="73"/>
                  </a:lnTo>
                  <a:lnTo>
                    <a:pt x="56" y="91"/>
                  </a:lnTo>
                  <a:lnTo>
                    <a:pt x="42" y="109"/>
                  </a:lnTo>
                  <a:lnTo>
                    <a:pt x="30" y="130"/>
                  </a:lnTo>
                  <a:lnTo>
                    <a:pt x="19" y="152"/>
                  </a:lnTo>
                  <a:lnTo>
                    <a:pt x="11" y="175"/>
                  </a:lnTo>
                  <a:lnTo>
                    <a:pt x="4" y="199"/>
                  </a:lnTo>
                  <a:lnTo>
                    <a:pt x="1" y="224"/>
                  </a:lnTo>
                  <a:lnTo>
                    <a:pt x="0" y="249"/>
                  </a:lnTo>
                  <a:lnTo>
                    <a:pt x="1" y="274"/>
                  </a:lnTo>
                  <a:lnTo>
                    <a:pt x="4" y="298"/>
                  </a:lnTo>
                  <a:lnTo>
                    <a:pt x="10" y="321"/>
                  </a:lnTo>
                  <a:lnTo>
                    <a:pt x="18" y="345"/>
                  </a:lnTo>
                  <a:lnTo>
                    <a:pt x="28" y="368"/>
                  </a:lnTo>
                  <a:lnTo>
                    <a:pt x="41" y="388"/>
                  </a:lnTo>
                  <a:lnTo>
                    <a:pt x="56" y="408"/>
                  </a:lnTo>
                  <a:lnTo>
                    <a:pt x="72" y="426"/>
                  </a:lnTo>
                  <a:lnTo>
                    <a:pt x="91" y="442"/>
                  </a:lnTo>
                  <a:lnTo>
                    <a:pt x="110" y="457"/>
                  </a:lnTo>
                  <a:lnTo>
                    <a:pt x="131" y="470"/>
                  </a:lnTo>
                  <a:lnTo>
                    <a:pt x="153" y="480"/>
                  </a:lnTo>
                  <a:lnTo>
                    <a:pt x="176" y="489"/>
                  </a:lnTo>
                  <a:lnTo>
                    <a:pt x="199" y="494"/>
                  </a:lnTo>
                  <a:lnTo>
                    <a:pt x="223" y="498"/>
                  </a:lnTo>
                  <a:lnTo>
                    <a:pt x="248" y="49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1324" name="Freeform 75"/>
            <p:cNvSpPr>
              <a:spLocks/>
            </p:cNvSpPr>
            <p:nvPr/>
          </p:nvSpPr>
          <p:spPr bwMode="auto">
            <a:xfrm>
              <a:off x="685" y="1549"/>
              <a:ext cx="200" cy="201"/>
            </a:xfrm>
            <a:custGeom>
              <a:avLst/>
              <a:gdLst>
                <a:gd name="T0" fmla="*/ 0 w 401"/>
                <a:gd name="T1" fmla="*/ 45 h 403"/>
                <a:gd name="T2" fmla="*/ 2 w 401"/>
                <a:gd name="T3" fmla="*/ 35 h 403"/>
                <a:gd name="T4" fmla="*/ 5 w 401"/>
                <a:gd name="T5" fmla="*/ 26 h 403"/>
                <a:gd name="T6" fmla="*/ 11 w 401"/>
                <a:gd name="T7" fmla="*/ 18 h 403"/>
                <a:gd name="T8" fmla="*/ 18 w 401"/>
                <a:gd name="T9" fmla="*/ 11 h 403"/>
                <a:gd name="T10" fmla="*/ 26 w 401"/>
                <a:gd name="T11" fmla="*/ 5 h 403"/>
                <a:gd name="T12" fmla="*/ 35 w 401"/>
                <a:gd name="T13" fmla="*/ 2 h 403"/>
                <a:gd name="T14" fmla="*/ 45 w 401"/>
                <a:gd name="T15" fmla="*/ 0 h 403"/>
                <a:gd name="T16" fmla="*/ 55 w 401"/>
                <a:gd name="T17" fmla="*/ 0 h 403"/>
                <a:gd name="T18" fmla="*/ 64 w 401"/>
                <a:gd name="T19" fmla="*/ 2 h 403"/>
                <a:gd name="T20" fmla="*/ 73 w 401"/>
                <a:gd name="T21" fmla="*/ 5 h 403"/>
                <a:gd name="T22" fmla="*/ 81 w 401"/>
                <a:gd name="T23" fmla="*/ 11 h 403"/>
                <a:gd name="T24" fmla="*/ 89 w 401"/>
                <a:gd name="T25" fmla="*/ 18 h 403"/>
                <a:gd name="T26" fmla="*/ 94 w 401"/>
                <a:gd name="T27" fmla="*/ 26 h 403"/>
                <a:gd name="T28" fmla="*/ 98 w 401"/>
                <a:gd name="T29" fmla="*/ 35 h 403"/>
                <a:gd name="T30" fmla="*/ 100 w 401"/>
                <a:gd name="T31" fmla="*/ 45 h 403"/>
                <a:gd name="T32" fmla="*/ 100 w 401"/>
                <a:gd name="T33" fmla="*/ 55 h 403"/>
                <a:gd name="T34" fmla="*/ 98 w 401"/>
                <a:gd name="T35" fmla="*/ 65 h 403"/>
                <a:gd name="T36" fmla="*/ 94 w 401"/>
                <a:gd name="T37" fmla="*/ 74 h 403"/>
                <a:gd name="T38" fmla="*/ 88 w 401"/>
                <a:gd name="T39" fmla="*/ 82 h 403"/>
                <a:gd name="T40" fmla="*/ 82 w 401"/>
                <a:gd name="T41" fmla="*/ 89 h 403"/>
                <a:gd name="T42" fmla="*/ 74 w 401"/>
                <a:gd name="T43" fmla="*/ 94 h 403"/>
                <a:gd name="T44" fmla="*/ 65 w 401"/>
                <a:gd name="T45" fmla="*/ 98 h 403"/>
                <a:gd name="T46" fmla="*/ 55 w 401"/>
                <a:gd name="T47" fmla="*/ 100 h 403"/>
                <a:gd name="T48" fmla="*/ 45 w 401"/>
                <a:gd name="T49" fmla="*/ 100 h 403"/>
                <a:gd name="T50" fmla="*/ 35 w 401"/>
                <a:gd name="T51" fmla="*/ 98 h 403"/>
                <a:gd name="T52" fmla="*/ 26 w 401"/>
                <a:gd name="T53" fmla="*/ 94 h 403"/>
                <a:gd name="T54" fmla="*/ 18 w 401"/>
                <a:gd name="T55" fmla="*/ 89 h 403"/>
                <a:gd name="T56" fmla="*/ 11 w 401"/>
                <a:gd name="T57" fmla="*/ 82 h 403"/>
                <a:gd name="T58" fmla="*/ 5 w 401"/>
                <a:gd name="T59" fmla="*/ 74 h 403"/>
                <a:gd name="T60" fmla="*/ 2 w 401"/>
                <a:gd name="T61" fmla="*/ 65 h 403"/>
                <a:gd name="T62" fmla="*/ 0 w 401"/>
                <a:gd name="T63" fmla="*/ 55 h 40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3"/>
                <a:gd name="T98" fmla="*/ 401 w 401"/>
                <a:gd name="T99" fmla="*/ 403 h 40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3">
                  <a:moveTo>
                    <a:pt x="0" y="201"/>
                  </a:moveTo>
                  <a:lnTo>
                    <a:pt x="1" y="181"/>
                  </a:lnTo>
                  <a:lnTo>
                    <a:pt x="3" y="162"/>
                  </a:lnTo>
                  <a:lnTo>
                    <a:pt x="8" y="143"/>
                  </a:lnTo>
                  <a:lnTo>
                    <a:pt x="15" y="125"/>
                  </a:lnTo>
                  <a:lnTo>
                    <a:pt x="23" y="106"/>
                  </a:lnTo>
                  <a:lnTo>
                    <a:pt x="33" y="90"/>
                  </a:lnTo>
                  <a:lnTo>
                    <a:pt x="45" y="74"/>
                  </a:lnTo>
                  <a:lnTo>
                    <a:pt x="59" y="59"/>
                  </a:lnTo>
                  <a:lnTo>
                    <a:pt x="74" y="45"/>
                  </a:lnTo>
                  <a:lnTo>
                    <a:pt x="90" y="34"/>
                  </a:lnTo>
                  <a:lnTo>
                    <a:pt x="106" y="23"/>
                  </a:lnTo>
                  <a:lnTo>
                    <a:pt x="124" y="15"/>
                  </a:lnTo>
                  <a:lnTo>
                    <a:pt x="143" y="8"/>
                  </a:lnTo>
                  <a:lnTo>
                    <a:pt x="161" y="4"/>
                  </a:lnTo>
                  <a:lnTo>
                    <a:pt x="181" y="2"/>
                  </a:lnTo>
                  <a:lnTo>
                    <a:pt x="200" y="0"/>
                  </a:lnTo>
                  <a:lnTo>
                    <a:pt x="220" y="2"/>
                  </a:lnTo>
                  <a:lnTo>
                    <a:pt x="241" y="4"/>
                  </a:lnTo>
                  <a:lnTo>
                    <a:pt x="259" y="8"/>
                  </a:lnTo>
                  <a:lnTo>
                    <a:pt x="278" y="15"/>
                  </a:lnTo>
                  <a:lnTo>
                    <a:pt x="295" y="23"/>
                  </a:lnTo>
                  <a:lnTo>
                    <a:pt x="312" y="34"/>
                  </a:lnTo>
                  <a:lnTo>
                    <a:pt x="327" y="45"/>
                  </a:lnTo>
                  <a:lnTo>
                    <a:pt x="342" y="59"/>
                  </a:lnTo>
                  <a:lnTo>
                    <a:pt x="356" y="74"/>
                  </a:lnTo>
                  <a:lnTo>
                    <a:pt x="367" y="90"/>
                  </a:lnTo>
                  <a:lnTo>
                    <a:pt x="378" y="106"/>
                  </a:lnTo>
                  <a:lnTo>
                    <a:pt x="386" y="125"/>
                  </a:lnTo>
                  <a:lnTo>
                    <a:pt x="393" y="143"/>
                  </a:lnTo>
                  <a:lnTo>
                    <a:pt x="397" y="162"/>
                  </a:lnTo>
                  <a:lnTo>
                    <a:pt x="400" y="181"/>
                  </a:lnTo>
                  <a:lnTo>
                    <a:pt x="401" y="201"/>
                  </a:lnTo>
                  <a:lnTo>
                    <a:pt x="400" y="222"/>
                  </a:lnTo>
                  <a:lnTo>
                    <a:pt x="396" y="241"/>
                  </a:lnTo>
                  <a:lnTo>
                    <a:pt x="392" y="261"/>
                  </a:lnTo>
                  <a:lnTo>
                    <a:pt x="385" y="279"/>
                  </a:lnTo>
                  <a:lnTo>
                    <a:pt x="377" y="298"/>
                  </a:lnTo>
                  <a:lnTo>
                    <a:pt x="366" y="314"/>
                  </a:lnTo>
                  <a:lnTo>
                    <a:pt x="355" y="329"/>
                  </a:lnTo>
                  <a:lnTo>
                    <a:pt x="342" y="344"/>
                  </a:lnTo>
                  <a:lnTo>
                    <a:pt x="328" y="356"/>
                  </a:lnTo>
                  <a:lnTo>
                    <a:pt x="312" y="368"/>
                  </a:lnTo>
                  <a:lnTo>
                    <a:pt x="296" y="378"/>
                  </a:lnTo>
                  <a:lnTo>
                    <a:pt x="279" y="386"/>
                  </a:lnTo>
                  <a:lnTo>
                    <a:pt x="260" y="393"/>
                  </a:lnTo>
                  <a:lnTo>
                    <a:pt x="241" y="398"/>
                  </a:lnTo>
                  <a:lnTo>
                    <a:pt x="221" y="401"/>
                  </a:lnTo>
                  <a:lnTo>
                    <a:pt x="200" y="403"/>
                  </a:lnTo>
                  <a:lnTo>
                    <a:pt x="181" y="401"/>
                  </a:lnTo>
                  <a:lnTo>
                    <a:pt x="161" y="399"/>
                  </a:lnTo>
                  <a:lnTo>
                    <a:pt x="143" y="394"/>
                  </a:lnTo>
                  <a:lnTo>
                    <a:pt x="124" y="388"/>
                  </a:lnTo>
                  <a:lnTo>
                    <a:pt x="106" y="379"/>
                  </a:lnTo>
                  <a:lnTo>
                    <a:pt x="90" y="369"/>
                  </a:lnTo>
                  <a:lnTo>
                    <a:pt x="74" y="358"/>
                  </a:lnTo>
                  <a:lnTo>
                    <a:pt x="59" y="344"/>
                  </a:lnTo>
                  <a:lnTo>
                    <a:pt x="45" y="329"/>
                  </a:lnTo>
                  <a:lnTo>
                    <a:pt x="33" y="313"/>
                  </a:lnTo>
                  <a:lnTo>
                    <a:pt x="23" y="297"/>
                  </a:lnTo>
                  <a:lnTo>
                    <a:pt x="15" y="278"/>
                  </a:lnTo>
                  <a:lnTo>
                    <a:pt x="8" y="260"/>
                  </a:lnTo>
                  <a:lnTo>
                    <a:pt x="3" y="241"/>
                  </a:lnTo>
                  <a:lnTo>
                    <a:pt x="1" y="220"/>
                  </a:lnTo>
                  <a:lnTo>
                    <a:pt x="0" y="201"/>
                  </a:lnTo>
                  <a:close/>
                </a:path>
              </a:pathLst>
            </a:custGeom>
            <a:solidFill>
              <a:srgbClr val="FFD1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1325" name="Freeform 76"/>
            <p:cNvSpPr>
              <a:spLocks/>
            </p:cNvSpPr>
            <p:nvPr/>
          </p:nvSpPr>
          <p:spPr bwMode="auto">
            <a:xfrm>
              <a:off x="716" y="1549"/>
              <a:ext cx="169" cy="189"/>
            </a:xfrm>
            <a:custGeom>
              <a:avLst/>
              <a:gdLst>
                <a:gd name="T0" fmla="*/ 66 w 339"/>
                <a:gd name="T1" fmla="*/ 12 h 378"/>
                <a:gd name="T2" fmla="*/ 58 w 339"/>
                <a:gd name="T3" fmla="*/ 6 h 378"/>
                <a:gd name="T4" fmla="*/ 49 w 339"/>
                <a:gd name="T5" fmla="*/ 2 h 378"/>
                <a:gd name="T6" fmla="*/ 39 w 339"/>
                <a:gd name="T7" fmla="*/ 1 h 378"/>
                <a:gd name="T8" fmla="*/ 29 w 339"/>
                <a:gd name="T9" fmla="*/ 1 h 378"/>
                <a:gd name="T10" fmla="*/ 20 w 339"/>
                <a:gd name="T11" fmla="*/ 2 h 378"/>
                <a:gd name="T12" fmla="*/ 11 w 339"/>
                <a:gd name="T13" fmla="*/ 6 h 378"/>
                <a:gd name="T14" fmla="*/ 3 w 339"/>
                <a:gd name="T15" fmla="*/ 11 h 378"/>
                <a:gd name="T16" fmla="*/ 3 w 339"/>
                <a:gd name="T17" fmla="*/ 12 h 378"/>
                <a:gd name="T18" fmla="*/ 8 w 339"/>
                <a:gd name="T19" fmla="*/ 11 h 378"/>
                <a:gd name="T20" fmla="*/ 14 w 339"/>
                <a:gd name="T21" fmla="*/ 9 h 378"/>
                <a:gd name="T22" fmla="*/ 20 w 339"/>
                <a:gd name="T23" fmla="*/ 9 h 378"/>
                <a:gd name="T24" fmla="*/ 28 w 339"/>
                <a:gd name="T25" fmla="*/ 9 h 378"/>
                <a:gd name="T26" fmla="*/ 38 w 339"/>
                <a:gd name="T27" fmla="*/ 11 h 378"/>
                <a:gd name="T28" fmla="*/ 47 w 339"/>
                <a:gd name="T29" fmla="*/ 14 h 378"/>
                <a:gd name="T30" fmla="*/ 55 w 339"/>
                <a:gd name="T31" fmla="*/ 20 h 378"/>
                <a:gd name="T32" fmla="*/ 62 w 339"/>
                <a:gd name="T33" fmla="*/ 26 h 378"/>
                <a:gd name="T34" fmla="*/ 68 w 339"/>
                <a:gd name="T35" fmla="*/ 35 h 378"/>
                <a:gd name="T36" fmla="*/ 71 w 339"/>
                <a:gd name="T37" fmla="*/ 44 h 378"/>
                <a:gd name="T38" fmla="*/ 73 w 339"/>
                <a:gd name="T39" fmla="*/ 53 h 378"/>
                <a:gd name="T40" fmla="*/ 73 w 339"/>
                <a:gd name="T41" fmla="*/ 63 h 378"/>
                <a:gd name="T42" fmla="*/ 71 w 339"/>
                <a:gd name="T43" fmla="*/ 74 h 378"/>
                <a:gd name="T44" fmla="*/ 67 w 339"/>
                <a:gd name="T45" fmla="*/ 83 h 378"/>
                <a:gd name="T46" fmla="*/ 61 w 339"/>
                <a:gd name="T47" fmla="*/ 91 h 378"/>
                <a:gd name="T48" fmla="*/ 64 w 339"/>
                <a:gd name="T49" fmla="*/ 91 h 378"/>
                <a:gd name="T50" fmla="*/ 73 w 339"/>
                <a:gd name="T51" fmla="*/ 82 h 378"/>
                <a:gd name="T52" fmla="*/ 80 w 339"/>
                <a:gd name="T53" fmla="*/ 71 h 378"/>
                <a:gd name="T54" fmla="*/ 84 w 339"/>
                <a:gd name="T55" fmla="*/ 57 h 378"/>
                <a:gd name="T56" fmla="*/ 84 w 339"/>
                <a:gd name="T57" fmla="*/ 46 h 378"/>
                <a:gd name="T58" fmla="*/ 82 w 339"/>
                <a:gd name="T59" fmla="*/ 36 h 378"/>
                <a:gd name="T60" fmla="*/ 79 w 339"/>
                <a:gd name="T61" fmla="*/ 26 h 378"/>
                <a:gd name="T62" fmla="*/ 73 w 339"/>
                <a:gd name="T63" fmla="*/ 19 h 37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39"/>
                <a:gd name="T97" fmla="*/ 0 h 378"/>
                <a:gd name="T98" fmla="*/ 339 w 339"/>
                <a:gd name="T99" fmla="*/ 378 h 37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39" h="378">
                  <a:moveTo>
                    <a:pt x="280" y="59"/>
                  </a:moveTo>
                  <a:lnTo>
                    <a:pt x="265" y="45"/>
                  </a:lnTo>
                  <a:lnTo>
                    <a:pt x="250" y="34"/>
                  </a:lnTo>
                  <a:lnTo>
                    <a:pt x="233" y="23"/>
                  </a:lnTo>
                  <a:lnTo>
                    <a:pt x="216" y="15"/>
                  </a:lnTo>
                  <a:lnTo>
                    <a:pt x="197" y="8"/>
                  </a:lnTo>
                  <a:lnTo>
                    <a:pt x="179" y="4"/>
                  </a:lnTo>
                  <a:lnTo>
                    <a:pt x="158" y="2"/>
                  </a:lnTo>
                  <a:lnTo>
                    <a:pt x="138" y="0"/>
                  </a:lnTo>
                  <a:lnTo>
                    <a:pt x="119" y="2"/>
                  </a:lnTo>
                  <a:lnTo>
                    <a:pt x="100" y="4"/>
                  </a:lnTo>
                  <a:lnTo>
                    <a:pt x="82" y="8"/>
                  </a:lnTo>
                  <a:lnTo>
                    <a:pt x="65" y="14"/>
                  </a:lnTo>
                  <a:lnTo>
                    <a:pt x="47" y="22"/>
                  </a:lnTo>
                  <a:lnTo>
                    <a:pt x="30" y="33"/>
                  </a:lnTo>
                  <a:lnTo>
                    <a:pt x="15" y="44"/>
                  </a:lnTo>
                  <a:lnTo>
                    <a:pt x="0" y="57"/>
                  </a:lnTo>
                  <a:lnTo>
                    <a:pt x="12" y="51"/>
                  </a:lnTo>
                  <a:lnTo>
                    <a:pt x="22" y="47"/>
                  </a:lnTo>
                  <a:lnTo>
                    <a:pt x="34" y="42"/>
                  </a:lnTo>
                  <a:lnTo>
                    <a:pt x="46" y="38"/>
                  </a:lnTo>
                  <a:lnTo>
                    <a:pt x="58" y="36"/>
                  </a:lnTo>
                  <a:lnTo>
                    <a:pt x="69" y="34"/>
                  </a:lnTo>
                  <a:lnTo>
                    <a:pt x="82" y="33"/>
                  </a:lnTo>
                  <a:lnTo>
                    <a:pt x="95" y="33"/>
                  </a:lnTo>
                  <a:lnTo>
                    <a:pt x="114" y="34"/>
                  </a:lnTo>
                  <a:lnTo>
                    <a:pt x="134" y="36"/>
                  </a:lnTo>
                  <a:lnTo>
                    <a:pt x="152" y="41"/>
                  </a:lnTo>
                  <a:lnTo>
                    <a:pt x="171" y="48"/>
                  </a:lnTo>
                  <a:lnTo>
                    <a:pt x="189" y="56"/>
                  </a:lnTo>
                  <a:lnTo>
                    <a:pt x="205" y="66"/>
                  </a:lnTo>
                  <a:lnTo>
                    <a:pt x="221" y="78"/>
                  </a:lnTo>
                  <a:lnTo>
                    <a:pt x="236" y="91"/>
                  </a:lnTo>
                  <a:lnTo>
                    <a:pt x="250" y="106"/>
                  </a:lnTo>
                  <a:lnTo>
                    <a:pt x="262" y="123"/>
                  </a:lnTo>
                  <a:lnTo>
                    <a:pt x="272" y="139"/>
                  </a:lnTo>
                  <a:lnTo>
                    <a:pt x="280" y="157"/>
                  </a:lnTo>
                  <a:lnTo>
                    <a:pt x="287" y="176"/>
                  </a:lnTo>
                  <a:lnTo>
                    <a:pt x="292" y="194"/>
                  </a:lnTo>
                  <a:lnTo>
                    <a:pt x="294" y="215"/>
                  </a:lnTo>
                  <a:lnTo>
                    <a:pt x="295" y="234"/>
                  </a:lnTo>
                  <a:lnTo>
                    <a:pt x="294" y="255"/>
                  </a:lnTo>
                  <a:lnTo>
                    <a:pt x="290" y="276"/>
                  </a:lnTo>
                  <a:lnTo>
                    <a:pt x="286" y="295"/>
                  </a:lnTo>
                  <a:lnTo>
                    <a:pt x="278" y="314"/>
                  </a:lnTo>
                  <a:lnTo>
                    <a:pt x="270" y="331"/>
                  </a:lnTo>
                  <a:lnTo>
                    <a:pt x="258" y="348"/>
                  </a:lnTo>
                  <a:lnTo>
                    <a:pt x="247" y="363"/>
                  </a:lnTo>
                  <a:lnTo>
                    <a:pt x="233" y="378"/>
                  </a:lnTo>
                  <a:lnTo>
                    <a:pt x="256" y="364"/>
                  </a:lnTo>
                  <a:lnTo>
                    <a:pt x="277" y="347"/>
                  </a:lnTo>
                  <a:lnTo>
                    <a:pt x="294" y="328"/>
                  </a:lnTo>
                  <a:lnTo>
                    <a:pt x="310" y="306"/>
                  </a:lnTo>
                  <a:lnTo>
                    <a:pt x="322" y="283"/>
                  </a:lnTo>
                  <a:lnTo>
                    <a:pt x="331" y="256"/>
                  </a:lnTo>
                  <a:lnTo>
                    <a:pt x="337" y="230"/>
                  </a:lnTo>
                  <a:lnTo>
                    <a:pt x="339" y="201"/>
                  </a:lnTo>
                  <a:lnTo>
                    <a:pt x="338" y="181"/>
                  </a:lnTo>
                  <a:lnTo>
                    <a:pt x="335" y="162"/>
                  </a:lnTo>
                  <a:lnTo>
                    <a:pt x="331" y="143"/>
                  </a:lnTo>
                  <a:lnTo>
                    <a:pt x="324" y="125"/>
                  </a:lnTo>
                  <a:lnTo>
                    <a:pt x="316" y="106"/>
                  </a:lnTo>
                  <a:lnTo>
                    <a:pt x="305" y="90"/>
                  </a:lnTo>
                  <a:lnTo>
                    <a:pt x="294" y="74"/>
                  </a:lnTo>
                  <a:lnTo>
                    <a:pt x="280" y="5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1326" name="Freeform 77"/>
            <p:cNvSpPr>
              <a:spLocks/>
            </p:cNvSpPr>
            <p:nvPr/>
          </p:nvSpPr>
          <p:spPr bwMode="auto">
            <a:xfrm>
              <a:off x="661" y="1790"/>
              <a:ext cx="249" cy="250"/>
            </a:xfrm>
            <a:custGeom>
              <a:avLst/>
              <a:gdLst>
                <a:gd name="T0" fmla="*/ 69 w 498"/>
                <a:gd name="T1" fmla="*/ 125 h 500"/>
                <a:gd name="T2" fmla="*/ 81 w 498"/>
                <a:gd name="T3" fmla="*/ 123 h 500"/>
                <a:gd name="T4" fmla="*/ 92 w 498"/>
                <a:gd name="T5" fmla="*/ 118 h 500"/>
                <a:gd name="T6" fmla="*/ 102 w 498"/>
                <a:gd name="T7" fmla="*/ 111 h 500"/>
                <a:gd name="T8" fmla="*/ 111 w 498"/>
                <a:gd name="T9" fmla="*/ 102 h 500"/>
                <a:gd name="T10" fmla="*/ 117 w 498"/>
                <a:gd name="T11" fmla="*/ 92 h 500"/>
                <a:gd name="T12" fmla="*/ 122 w 498"/>
                <a:gd name="T13" fmla="*/ 81 h 500"/>
                <a:gd name="T14" fmla="*/ 125 w 498"/>
                <a:gd name="T15" fmla="*/ 69 h 500"/>
                <a:gd name="T16" fmla="*/ 125 w 498"/>
                <a:gd name="T17" fmla="*/ 57 h 500"/>
                <a:gd name="T18" fmla="*/ 122 w 498"/>
                <a:gd name="T19" fmla="*/ 45 h 500"/>
                <a:gd name="T20" fmla="*/ 117 w 498"/>
                <a:gd name="T21" fmla="*/ 33 h 500"/>
                <a:gd name="T22" fmla="*/ 111 w 498"/>
                <a:gd name="T23" fmla="*/ 23 h 500"/>
                <a:gd name="T24" fmla="*/ 102 w 498"/>
                <a:gd name="T25" fmla="*/ 14 h 500"/>
                <a:gd name="T26" fmla="*/ 92 w 498"/>
                <a:gd name="T27" fmla="*/ 8 h 500"/>
                <a:gd name="T28" fmla="*/ 81 w 498"/>
                <a:gd name="T29" fmla="*/ 3 h 500"/>
                <a:gd name="T30" fmla="*/ 69 w 498"/>
                <a:gd name="T31" fmla="*/ 1 h 500"/>
                <a:gd name="T32" fmla="*/ 56 w 498"/>
                <a:gd name="T33" fmla="*/ 1 h 500"/>
                <a:gd name="T34" fmla="*/ 44 w 498"/>
                <a:gd name="T35" fmla="*/ 3 h 500"/>
                <a:gd name="T36" fmla="*/ 33 w 498"/>
                <a:gd name="T37" fmla="*/ 8 h 500"/>
                <a:gd name="T38" fmla="*/ 23 w 498"/>
                <a:gd name="T39" fmla="*/ 15 h 500"/>
                <a:gd name="T40" fmla="*/ 14 w 498"/>
                <a:gd name="T41" fmla="*/ 23 h 500"/>
                <a:gd name="T42" fmla="*/ 8 w 498"/>
                <a:gd name="T43" fmla="*/ 33 h 500"/>
                <a:gd name="T44" fmla="*/ 3 w 498"/>
                <a:gd name="T45" fmla="*/ 44 h 500"/>
                <a:gd name="T46" fmla="*/ 1 w 498"/>
                <a:gd name="T47" fmla="*/ 57 h 500"/>
                <a:gd name="T48" fmla="*/ 1 w 498"/>
                <a:gd name="T49" fmla="*/ 69 h 500"/>
                <a:gd name="T50" fmla="*/ 3 w 498"/>
                <a:gd name="T51" fmla="*/ 81 h 500"/>
                <a:gd name="T52" fmla="*/ 7 w 498"/>
                <a:gd name="T53" fmla="*/ 92 h 500"/>
                <a:gd name="T54" fmla="*/ 14 w 498"/>
                <a:gd name="T55" fmla="*/ 102 h 500"/>
                <a:gd name="T56" fmla="*/ 23 w 498"/>
                <a:gd name="T57" fmla="*/ 111 h 500"/>
                <a:gd name="T58" fmla="*/ 33 w 498"/>
                <a:gd name="T59" fmla="*/ 118 h 500"/>
                <a:gd name="T60" fmla="*/ 44 w 498"/>
                <a:gd name="T61" fmla="*/ 123 h 500"/>
                <a:gd name="T62" fmla="*/ 56 w 498"/>
                <a:gd name="T63" fmla="*/ 125 h 5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500"/>
                <a:gd name="T98" fmla="*/ 498 w 498"/>
                <a:gd name="T99" fmla="*/ 500 h 5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500">
                  <a:moveTo>
                    <a:pt x="248" y="500"/>
                  </a:moveTo>
                  <a:lnTo>
                    <a:pt x="274" y="499"/>
                  </a:lnTo>
                  <a:lnTo>
                    <a:pt x="298" y="495"/>
                  </a:lnTo>
                  <a:lnTo>
                    <a:pt x="321" y="490"/>
                  </a:lnTo>
                  <a:lnTo>
                    <a:pt x="344" y="480"/>
                  </a:lnTo>
                  <a:lnTo>
                    <a:pt x="366" y="470"/>
                  </a:lnTo>
                  <a:lnTo>
                    <a:pt x="387" y="457"/>
                  </a:lnTo>
                  <a:lnTo>
                    <a:pt x="406" y="444"/>
                  </a:lnTo>
                  <a:lnTo>
                    <a:pt x="425" y="426"/>
                  </a:lnTo>
                  <a:lnTo>
                    <a:pt x="442" y="408"/>
                  </a:lnTo>
                  <a:lnTo>
                    <a:pt x="456" y="388"/>
                  </a:lnTo>
                  <a:lnTo>
                    <a:pt x="468" y="368"/>
                  </a:lnTo>
                  <a:lnTo>
                    <a:pt x="479" y="346"/>
                  </a:lnTo>
                  <a:lnTo>
                    <a:pt x="488" y="323"/>
                  </a:lnTo>
                  <a:lnTo>
                    <a:pt x="494" y="300"/>
                  </a:lnTo>
                  <a:lnTo>
                    <a:pt x="497" y="275"/>
                  </a:lnTo>
                  <a:lnTo>
                    <a:pt x="498" y="250"/>
                  </a:lnTo>
                  <a:lnTo>
                    <a:pt x="497" y="225"/>
                  </a:lnTo>
                  <a:lnTo>
                    <a:pt x="494" y="200"/>
                  </a:lnTo>
                  <a:lnTo>
                    <a:pt x="488" y="177"/>
                  </a:lnTo>
                  <a:lnTo>
                    <a:pt x="479" y="154"/>
                  </a:lnTo>
                  <a:lnTo>
                    <a:pt x="468" y="132"/>
                  </a:lnTo>
                  <a:lnTo>
                    <a:pt x="456" y="112"/>
                  </a:lnTo>
                  <a:lnTo>
                    <a:pt x="442" y="92"/>
                  </a:lnTo>
                  <a:lnTo>
                    <a:pt x="425" y="74"/>
                  </a:lnTo>
                  <a:lnTo>
                    <a:pt x="406" y="56"/>
                  </a:lnTo>
                  <a:lnTo>
                    <a:pt x="387" y="43"/>
                  </a:lnTo>
                  <a:lnTo>
                    <a:pt x="366" y="30"/>
                  </a:lnTo>
                  <a:lnTo>
                    <a:pt x="344" y="20"/>
                  </a:lnTo>
                  <a:lnTo>
                    <a:pt x="321" y="10"/>
                  </a:lnTo>
                  <a:lnTo>
                    <a:pt x="298" y="5"/>
                  </a:lnTo>
                  <a:lnTo>
                    <a:pt x="274" y="1"/>
                  </a:lnTo>
                  <a:lnTo>
                    <a:pt x="248" y="0"/>
                  </a:lnTo>
                  <a:lnTo>
                    <a:pt x="223" y="1"/>
                  </a:lnTo>
                  <a:lnTo>
                    <a:pt x="199" y="5"/>
                  </a:lnTo>
                  <a:lnTo>
                    <a:pt x="175" y="12"/>
                  </a:lnTo>
                  <a:lnTo>
                    <a:pt x="152" y="20"/>
                  </a:lnTo>
                  <a:lnTo>
                    <a:pt x="130" y="30"/>
                  </a:lnTo>
                  <a:lnTo>
                    <a:pt x="109" y="43"/>
                  </a:lnTo>
                  <a:lnTo>
                    <a:pt x="91" y="58"/>
                  </a:lnTo>
                  <a:lnTo>
                    <a:pt x="72" y="74"/>
                  </a:lnTo>
                  <a:lnTo>
                    <a:pt x="56" y="91"/>
                  </a:lnTo>
                  <a:lnTo>
                    <a:pt x="42" y="111"/>
                  </a:lnTo>
                  <a:lnTo>
                    <a:pt x="30" y="131"/>
                  </a:lnTo>
                  <a:lnTo>
                    <a:pt x="19" y="153"/>
                  </a:lnTo>
                  <a:lnTo>
                    <a:pt x="11" y="176"/>
                  </a:lnTo>
                  <a:lnTo>
                    <a:pt x="4" y="200"/>
                  </a:lnTo>
                  <a:lnTo>
                    <a:pt x="1" y="225"/>
                  </a:lnTo>
                  <a:lnTo>
                    <a:pt x="0" y="250"/>
                  </a:lnTo>
                  <a:lnTo>
                    <a:pt x="1" y="275"/>
                  </a:lnTo>
                  <a:lnTo>
                    <a:pt x="4" y="300"/>
                  </a:lnTo>
                  <a:lnTo>
                    <a:pt x="10" y="323"/>
                  </a:lnTo>
                  <a:lnTo>
                    <a:pt x="18" y="346"/>
                  </a:lnTo>
                  <a:lnTo>
                    <a:pt x="28" y="368"/>
                  </a:lnTo>
                  <a:lnTo>
                    <a:pt x="41" y="388"/>
                  </a:lnTo>
                  <a:lnTo>
                    <a:pt x="56" y="408"/>
                  </a:lnTo>
                  <a:lnTo>
                    <a:pt x="72" y="426"/>
                  </a:lnTo>
                  <a:lnTo>
                    <a:pt x="91" y="444"/>
                  </a:lnTo>
                  <a:lnTo>
                    <a:pt x="110" y="457"/>
                  </a:lnTo>
                  <a:lnTo>
                    <a:pt x="131" y="470"/>
                  </a:lnTo>
                  <a:lnTo>
                    <a:pt x="153" y="480"/>
                  </a:lnTo>
                  <a:lnTo>
                    <a:pt x="176" y="490"/>
                  </a:lnTo>
                  <a:lnTo>
                    <a:pt x="199" y="495"/>
                  </a:lnTo>
                  <a:lnTo>
                    <a:pt x="223" y="499"/>
                  </a:lnTo>
                  <a:lnTo>
                    <a:pt x="248" y="50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1327" name="Freeform 78"/>
            <p:cNvSpPr>
              <a:spLocks/>
            </p:cNvSpPr>
            <p:nvPr/>
          </p:nvSpPr>
          <p:spPr bwMode="auto">
            <a:xfrm>
              <a:off x="685" y="1814"/>
              <a:ext cx="200" cy="201"/>
            </a:xfrm>
            <a:custGeom>
              <a:avLst/>
              <a:gdLst>
                <a:gd name="T0" fmla="*/ 0 w 401"/>
                <a:gd name="T1" fmla="*/ 45 h 400"/>
                <a:gd name="T2" fmla="*/ 2 w 401"/>
                <a:gd name="T3" fmla="*/ 36 h 400"/>
                <a:gd name="T4" fmla="*/ 5 w 401"/>
                <a:gd name="T5" fmla="*/ 27 h 400"/>
                <a:gd name="T6" fmla="*/ 11 w 401"/>
                <a:gd name="T7" fmla="*/ 19 h 400"/>
                <a:gd name="T8" fmla="*/ 18 w 401"/>
                <a:gd name="T9" fmla="*/ 11 h 400"/>
                <a:gd name="T10" fmla="*/ 26 w 401"/>
                <a:gd name="T11" fmla="*/ 6 h 400"/>
                <a:gd name="T12" fmla="*/ 35 w 401"/>
                <a:gd name="T13" fmla="*/ 2 h 400"/>
                <a:gd name="T14" fmla="*/ 45 w 401"/>
                <a:gd name="T15" fmla="*/ 1 h 400"/>
                <a:gd name="T16" fmla="*/ 55 w 401"/>
                <a:gd name="T17" fmla="*/ 1 h 400"/>
                <a:gd name="T18" fmla="*/ 64 w 401"/>
                <a:gd name="T19" fmla="*/ 2 h 400"/>
                <a:gd name="T20" fmla="*/ 73 w 401"/>
                <a:gd name="T21" fmla="*/ 6 h 400"/>
                <a:gd name="T22" fmla="*/ 81 w 401"/>
                <a:gd name="T23" fmla="*/ 11 h 400"/>
                <a:gd name="T24" fmla="*/ 89 w 401"/>
                <a:gd name="T25" fmla="*/ 19 h 400"/>
                <a:gd name="T26" fmla="*/ 94 w 401"/>
                <a:gd name="T27" fmla="*/ 27 h 400"/>
                <a:gd name="T28" fmla="*/ 98 w 401"/>
                <a:gd name="T29" fmla="*/ 36 h 400"/>
                <a:gd name="T30" fmla="*/ 100 w 401"/>
                <a:gd name="T31" fmla="*/ 45 h 400"/>
                <a:gd name="T32" fmla="*/ 100 w 401"/>
                <a:gd name="T33" fmla="*/ 56 h 400"/>
                <a:gd name="T34" fmla="*/ 98 w 401"/>
                <a:gd name="T35" fmla="*/ 66 h 400"/>
                <a:gd name="T36" fmla="*/ 94 w 401"/>
                <a:gd name="T37" fmla="*/ 75 h 400"/>
                <a:gd name="T38" fmla="*/ 88 w 401"/>
                <a:gd name="T39" fmla="*/ 83 h 400"/>
                <a:gd name="T40" fmla="*/ 82 w 401"/>
                <a:gd name="T41" fmla="*/ 89 h 400"/>
                <a:gd name="T42" fmla="*/ 74 w 401"/>
                <a:gd name="T43" fmla="*/ 95 h 400"/>
                <a:gd name="T44" fmla="*/ 65 w 401"/>
                <a:gd name="T45" fmla="*/ 98 h 400"/>
                <a:gd name="T46" fmla="*/ 55 w 401"/>
                <a:gd name="T47" fmla="*/ 101 h 400"/>
                <a:gd name="T48" fmla="*/ 45 w 401"/>
                <a:gd name="T49" fmla="*/ 101 h 400"/>
                <a:gd name="T50" fmla="*/ 35 w 401"/>
                <a:gd name="T51" fmla="*/ 99 h 400"/>
                <a:gd name="T52" fmla="*/ 26 w 401"/>
                <a:gd name="T53" fmla="*/ 95 h 400"/>
                <a:gd name="T54" fmla="*/ 18 w 401"/>
                <a:gd name="T55" fmla="*/ 90 h 400"/>
                <a:gd name="T56" fmla="*/ 11 w 401"/>
                <a:gd name="T57" fmla="*/ 82 h 400"/>
                <a:gd name="T58" fmla="*/ 5 w 401"/>
                <a:gd name="T59" fmla="*/ 74 h 400"/>
                <a:gd name="T60" fmla="*/ 2 w 401"/>
                <a:gd name="T61" fmla="*/ 65 h 400"/>
                <a:gd name="T62" fmla="*/ 0 w 401"/>
                <a:gd name="T63" fmla="*/ 56 h 4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0"/>
                <a:gd name="T98" fmla="*/ 401 w 401"/>
                <a:gd name="T99" fmla="*/ 400 h 4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0">
                  <a:moveTo>
                    <a:pt x="0" y="200"/>
                  </a:moveTo>
                  <a:lnTo>
                    <a:pt x="1" y="180"/>
                  </a:lnTo>
                  <a:lnTo>
                    <a:pt x="3" y="161"/>
                  </a:lnTo>
                  <a:lnTo>
                    <a:pt x="8" y="142"/>
                  </a:lnTo>
                  <a:lnTo>
                    <a:pt x="15" y="124"/>
                  </a:lnTo>
                  <a:lnTo>
                    <a:pt x="23" y="106"/>
                  </a:lnTo>
                  <a:lnTo>
                    <a:pt x="33" y="89"/>
                  </a:lnTo>
                  <a:lnTo>
                    <a:pt x="45" y="73"/>
                  </a:lnTo>
                  <a:lnTo>
                    <a:pt x="59" y="58"/>
                  </a:lnTo>
                  <a:lnTo>
                    <a:pt x="74" y="44"/>
                  </a:lnTo>
                  <a:lnTo>
                    <a:pt x="90" y="33"/>
                  </a:lnTo>
                  <a:lnTo>
                    <a:pt x="106" y="23"/>
                  </a:lnTo>
                  <a:lnTo>
                    <a:pt x="124" y="15"/>
                  </a:lnTo>
                  <a:lnTo>
                    <a:pt x="143" y="8"/>
                  </a:lnTo>
                  <a:lnTo>
                    <a:pt x="161" y="3"/>
                  </a:lnTo>
                  <a:lnTo>
                    <a:pt x="181" y="1"/>
                  </a:lnTo>
                  <a:lnTo>
                    <a:pt x="200" y="0"/>
                  </a:lnTo>
                  <a:lnTo>
                    <a:pt x="220" y="1"/>
                  </a:lnTo>
                  <a:lnTo>
                    <a:pt x="241" y="3"/>
                  </a:lnTo>
                  <a:lnTo>
                    <a:pt x="259" y="8"/>
                  </a:lnTo>
                  <a:lnTo>
                    <a:pt x="278" y="15"/>
                  </a:lnTo>
                  <a:lnTo>
                    <a:pt x="295" y="23"/>
                  </a:lnTo>
                  <a:lnTo>
                    <a:pt x="312" y="33"/>
                  </a:lnTo>
                  <a:lnTo>
                    <a:pt x="327" y="44"/>
                  </a:lnTo>
                  <a:lnTo>
                    <a:pt x="342" y="58"/>
                  </a:lnTo>
                  <a:lnTo>
                    <a:pt x="356" y="73"/>
                  </a:lnTo>
                  <a:lnTo>
                    <a:pt x="367" y="89"/>
                  </a:lnTo>
                  <a:lnTo>
                    <a:pt x="378" y="106"/>
                  </a:lnTo>
                  <a:lnTo>
                    <a:pt x="386" y="124"/>
                  </a:lnTo>
                  <a:lnTo>
                    <a:pt x="393" y="142"/>
                  </a:lnTo>
                  <a:lnTo>
                    <a:pt x="397" y="161"/>
                  </a:lnTo>
                  <a:lnTo>
                    <a:pt x="400" y="180"/>
                  </a:lnTo>
                  <a:lnTo>
                    <a:pt x="401" y="200"/>
                  </a:lnTo>
                  <a:lnTo>
                    <a:pt x="400" y="221"/>
                  </a:lnTo>
                  <a:lnTo>
                    <a:pt x="396" y="240"/>
                  </a:lnTo>
                  <a:lnTo>
                    <a:pt x="392" y="260"/>
                  </a:lnTo>
                  <a:lnTo>
                    <a:pt x="385" y="278"/>
                  </a:lnTo>
                  <a:lnTo>
                    <a:pt x="377" y="296"/>
                  </a:lnTo>
                  <a:lnTo>
                    <a:pt x="366" y="312"/>
                  </a:lnTo>
                  <a:lnTo>
                    <a:pt x="355" y="328"/>
                  </a:lnTo>
                  <a:lnTo>
                    <a:pt x="342" y="342"/>
                  </a:lnTo>
                  <a:lnTo>
                    <a:pt x="328" y="354"/>
                  </a:lnTo>
                  <a:lnTo>
                    <a:pt x="312" y="366"/>
                  </a:lnTo>
                  <a:lnTo>
                    <a:pt x="296" y="376"/>
                  </a:lnTo>
                  <a:lnTo>
                    <a:pt x="279" y="384"/>
                  </a:lnTo>
                  <a:lnTo>
                    <a:pt x="260" y="391"/>
                  </a:lnTo>
                  <a:lnTo>
                    <a:pt x="241" y="396"/>
                  </a:lnTo>
                  <a:lnTo>
                    <a:pt x="221" y="399"/>
                  </a:lnTo>
                  <a:lnTo>
                    <a:pt x="200" y="400"/>
                  </a:lnTo>
                  <a:lnTo>
                    <a:pt x="181" y="399"/>
                  </a:lnTo>
                  <a:lnTo>
                    <a:pt x="161" y="397"/>
                  </a:lnTo>
                  <a:lnTo>
                    <a:pt x="143" y="392"/>
                  </a:lnTo>
                  <a:lnTo>
                    <a:pt x="124" y="385"/>
                  </a:lnTo>
                  <a:lnTo>
                    <a:pt x="106" y="377"/>
                  </a:lnTo>
                  <a:lnTo>
                    <a:pt x="90" y="367"/>
                  </a:lnTo>
                  <a:lnTo>
                    <a:pt x="74" y="356"/>
                  </a:lnTo>
                  <a:lnTo>
                    <a:pt x="59" y="342"/>
                  </a:lnTo>
                  <a:lnTo>
                    <a:pt x="45" y="327"/>
                  </a:lnTo>
                  <a:lnTo>
                    <a:pt x="33" y="311"/>
                  </a:lnTo>
                  <a:lnTo>
                    <a:pt x="23" y="294"/>
                  </a:lnTo>
                  <a:lnTo>
                    <a:pt x="15" y="277"/>
                  </a:lnTo>
                  <a:lnTo>
                    <a:pt x="8" y="259"/>
                  </a:lnTo>
                  <a:lnTo>
                    <a:pt x="3" y="239"/>
                  </a:lnTo>
                  <a:lnTo>
                    <a:pt x="1" y="220"/>
                  </a:lnTo>
                  <a:lnTo>
                    <a:pt x="0" y="200"/>
                  </a:lnTo>
                  <a:close/>
                </a:path>
              </a:pathLst>
            </a:cu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sp>
          <p:nvSpPr>
            <p:cNvPr id="11328" name="Freeform 79"/>
            <p:cNvSpPr>
              <a:spLocks/>
            </p:cNvSpPr>
            <p:nvPr/>
          </p:nvSpPr>
          <p:spPr bwMode="auto">
            <a:xfrm>
              <a:off x="705" y="1814"/>
              <a:ext cx="180" cy="181"/>
            </a:xfrm>
            <a:custGeom>
              <a:avLst/>
              <a:gdLst>
                <a:gd name="T0" fmla="*/ 71 w 361"/>
                <a:gd name="T1" fmla="*/ 11 h 361"/>
                <a:gd name="T2" fmla="*/ 63 w 361"/>
                <a:gd name="T3" fmla="*/ 6 h 361"/>
                <a:gd name="T4" fmla="*/ 54 w 361"/>
                <a:gd name="T5" fmla="*/ 2 h 361"/>
                <a:gd name="T6" fmla="*/ 45 w 361"/>
                <a:gd name="T7" fmla="*/ 1 h 361"/>
                <a:gd name="T8" fmla="*/ 35 w 361"/>
                <a:gd name="T9" fmla="*/ 1 h 361"/>
                <a:gd name="T10" fmla="*/ 25 w 361"/>
                <a:gd name="T11" fmla="*/ 2 h 361"/>
                <a:gd name="T12" fmla="*/ 16 w 361"/>
                <a:gd name="T13" fmla="*/ 6 h 361"/>
                <a:gd name="T14" fmla="*/ 8 w 361"/>
                <a:gd name="T15" fmla="*/ 11 h 361"/>
                <a:gd name="T16" fmla="*/ 3 w 361"/>
                <a:gd name="T17" fmla="*/ 16 h 361"/>
                <a:gd name="T18" fmla="*/ 1 w 361"/>
                <a:gd name="T19" fmla="*/ 19 h 361"/>
                <a:gd name="T20" fmla="*/ 3 w 361"/>
                <a:gd name="T21" fmla="*/ 18 h 361"/>
                <a:gd name="T22" fmla="*/ 10 w 361"/>
                <a:gd name="T23" fmla="*/ 14 h 361"/>
                <a:gd name="T24" fmla="*/ 18 w 361"/>
                <a:gd name="T25" fmla="*/ 12 h 361"/>
                <a:gd name="T26" fmla="*/ 26 w 361"/>
                <a:gd name="T27" fmla="*/ 11 h 361"/>
                <a:gd name="T28" fmla="*/ 35 w 361"/>
                <a:gd name="T29" fmla="*/ 11 h 361"/>
                <a:gd name="T30" fmla="*/ 44 w 361"/>
                <a:gd name="T31" fmla="*/ 13 h 361"/>
                <a:gd name="T32" fmla="*/ 53 w 361"/>
                <a:gd name="T33" fmla="*/ 16 h 361"/>
                <a:gd name="T34" fmla="*/ 61 w 361"/>
                <a:gd name="T35" fmla="*/ 22 h 361"/>
                <a:gd name="T36" fmla="*/ 69 w 361"/>
                <a:gd name="T37" fmla="*/ 29 h 361"/>
                <a:gd name="T38" fmla="*/ 74 w 361"/>
                <a:gd name="T39" fmla="*/ 37 h 361"/>
                <a:gd name="T40" fmla="*/ 78 w 361"/>
                <a:gd name="T41" fmla="*/ 46 h 361"/>
                <a:gd name="T42" fmla="*/ 79 w 361"/>
                <a:gd name="T43" fmla="*/ 56 h 361"/>
                <a:gd name="T44" fmla="*/ 79 w 361"/>
                <a:gd name="T45" fmla="*/ 65 h 361"/>
                <a:gd name="T46" fmla="*/ 78 w 361"/>
                <a:gd name="T47" fmla="*/ 73 h 361"/>
                <a:gd name="T48" fmla="*/ 76 w 361"/>
                <a:gd name="T49" fmla="*/ 81 h 361"/>
                <a:gd name="T50" fmla="*/ 72 w 361"/>
                <a:gd name="T51" fmla="*/ 88 h 361"/>
                <a:gd name="T52" fmla="*/ 74 w 361"/>
                <a:gd name="T53" fmla="*/ 87 h 361"/>
                <a:gd name="T54" fmla="*/ 81 w 361"/>
                <a:gd name="T55" fmla="*/ 78 h 361"/>
                <a:gd name="T56" fmla="*/ 87 w 361"/>
                <a:gd name="T57" fmla="*/ 68 h 361"/>
                <a:gd name="T58" fmla="*/ 90 w 361"/>
                <a:gd name="T59" fmla="*/ 56 h 361"/>
                <a:gd name="T60" fmla="*/ 90 w 361"/>
                <a:gd name="T61" fmla="*/ 45 h 361"/>
                <a:gd name="T62" fmla="*/ 88 w 361"/>
                <a:gd name="T63" fmla="*/ 36 h 361"/>
                <a:gd name="T64" fmla="*/ 84 w 361"/>
                <a:gd name="T65" fmla="*/ 27 h 361"/>
                <a:gd name="T66" fmla="*/ 79 w 361"/>
                <a:gd name="T67" fmla="*/ 19 h 36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61"/>
                <a:gd name="T103" fmla="*/ 0 h 361"/>
                <a:gd name="T104" fmla="*/ 361 w 361"/>
                <a:gd name="T105" fmla="*/ 361 h 36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61" h="361">
                  <a:moveTo>
                    <a:pt x="302" y="58"/>
                  </a:moveTo>
                  <a:lnTo>
                    <a:pt x="287" y="44"/>
                  </a:lnTo>
                  <a:lnTo>
                    <a:pt x="272" y="33"/>
                  </a:lnTo>
                  <a:lnTo>
                    <a:pt x="255" y="23"/>
                  </a:lnTo>
                  <a:lnTo>
                    <a:pt x="238" y="15"/>
                  </a:lnTo>
                  <a:lnTo>
                    <a:pt x="219" y="8"/>
                  </a:lnTo>
                  <a:lnTo>
                    <a:pt x="201" y="3"/>
                  </a:lnTo>
                  <a:lnTo>
                    <a:pt x="180" y="1"/>
                  </a:lnTo>
                  <a:lnTo>
                    <a:pt x="160" y="0"/>
                  </a:lnTo>
                  <a:lnTo>
                    <a:pt x="141" y="1"/>
                  </a:lnTo>
                  <a:lnTo>
                    <a:pt x="121" y="3"/>
                  </a:lnTo>
                  <a:lnTo>
                    <a:pt x="103" y="8"/>
                  </a:lnTo>
                  <a:lnTo>
                    <a:pt x="84" y="15"/>
                  </a:lnTo>
                  <a:lnTo>
                    <a:pt x="66" y="23"/>
                  </a:lnTo>
                  <a:lnTo>
                    <a:pt x="50" y="33"/>
                  </a:lnTo>
                  <a:lnTo>
                    <a:pt x="34" y="44"/>
                  </a:lnTo>
                  <a:lnTo>
                    <a:pt x="19" y="58"/>
                  </a:lnTo>
                  <a:lnTo>
                    <a:pt x="14" y="64"/>
                  </a:lnTo>
                  <a:lnTo>
                    <a:pt x="10" y="69"/>
                  </a:lnTo>
                  <a:lnTo>
                    <a:pt x="5" y="74"/>
                  </a:lnTo>
                  <a:lnTo>
                    <a:pt x="0" y="80"/>
                  </a:lnTo>
                  <a:lnTo>
                    <a:pt x="14" y="71"/>
                  </a:lnTo>
                  <a:lnTo>
                    <a:pt x="28" y="63"/>
                  </a:lnTo>
                  <a:lnTo>
                    <a:pt x="42" y="56"/>
                  </a:lnTo>
                  <a:lnTo>
                    <a:pt x="57" y="50"/>
                  </a:lnTo>
                  <a:lnTo>
                    <a:pt x="72" y="46"/>
                  </a:lnTo>
                  <a:lnTo>
                    <a:pt x="88" y="42"/>
                  </a:lnTo>
                  <a:lnTo>
                    <a:pt x="104" y="41"/>
                  </a:lnTo>
                  <a:lnTo>
                    <a:pt x="120" y="40"/>
                  </a:lnTo>
                  <a:lnTo>
                    <a:pt x="140" y="41"/>
                  </a:lnTo>
                  <a:lnTo>
                    <a:pt x="159" y="43"/>
                  </a:lnTo>
                  <a:lnTo>
                    <a:pt x="178" y="49"/>
                  </a:lnTo>
                  <a:lnTo>
                    <a:pt x="196" y="55"/>
                  </a:lnTo>
                  <a:lnTo>
                    <a:pt x="215" y="64"/>
                  </a:lnTo>
                  <a:lnTo>
                    <a:pt x="231" y="74"/>
                  </a:lnTo>
                  <a:lnTo>
                    <a:pt x="247" y="86"/>
                  </a:lnTo>
                  <a:lnTo>
                    <a:pt x="262" y="99"/>
                  </a:lnTo>
                  <a:lnTo>
                    <a:pt x="276" y="114"/>
                  </a:lnTo>
                  <a:lnTo>
                    <a:pt x="287" y="130"/>
                  </a:lnTo>
                  <a:lnTo>
                    <a:pt x="297" y="146"/>
                  </a:lnTo>
                  <a:lnTo>
                    <a:pt x="306" y="164"/>
                  </a:lnTo>
                  <a:lnTo>
                    <a:pt x="312" y="183"/>
                  </a:lnTo>
                  <a:lnTo>
                    <a:pt x="317" y="201"/>
                  </a:lnTo>
                  <a:lnTo>
                    <a:pt x="319" y="222"/>
                  </a:lnTo>
                  <a:lnTo>
                    <a:pt x="321" y="241"/>
                  </a:lnTo>
                  <a:lnTo>
                    <a:pt x="319" y="258"/>
                  </a:lnTo>
                  <a:lnTo>
                    <a:pt x="318" y="275"/>
                  </a:lnTo>
                  <a:lnTo>
                    <a:pt x="315" y="290"/>
                  </a:lnTo>
                  <a:lnTo>
                    <a:pt x="310" y="306"/>
                  </a:lnTo>
                  <a:lnTo>
                    <a:pt x="304" y="321"/>
                  </a:lnTo>
                  <a:lnTo>
                    <a:pt x="297" y="335"/>
                  </a:lnTo>
                  <a:lnTo>
                    <a:pt x="289" y="349"/>
                  </a:lnTo>
                  <a:lnTo>
                    <a:pt x="280" y="361"/>
                  </a:lnTo>
                  <a:lnTo>
                    <a:pt x="297" y="346"/>
                  </a:lnTo>
                  <a:lnTo>
                    <a:pt x="314" y="330"/>
                  </a:lnTo>
                  <a:lnTo>
                    <a:pt x="327" y="312"/>
                  </a:lnTo>
                  <a:lnTo>
                    <a:pt x="339" y="291"/>
                  </a:lnTo>
                  <a:lnTo>
                    <a:pt x="348" y="270"/>
                  </a:lnTo>
                  <a:lnTo>
                    <a:pt x="355" y="247"/>
                  </a:lnTo>
                  <a:lnTo>
                    <a:pt x="360" y="224"/>
                  </a:lnTo>
                  <a:lnTo>
                    <a:pt x="361" y="200"/>
                  </a:lnTo>
                  <a:lnTo>
                    <a:pt x="360" y="180"/>
                  </a:lnTo>
                  <a:lnTo>
                    <a:pt x="357" y="161"/>
                  </a:lnTo>
                  <a:lnTo>
                    <a:pt x="353" y="142"/>
                  </a:lnTo>
                  <a:lnTo>
                    <a:pt x="346" y="124"/>
                  </a:lnTo>
                  <a:lnTo>
                    <a:pt x="338" y="106"/>
                  </a:lnTo>
                  <a:lnTo>
                    <a:pt x="327" y="89"/>
                  </a:lnTo>
                  <a:lnTo>
                    <a:pt x="316" y="73"/>
                  </a:lnTo>
                  <a:lnTo>
                    <a:pt x="302" y="58"/>
                  </a:lnTo>
                  <a:close/>
                </a:path>
              </a:pathLst>
            </a:custGeom>
            <a:solidFill>
              <a:srgbClr val="7FFF7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endParaRPr lang="en-US" altLang="en-US" sz="2100" b="0">
                <a:solidFill>
                  <a:schemeClr val="tx1"/>
                </a:solidFill>
              </a:endParaRPr>
            </a:p>
          </p:txBody>
        </p:sp>
      </p:grpSp>
      <p:sp>
        <p:nvSpPr>
          <p:cNvPr id="11310" name="Rectangle 168"/>
          <p:cNvSpPr>
            <a:spLocks noGrp="1" noChangeArrowheads="1"/>
          </p:cNvSpPr>
          <p:nvPr>
            <p:ph type="title"/>
          </p:nvPr>
        </p:nvSpPr>
        <p:spPr>
          <a:noFill/>
        </p:spPr>
        <p:txBody>
          <a:bodyPr/>
          <a:lstStyle/>
          <a:p>
            <a:pPr eaLnBrk="1" hangingPunct="1"/>
            <a:r>
              <a:rPr lang="en-US" altLang="en-US"/>
              <a:t>DMADV Roadmap: Measure</a:t>
            </a:r>
          </a:p>
        </p:txBody>
      </p:sp>
    </p:spTree>
  </p:cSld>
  <p:clrMapOvr>
    <a:masterClrMapping/>
  </p:clrMapOvr>
  <p:transition/>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a:xfrm>
            <a:off x="257175" y="546100"/>
            <a:ext cx="8031163" cy="292100"/>
          </a:xfrm>
        </p:spPr>
        <p:txBody>
          <a:bodyPr/>
          <a:lstStyle/>
          <a:p>
            <a:pPr eaLnBrk="1" hangingPunct="1"/>
            <a:r>
              <a:rPr lang="en-US" altLang="en-US"/>
              <a:t>Dummy Variable Regression</a:t>
            </a:r>
          </a:p>
        </p:txBody>
      </p:sp>
      <p:sp>
        <p:nvSpPr>
          <p:cNvPr id="93187" name="Rectangle 3"/>
          <p:cNvSpPr>
            <a:spLocks noGrp="1" noChangeArrowheads="1"/>
          </p:cNvSpPr>
          <p:nvPr>
            <p:ph type="body" idx="1"/>
          </p:nvPr>
        </p:nvSpPr>
        <p:spPr/>
        <p:txBody>
          <a:bodyPr/>
          <a:lstStyle/>
          <a:p>
            <a:pPr marL="0" indent="0" eaLnBrk="1" hangingPunct="1">
              <a:lnSpc>
                <a:spcPct val="100000"/>
              </a:lnSpc>
            </a:pPr>
            <a:r>
              <a:rPr lang="en-US" altLang="en-US" sz="2000" dirty="0"/>
              <a:t>The ANOVA output certainly yields much information for model building, and if you study statistics, you can use that information for constructing a predictive model.</a:t>
            </a:r>
          </a:p>
          <a:p>
            <a:pPr marL="0" indent="0" eaLnBrk="1" hangingPunct="1">
              <a:lnSpc>
                <a:spcPct val="100000"/>
              </a:lnSpc>
            </a:pPr>
            <a:endParaRPr lang="en-US" altLang="en-US" sz="2000" dirty="0"/>
          </a:p>
          <a:p>
            <a:pPr marL="0" indent="0" eaLnBrk="1" hangingPunct="1">
              <a:lnSpc>
                <a:spcPct val="100000"/>
              </a:lnSpc>
            </a:pPr>
            <a:r>
              <a:rPr lang="en-US" altLang="en-US" sz="2000" dirty="0"/>
              <a:t>BUT statistical software packages also allow a more direct method using regression analysis.  If you compare the following slides with the previous ANOVA output, you will see that both analyses use the same “sums of squares” in calculating the estimates and the test statistics.</a:t>
            </a:r>
          </a:p>
        </p:txBody>
      </p:sp>
    </p:spTree>
  </p:cSld>
  <p:clrMapOvr>
    <a:masterClrMapping/>
  </p:clrMapOvr>
  <p:transition/>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838200" y="1676400"/>
            <a:ext cx="7701263" cy="3931640"/>
          </a:xfrm>
          <a:prstGeom prst="rect">
            <a:avLst/>
          </a:prstGeom>
        </p:spPr>
      </p:pic>
      <p:sp>
        <p:nvSpPr>
          <p:cNvPr id="94210" name="Rectangle 2"/>
          <p:cNvSpPr>
            <a:spLocks noGrp="1" noChangeArrowheads="1"/>
          </p:cNvSpPr>
          <p:nvPr>
            <p:ph type="body" idx="1"/>
          </p:nvPr>
        </p:nvSpPr>
        <p:spPr/>
        <p:txBody>
          <a:bodyPr/>
          <a:lstStyle/>
          <a:p>
            <a:pPr marL="400050" indent="-400050" eaLnBrk="1" hangingPunct="1"/>
            <a:r>
              <a:rPr lang="en-US" altLang="en-US"/>
              <a:t>					</a:t>
            </a:r>
          </a:p>
        </p:txBody>
      </p:sp>
      <p:sp>
        <p:nvSpPr>
          <p:cNvPr id="94212" name="AutoShape 6"/>
          <p:cNvSpPr>
            <a:spLocks noChangeArrowheads="1"/>
          </p:cNvSpPr>
          <p:nvPr/>
        </p:nvSpPr>
        <p:spPr bwMode="auto">
          <a:xfrm>
            <a:off x="1066801" y="5715000"/>
            <a:ext cx="7472662" cy="533400"/>
          </a:xfrm>
          <a:prstGeom prst="wedgeRoundRectCallout">
            <a:avLst>
              <a:gd name="adj1" fmla="val 32722"/>
              <a:gd name="adj2" fmla="val 49204"/>
              <a:gd name="adj3" fmla="val 16667"/>
            </a:avLst>
          </a:prstGeom>
          <a:solidFill>
            <a:srgbClr val="FFFFCC"/>
          </a:solidFill>
          <a:ln w="9525" algn="ctr">
            <a:solidFill>
              <a:schemeClr val="tx1"/>
            </a:solidFill>
            <a:miter lim="800000"/>
            <a:headEnd/>
            <a:tailEnd/>
          </a:ln>
        </p:spPr>
        <p:txBody>
          <a:bodyPr lIns="92309" tIns="46154" rIns="92309" bIns="46154"/>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r>
              <a:rPr lang="en-US" altLang="en-US" sz="2000" b="0" dirty="0">
                <a:solidFill>
                  <a:schemeClr val="tx1"/>
                </a:solidFill>
              </a:rPr>
              <a:t>Select Stat &gt; Regression &gt; Regression &gt; Fit Regression Model</a:t>
            </a:r>
          </a:p>
        </p:txBody>
      </p:sp>
      <p:sp>
        <p:nvSpPr>
          <p:cNvPr id="94213" name="Oval 7"/>
          <p:cNvSpPr>
            <a:spLocks noChangeArrowheads="1"/>
          </p:cNvSpPr>
          <p:nvPr/>
        </p:nvSpPr>
        <p:spPr bwMode="auto">
          <a:xfrm>
            <a:off x="5867400" y="2438400"/>
            <a:ext cx="2590800" cy="533400"/>
          </a:xfrm>
          <a:prstGeom prst="ellipse">
            <a:avLst/>
          </a:prstGeom>
          <a:noFill/>
          <a:ln w="190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square" lIns="92309" tIns="228600" rIns="92309" bIns="228600" anchor="ctr">
            <a:spAutoFit/>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Tree>
    <p:extLst>
      <p:ext uri="{BB962C8B-B14F-4D97-AF65-F5344CB8AC3E}">
        <p14:creationId xmlns:p14="http://schemas.microsoft.com/office/powerpoint/2010/main" val="2322002720"/>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167589" y="838200"/>
            <a:ext cx="6961222" cy="5550442"/>
          </a:xfrm>
          <a:prstGeom prst="rect">
            <a:avLst/>
          </a:prstGeom>
        </p:spPr>
      </p:pic>
      <p:sp>
        <p:nvSpPr>
          <p:cNvPr id="95234" name="Rectangle 2"/>
          <p:cNvSpPr>
            <a:spLocks noGrp="1" noChangeArrowheads="1"/>
          </p:cNvSpPr>
          <p:nvPr>
            <p:ph type="body" idx="1"/>
          </p:nvPr>
        </p:nvSpPr>
        <p:spPr/>
        <p:txBody>
          <a:bodyPr/>
          <a:lstStyle/>
          <a:p>
            <a:pPr marL="400050" indent="-400050" eaLnBrk="1" hangingPunct="1"/>
            <a:r>
              <a:rPr lang="en-US" altLang="en-US"/>
              <a:t>					</a:t>
            </a:r>
          </a:p>
        </p:txBody>
      </p:sp>
      <p:sp>
        <p:nvSpPr>
          <p:cNvPr id="95236" name="AutoShape 6"/>
          <p:cNvSpPr>
            <a:spLocks noChangeArrowheads="1"/>
          </p:cNvSpPr>
          <p:nvPr/>
        </p:nvSpPr>
        <p:spPr bwMode="auto">
          <a:xfrm>
            <a:off x="4812709" y="3429000"/>
            <a:ext cx="1728382" cy="1124682"/>
          </a:xfrm>
          <a:prstGeom prst="wedgeRoundRectCallout">
            <a:avLst>
              <a:gd name="adj1" fmla="val -55271"/>
              <a:gd name="adj2" fmla="val 16456"/>
              <a:gd name="adj3" fmla="val 16667"/>
            </a:avLst>
          </a:prstGeom>
          <a:solidFill>
            <a:srgbClr val="FFFFCC"/>
          </a:solidFill>
          <a:ln w="9525" algn="ctr">
            <a:solidFill>
              <a:schemeClr val="tx1"/>
            </a:solidFill>
            <a:miter lim="800000"/>
            <a:headEnd/>
            <a:tailEnd/>
          </a:ln>
        </p:spPr>
        <p:txBody>
          <a:bodyPr wrap="square" lIns="92309" tIns="46154" rIns="92309"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r>
              <a:rPr lang="en-US" altLang="en-US" sz="2000" b="0" dirty="0">
                <a:solidFill>
                  <a:schemeClr val="tx1"/>
                </a:solidFill>
              </a:rPr>
              <a:t>Independent categorical variable</a:t>
            </a:r>
          </a:p>
        </p:txBody>
      </p:sp>
      <p:sp>
        <p:nvSpPr>
          <p:cNvPr id="95237" name="AutoShape 7"/>
          <p:cNvSpPr>
            <a:spLocks noChangeArrowheads="1"/>
          </p:cNvSpPr>
          <p:nvPr/>
        </p:nvSpPr>
        <p:spPr bwMode="auto">
          <a:xfrm>
            <a:off x="4648200" y="1600200"/>
            <a:ext cx="2057400" cy="784163"/>
          </a:xfrm>
          <a:prstGeom prst="wedgeRoundRectCallout">
            <a:avLst>
              <a:gd name="adj1" fmla="val -56975"/>
              <a:gd name="adj2" fmla="val -26686"/>
              <a:gd name="adj3" fmla="val 16667"/>
            </a:avLst>
          </a:prstGeom>
          <a:solidFill>
            <a:srgbClr val="FFFFCC"/>
          </a:solidFill>
          <a:ln w="9525" algn="ctr">
            <a:solidFill>
              <a:schemeClr val="tx1"/>
            </a:solidFill>
            <a:miter lim="800000"/>
            <a:headEnd/>
            <a:tailEnd/>
          </a:ln>
        </p:spPr>
        <p:txBody>
          <a:bodyPr lIns="92309" tIns="46154" rIns="92309"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r>
              <a:rPr lang="en-US" altLang="en-US" sz="2000" b="0" dirty="0">
                <a:solidFill>
                  <a:schemeClr val="tx1"/>
                </a:solidFill>
              </a:rPr>
              <a:t>Dependent variable</a:t>
            </a:r>
          </a:p>
        </p:txBody>
      </p:sp>
      <p:sp>
        <p:nvSpPr>
          <p:cNvPr id="95238" name="Oval 8"/>
          <p:cNvSpPr>
            <a:spLocks noChangeArrowheads="1"/>
          </p:cNvSpPr>
          <p:nvPr/>
        </p:nvSpPr>
        <p:spPr bwMode="auto">
          <a:xfrm>
            <a:off x="4724400" y="4608210"/>
            <a:ext cx="1219200" cy="685800"/>
          </a:xfrm>
          <a:prstGeom prst="ellipse">
            <a:avLst/>
          </a:prstGeom>
          <a:noFill/>
          <a:ln w="190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lIns="92309" tIns="228600" rIns="92309" bIns="228600" anchor="ctr">
            <a:spAutoFit/>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Tree>
    <p:extLst>
      <p:ext uri="{BB962C8B-B14F-4D97-AF65-F5344CB8AC3E}">
        <p14:creationId xmlns:p14="http://schemas.microsoft.com/office/powerpoint/2010/main" val="811435411"/>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1142999" y="1219200"/>
            <a:ext cx="7010227" cy="4953000"/>
          </a:xfrm>
          <a:prstGeom prst="rect">
            <a:avLst/>
          </a:prstGeom>
        </p:spPr>
      </p:pic>
      <p:sp>
        <p:nvSpPr>
          <p:cNvPr id="95234" name="Rectangle 2"/>
          <p:cNvSpPr>
            <a:spLocks noGrp="1" noChangeArrowheads="1"/>
          </p:cNvSpPr>
          <p:nvPr>
            <p:ph type="body" idx="1"/>
          </p:nvPr>
        </p:nvSpPr>
        <p:spPr/>
        <p:txBody>
          <a:bodyPr/>
          <a:lstStyle/>
          <a:p>
            <a:pPr marL="400050" indent="-400050" eaLnBrk="1" hangingPunct="1"/>
            <a:r>
              <a:rPr lang="en-US" altLang="en-US"/>
              <a:t>					</a:t>
            </a:r>
          </a:p>
        </p:txBody>
      </p:sp>
      <p:sp>
        <p:nvSpPr>
          <p:cNvPr id="95238" name="Oval 8"/>
          <p:cNvSpPr>
            <a:spLocks noChangeArrowheads="1"/>
          </p:cNvSpPr>
          <p:nvPr/>
        </p:nvSpPr>
        <p:spPr bwMode="auto">
          <a:xfrm>
            <a:off x="4876800" y="1905000"/>
            <a:ext cx="2133600" cy="990600"/>
          </a:xfrm>
          <a:prstGeom prst="ellipse">
            <a:avLst/>
          </a:prstGeom>
          <a:noFill/>
          <a:ln w="190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square" lIns="92309" tIns="228600" rIns="92309" bIns="228600" anchor="ctr">
            <a:spAutoFit/>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8" name="Oval 8"/>
          <p:cNvSpPr>
            <a:spLocks noChangeArrowheads="1"/>
          </p:cNvSpPr>
          <p:nvPr/>
        </p:nvSpPr>
        <p:spPr bwMode="auto">
          <a:xfrm>
            <a:off x="5715000" y="5550366"/>
            <a:ext cx="1220874" cy="583734"/>
          </a:xfrm>
          <a:prstGeom prst="ellipse">
            <a:avLst/>
          </a:prstGeom>
          <a:noFill/>
          <a:ln w="190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square" lIns="92309" tIns="228600" rIns="92309" bIns="228600" anchor="ctr">
            <a:spAutoFit/>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Tree>
    <p:extLst>
      <p:ext uri="{BB962C8B-B14F-4D97-AF65-F5344CB8AC3E}">
        <p14:creationId xmlns:p14="http://schemas.microsoft.com/office/powerpoint/2010/main" val="946800736"/>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911620" y="1423332"/>
            <a:ext cx="5151566" cy="4107536"/>
          </a:xfrm>
          <a:prstGeom prst="rect">
            <a:avLst/>
          </a:prstGeom>
        </p:spPr>
      </p:pic>
      <p:sp>
        <p:nvSpPr>
          <p:cNvPr id="95234" name="Rectangle 2"/>
          <p:cNvSpPr>
            <a:spLocks noGrp="1" noChangeArrowheads="1"/>
          </p:cNvSpPr>
          <p:nvPr>
            <p:ph type="body" idx="1"/>
          </p:nvPr>
        </p:nvSpPr>
        <p:spPr/>
        <p:txBody>
          <a:bodyPr/>
          <a:lstStyle/>
          <a:p>
            <a:pPr marL="400050" indent="-400050" eaLnBrk="1" hangingPunct="1"/>
            <a:r>
              <a:rPr lang="en-US" altLang="en-US"/>
              <a:t>					</a:t>
            </a:r>
          </a:p>
        </p:txBody>
      </p:sp>
      <p:sp>
        <p:nvSpPr>
          <p:cNvPr id="95238" name="Oval 8"/>
          <p:cNvSpPr>
            <a:spLocks noChangeArrowheads="1"/>
          </p:cNvSpPr>
          <p:nvPr/>
        </p:nvSpPr>
        <p:spPr bwMode="auto">
          <a:xfrm>
            <a:off x="4532312" y="4648200"/>
            <a:ext cx="922797" cy="381000"/>
          </a:xfrm>
          <a:prstGeom prst="ellipse">
            <a:avLst/>
          </a:prstGeom>
          <a:noFill/>
          <a:ln w="190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square" lIns="92309" tIns="228600" rIns="92309" bIns="228600" anchor="ctr">
            <a:noAutofit/>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Tree>
    <p:extLst>
      <p:ext uri="{BB962C8B-B14F-4D97-AF65-F5344CB8AC3E}">
        <p14:creationId xmlns:p14="http://schemas.microsoft.com/office/powerpoint/2010/main" val="4075695743"/>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1600200" y="1226497"/>
            <a:ext cx="5715000" cy="5282864"/>
          </a:xfrm>
          <a:prstGeom prst="rect">
            <a:avLst/>
          </a:prstGeom>
        </p:spPr>
      </p:pic>
      <p:sp>
        <p:nvSpPr>
          <p:cNvPr id="95238" name="Oval 8"/>
          <p:cNvSpPr>
            <a:spLocks noChangeArrowheads="1"/>
          </p:cNvSpPr>
          <p:nvPr/>
        </p:nvSpPr>
        <p:spPr bwMode="auto">
          <a:xfrm>
            <a:off x="3429000" y="3733800"/>
            <a:ext cx="1219200" cy="685800"/>
          </a:xfrm>
          <a:prstGeom prst="ellipse">
            <a:avLst/>
          </a:prstGeom>
          <a:noFill/>
          <a:ln w="190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lIns="92309" tIns="228600" rIns="92309" bIns="228600" anchor="ctr">
            <a:noAutofit/>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9" name="Oval 8"/>
          <p:cNvSpPr>
            <a:spLocks noChangeArrowheads="1"/>
          </p:cNvSpPr>
          <p:nvPr/>
        </p:nvSpPr>
        <p:spPr bwMode="auto">
          <a:xfrm>
            <a:off x="4876800" y="5823561"/>
            <a:ext cx="1219200" cy="685800"/>
          </a:xfrm>
          <a:prstGeom prst="ellipse">
            <a:avLst/>
          </a:prstGeom>
          <a:noFill/>
          <a:ln w="190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lIns="92309" tIns="228600" rIns="92309" bIns="228600" anchor="ctr">
            <a:noAutofit/>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Tree>
    <p:extLst>
      <p:ext uri="{BB962C8B-B14F-4D97-AF65-F5344CB8AC3E}">
        <p14:creationId xmlns:p14="http://schemas.microsoft.com/office/powerpoint/2010/main" val="1581010154"/>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996217" y="1375232"/>
            <a:ext cx="5151566" cy="4107536"/>
          </a:xfrm>
          <a:prstGeom prst="rect">
            <a:avLst/>
          </a:prstGeom>
        </p:spPr>
      </p:pic>
      <p:sp>
        <p:nvSpPr>
          <p:cNvPr id="95234" name="Rectangle 2"/>
          <p:cNvSpPr>
            <a:spLocks noGrp="1" noChangeArrowheads="1"/>
          </p:cNvSpPr>
          <p:nvPr>
            <p:ph type="body" idx="1"/>
          </p:nvPr>
        </p:nvSpPr>
        <p:spPr/>
        <p:txBody>
          <a:bodyPr/>
          <a:lstStyle/>
          <a:p>
            <a:pPr marL="400050" indent="-400050" eaLnBrk="1" hangingPunct="1"/>
            <a:r>
              <a:rPr lang="en-US" altLang="en-US"/>
              <a:t>					</a:t>
            </a:r>
          </a:p>
        </p:txBody>
      </p:sp>
      <p:sp>
        <p:nvSpPr>
          <p:cNvPr id="95238" name="Oval 8"/>
          <p:cNvSpPr>
            <a:spLocks noChangeArrowheads="1"/>
          </p:cNvSpPr>
          <p:nvPr/>
        </p:nvSpPr>
        <p:spPr bwMode="auto">
          <a:xfrm>
            <a:off x="5334000" y="4572000"/>
            <a:ext cx="1066800" cy="529768"/>
          </a:xfrm>
          <a:prstGeom prst="ellipse">
            <a:avLst/>
          </a:prstGeom>
          <a:noFill/>
          <a:ln w="190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square" lIns="92309" tIns="228600" rIns="92309" bIns="228600" anchor="ctr">
            <a:spAutoFit/>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Tree>
    <p:extLst>
      <p:ext uri="{BB962C8B-B14F-4D97-AF65-F5344CB8AC3E}">
        <p14:creationId xmlns:p14="http://schemas.microsoft.com/office/powerpoint/2010/main" val="1679267193"/>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stretch>
            <a:fillRect/>
          </a:stretch>
        </p:blipFill>
        <p:spPr>
          <a:xfrm>
            <a:off x="1512973" y="1524013"/>
            <a:ext cx="6335627" cy="4571987"/>
          </a:xfrm>
          <a:prstGeom prst="rect">
            <a:avLst/>
          </a:prstGeom>
        </p:spPr>
      </p:pic>
      <p:sp>
        <p:nvSpPr>
          <p:cNvPr id="95238" name="Oval 8"/>
          <p:cNvSpPr>
            <a:spLocks noChangeArrowheads="1"/>
          </p:cNvSpPr>
          <p:nvPr/>
        </p:nvSpPr>
        <p:spPr bwMode="auto">
          <a:xfrm>
            <a:off x="5334000" y="5410200"/>
            <a:ext cx="1219200" cy="685800"/>
          </a:xfrm>
          <a:prstGeom prst="ellipse">
            <a:avLst/>
          </a:prstGeom>
          <a:noFill/>
          <a:ln w="190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lIns="92309" tIns="228600" rIns="92309" bIns="228600" anchor="ctr">
            <a:noAutofit/>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9" name="Oval 8"/>
          <p:cNvSpPr>
            <a:spLocks noChangeArrowheads="1"/>
          </p:cNvSpPr>
          <p:nvPr/>
        </p:nvSpPr>
        <p:spPr bwMode="auto">
          <a:xfrm>
            <a:off x="1295400" y="2362200"/>
            <a:ext cx="990600" cy="3020736"/>
          </a:xfrm>
          <a:prstGeom prst="ellipse">
            <a:avLst/>
          </a:prstGeom>
          <a:noFill/>
          <a:ln w="190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lIns="92309" tIns="228600" rIns="92309" bIns="228600" anchor="ctr">
            <a:noAutofit/>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0" name="Oval 8"/>
          <p:cNvSpPr>
            <a:spLocks noChangeArrowheads="1"/>
          </p:cNvSpPr>
          <p:nvPr/>
        </p:nvSpPr>
        <p:spPr bwMode="auto">
          <a:xfrm>
            <a:off x="2771141" y="1828800"/>
            <a:ext cx="2057400" cy="685800"/>
          </a:xfrm>
          <a:prstGeom prst="ellipse">
            <a:avLst/>
          </a:prstGeom>
          <a:noFill/>
          <a:ln w="190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lIns="92309" tIns="228600" rIns="92309" bIns="228600" anchor="ctr">
            <a:noAutofit/>
          </a:bodyPr>
          <a:lstStyle>
            <a:lvl1pPr eaLnBrk="0" hangingPunct="0">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defRPr b="1">
                <a:solidFill>
                  <a:srgbClr val="FFFF66"/>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1" name="AutoShape 8"/>
          <p:cNvSpPr>
            <a:spLocks noChangeArrowheads="1"/>
          </p:cNvSpPr>
          <p:nvPr/>
        </p:nvSpPr>
        <p:spPr bwMode="auto">
          <a:xfrm>
            <a:off x="6516511" y="4657081"/>
            <a:ext cx="2209800" cy="784163"/>
          </a:xfrm>
          <a:prstGeom prst="wedgeRoundRectCallout">
            <a:avLst>
              <a:gd name="adj1" fmla="val -54505"/>
              <a:gd name="adj2" fmla="val 33527"/>
              <a:gd name="adj3" fmla="val 16667"/>
            </a:avLst>
          </a:prstGeom>
          <a:solidFill>
            <a:srgbClr val="FFFFCC"/>
          </a:solidFill>
          <a:ln w="9525" algn="ctr">
            <a:solidFill>
              <a:schemeClr val="tx1"/>
            </a:solidFill>
            <a:miter lim="800000"/>
            <a:headEnd/>
            <a:tailEnd/>
          </a:ln>
        </p:spPr>
        <p:txBody>
          <a:bodyPr lIns="92309" tIns="46154" rIns="92309" bIns="46154">
            <a:spAutoFit/>
          </a:bodyPr>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r>
              <a:rPr lang="en-US" altLang="en-US" sz="2000" b="0" dirty="0">
                <a:solidFill>
                  <a:schemeClr val="tx1"/>
                </a:solidFill>
              </a:rPr>
              <a:t>Click OK, then OK again.</a:t>
            </a:r>
          </a:p>
        </p:txBody>
      </p:sp>
    </p:spTree>
    <p:extLst>
      <p:ext uri="{BB962C8B-B14F-4D97-AF65-F5344CB8AC3E}">
        <p14:creationId xmlns:p14="http://schemas.microsoft.com/office/powerpoint/2010/main" val="131414184"/>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457200" y="624365"/>
            <a:ext cx="8077200" cy="5565671"/>
          </a:xfrm>
          <a:prstGeom prst="rect">
            <a:avLst/>
          </a:prstGeom>
        </p:spPr>
      </p:pic>
      <p:sp>
        <p:nvSpPr>
          <p:cNvPr id="96258" name="Rectangle 2"/>
          <p:cNvSpPr>
            <a:spLocks noGrp="1" noChangeArrowheads="1"/>
          </p:cNvSpPr>
          <p:nvPr>
            <p:ph type="body" idx="1"/>
          </p:nvPr>
        </p:nvSpPr>
        <p:spPr/>
        <p:txBody>
          <a:bodyPr/>
          <a:lstStyle/>
          <a:p>
            <a:pPr marL="400050" indent="-400050" eaLnBrk="1" hangingPunct="1"/>
            <a:r>
              <a:rPr lang="en-US" altLang="en-US" dirty="0"/>
              <a:t>					</a:t>
            </a:r>
          </a:p>
        </p:txBody>
      </p:sp>
      <p:sp>
        <p:nvSpPr>
          <p:cNvPr id="96261" name="AutoShape 8"/>
          <p:cNvSpPr>
            <a:spLocks noChangeArrowheads="1"/>
          </p:cNvSpPr>
          <p:nvPr/>
        </p:nvSpPr>
        <p:spPr bwMode="auto">
          <a:xfrm>
            <a:off x="5486400" y="2743200"/>
            <a:ext cx="2514600" cy="479000"/>
          </a:xfrm>
          <a:prstGeom prst="wedgeRoundRectCallout">
            <a:avLst>
              <a:gd name="adj1" fmla="val -48051"/>
              <a:gd name="adj2" fmla="val 16866"/>
              <a:gd name="adj3" fmla="val 16667"/>
            </a:avLst>
          </a:prstGeom>
          <a:solidFill>
            <a:srgbClr val="FFFFCC"/>
          </a:solidFill>
          <a:ln w="9525" algn="ctr">
            <a:solidFill>
              <a:schemeClr val="tx1"/>
            </a:solidFill>
            <a:miter lim="800000"/>
            <a:headEnd/>
            <a:tailEnd/>
          </a:ln>
        </p:spPr>
        <p:txBody>
          <a:bodyPr lIns="92309" tIns="46154" rIns="92309" bIns="46154"/>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r>
              <a:rPr lang="en-US" altLang="en-US" sz="2000" b="0">
                <a:solidFill>
                  <a:schemeClr val="tx1"/>
                </a:solidFill>
              </a:rPr>
              <a:t>Same ANOVA table</a:t>
            </a:r>
          </a:p>
        </p:txBody>
      </p:sp>
      <p:sp>
        <p:nvSpPr>
          <p:cNvPr id="96262" name="AutoShape 9"/>
          <p:cNvSpPr>
            <a:spLocks noChangeArrowheads="1"/>
          </p:cNvSpPr>
          <p:nvPr/>
        </p:nvSpPr>
        <p:spPr bwMode="auto">
          <a:xfrm>
            <a:off x="6697241" y="4391467"/>
            <a:ext cx="1913360" cy="1143000"/>
          </a:xfrm>
          <a:prstGeom prst="wedgeRoundRectCallout">
            <a:avLst>
              <a:gd name="adj1" fmla="val -56530"/>
              <a:gd name="adj2" fmla="val 14786"/>
              <a:gd name="adj3" fmla="val 16667"/>
            </a:avLst>
          </a:prstGeom>
          <a:solidFill>
            <a:srgbClr val="FFFFCC"/>
          </a:solidFill>
          <a:ln w="9525" algn="ctr">
            <a:solidFill>
              <a:schemeClr val="tx1"/>
            </a:solidFill>
            <a:miter lim="800000"/>
            <a:headEnd/>
            <a:tailEnd/>
          </a:ln>
        </p:spPr>
        <p:txBody>
          <a:bodyPr lIns="92309" tIns="46154" rIns="92309" bIns="46154"/>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r>
              <a:rPr lang="en-US" altLang="en-US" sz="2000" b="0" dirty="0">
                <a:solidFill>
                  <a:schemeClr val="tx1"/>
                </a:solidFill>
              </a:rPr>
              <a:t>Referenced on TesterType Internal.</a:t>
            </a:r>
          </a:p>
        </p:txBody>
      </p:sp>
    </p:spTree>
    <p:extLst>
      <p:ext uri="{BB962C8B-B14F-4D97-AF65-F5344CB8AC3E}">
        <p14:creationId xmlns:p14="http://schemas.microsoft.com/office/powerpoint/2010/main" val="2325621063"/>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035444" y="1261073"/>
            <a:ext cx="7177894" cy="5139727"/>
          </a:xfrm>
          <a:prstGeom prst="rect">
            <a:avLst/>
          </a:prstGeom>
        </p:spPr>
      </p:pic>
      <p:sp>
        <p:nvSpPr>
          <p:cNvPr id="97282" name="Rectangle 2"/>
          <p:cNvSpPr>
            <a:spLocks noGrp="1" noChangeArrowheads="1"/>
          </p:cNvSpPr>
          <p:nvPr>
            <p:ph type="body" idx="1"/>
          </p:nvPr>
        </p:nvSpPr>
        <p:spPr/>
        <p:txBody>
          <a:bodyPr/>
          <a:lstStyle/>
          <a:p>
            <a:pPr marL="400050" indent="-400050" eaLnBrk="1" hangingPunct="1"/>
            <a:r>
              <a:rPr lang="en-US" altLang="en-US"/>
              <a:t>					</a:t>
            </a:r>
          </a:p>
        </p:txBody>
      </p:sp>
      <p:sp>
        <p:nvSpPr>
          <p:cNvPr id="97285" name="AutoShape 6"/>
          <p:cNvSpPr>
            <a:spLocks noChangeArrowheads="1"/>
          </p:cNvSpPr>
          <p:nvPr/>
        </p:nvSpPr>
        <p:spPr bwMode="auto">
          <a:xfrm>
            <a:off x="3465512" y="833933"/>
            <a:ext cx="2133600" cy="762000"/>
          </a:xfrm>
          <a:prstGeom prst="wedgeRoundRectCallout">
            <a:avLst>
              <a:gd name="adj1" fmla="val -48294"/>
              <a:gd name="adj2" fmla="val -4822"/>
              <a:gd name="adj3" fmla="val 16667"/>
            </a:avLst>
          </a:prstGeom>
          <a:solidFill>
            <a:srgbClr val="FFFFCC"/>
          </a:solidFill>
          <a:ln w="9525" algn="ctr">
            <a:solidFill>
              <a:schemeClr val="tx1"/>
            </a:solidFill>
            <a:miter lim="800000"/>
            <a:headEnd/>
            <a:tailEnd/>
          </a:ln>
        </p:spPr>
        <p:txBody>
          <a:bodyPr lIns="92309" tIns="46154" rIns="92309" bIns="46154"/>
          <a:lstStyle>
            <a:lvl1pPr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1pPr>
            <a:lvl2pPr marL="742950" indent="-28575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2pPr>
            <a:lvl3pPr marL="11430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3pPr>
            <a:lvl4pPr marL="16002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4pPr>
            <a:lvl5pPr marL="2057400" indent="-228600" eaLnBrk="0" hangingPunct="0">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50000"/>
              </a:spcBef>
              <a:spcAft>
                <a:spcPct val="0"/>
              </a:spcAft>
              <a:tabLst>
                <a:tab pos="292100" algn="l"/>
                <a:tab pos="571500" algn="l"/>
              </a:tabLst>
              <a:defRPr b="1">
                <a:solidFill>
                  <a:srgbClr val="FFFF66"/>
                </a:solidFill>
                <a:latin typeface="Arial" panose="020B0604020202020204" pitchFamily="34" charset="0"/>
                <a:ea typeface="ＭＳ Ｐゴシック" panose="020B0600070205080204" pitchFamily="34" charset="-128"/>
              </a:defRPr>
            </a:lvl9pPr>
          </a:lstStyle>
          <a:p>
            <a:pPr algn="l" eaLnBrk="1" hangingPunct="1">
              <a:spcBef>
                <a:spcPct val="30000"/>
              </a:spcBef>
            </a:pPr>
            <a:r>
              <a:rPr lang="en-US" altLang="en-US" sz="2000" b="0" dirty="0">
                <a:solidFill>
                  <a:schemeClr val="tx1"/>
                </a:solidFill>
              </a:rPr>
              <a:t>Same residual plots?</a:t>
            </a:r>
          </a:p>
        </p:txBody>
      </p:sp>
    </p:spTree>
    <p:extLst>
      <p:ext uri="{BB962C8B-B14F-4D97-AF65-F5344CB8AC3E}">
        <p14:creationId xmlns:p14="http://schemas.microsoft.com/office/powerpoint/2010/main" val="1125900513"/>
      </p:ext>
    </p:extLst>
  </p:cSld>
  <p:clrMapOvr>
    <a:masterClrMapping/>
  </p:clrMapOvr>
</p:sld>
</file>

<file path=ppt/theme/theme1.xml><?xml version="1.0" encoding="utf-8"?>
<a:theme xmlns:a="http://schemas.openxmlformats.org/drawingml/2006/main" name="coursewar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336699"/>
      </a:hlink>
      <a:folHlink>
        <a:srgbClr val="99CC00"/>
      </a:folHlink>
    </a:clrScheme>
    <a:fontScheme name="coursewar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9050" cap="flat" cmpd="sng" algn="ctr">
          <a:solidFill>
            <a:srgbClr val="FF0000"/>
          </a:solidFill>
          <a:prstDash val="solid"/>
          <a:round/>
          <a:headEnd type="none" w="med" len="med"/>
          <a:tailEnd type="none" w="med" len="med"/>
        </a:ln>
        <a:effectLst/>
      </a:spPr>
      <a:bodyPr vert="horz" wrap="square" lIns="92309" tIns="228600" rIns="92309" bIns="228600" numCol="1" anchor="t" anchorCtr="0" compatLnSpc="1">
        <a:prstTxWarp prst="textNoShape">
          <a:avLst/>
        </a:prstTxWarp>
        <a:spAutoFit/>
      </a:bodyPr>
      <a:lstStyle>
        <a:defPPr marL="0" marR="0" indent="0" algn="ctr" defTabSz="914400" rtl="0" eaLnBrk="1" fontAlgn="base" latinLnBrk="0" hangingPunct="1">
          <a:lnSpc>
            <a:spcPct val="100000"/>
          </a:lnSpc>
          <a:spcBef>
            <a:spcPct val="50000"/>
          </a:spcBef>
          <a:spcAft>
            <a:spcPct val="0"/>
          </a:spcAft>
          <a:buClrTx/>
          <a:buSzTx/>
          <a:buFontTx/>
          <a:buNone/>
          <a:tabLst>
            <a:tab pos="292100" algn="l"/>
            <a:tab pos="571500" algn="l"/>
          </a:tabLst>
          <a:defRPr kumimoji="0" lang="en-US" sz="1800" b="1" i="0" u="none" strike="noStrike" cap="none" normalizeH="0" baseline="0" smtClean="0">
            <a:ln>
              <a:noFill/>
            </a:ln>
            <a:solidFill>
              <a:srgbClr val="FFFF66"/>
            </a:solidFill>
            <a:effectLst/>
            <a:latin typeface="Arial" charset="0"/>
            <a:ea typeface="ＭＳ Ｐゴシック" pitchFamily="34" charset="-128"/>
          </a:defRPr>
        </a:defPPr>
      </a:lstStyle>
    </a:spDef>
    <a:lnDef>
      <a:spPr bwMode="auto">
        <a:xfrm>
          <a:off x="0" y="0"/>
          <a:ext cx="1" cy="1"/>
        </a:xfrm>
        <a:custGeom>
          <a:avLst/>
          <a:gdLst/>
          <a:ahLst/>
          <a:cxnLst/>
          <a:rect l="0" t="0" r="0" b="0"/>
          <a:pathLst/>
        </a:custGeom>
        <a:noFill/>
        <a:ln w="19050" cap="flat" cmpd="sng" algn="ctr">
          <a:solidFill>
            <a:srgbClr val="FF0000"/>
          </a:solidFill>
          <a:prstDash val="solid"/>
          <a:round/>
          <a:headEnd type="none" w="med" len="med"/>
          <a:tailEnd type="none" w="med" len="med"/>
        </a:ln>
        <a:effectLst/>
      </a:spPr>
      <a:bodyPr vert="horz" wrap="square" lIns="92309" tIns="228600" rIns="92309" bIns="228600" numCol="1" anchor="t" anchorCtr="0" compatLnSpc="1">
        <a:prstTxWarp prst="textNoShape">
          <a:avLst/>
        </a:prstTxWarp>
        <a:spAutoFit/>
      </a:bodyPr>
      <a:lstStyle>
        <a:defPPr marL="0" marR="0" indent="0" algn="ctr" defTabSz="914400" rtl="0" eaLnBrk="1" fontAlgn="base" latinLnBrk="0" hangingPunct="1">
          <a:lnSpc>
            <a:spcPct val="100000"/>
          </a:lnSpc>
          <a:spcBef>
            <a:spcPct val="50000"/>
          </a:spcBef>
          <a:spcAft>
            <a:spcPct val="0"/>
          </a:spcAft>
          <a:buClrTx/>
          <a:buSzTx/>
          <a:buFontTx/>
          <a:buNone/>
          <a:tabLst>
            <a:tab pos="292100" algn="l"/>
            <a:tab pos="571500" algn="l"/>
          </a:tabLst>
          <a:defRPr kumimoji="0" lang="en-US" sz="1800" b="1" i="0" u="none" strike="noStrike" cap="none" normalizeH="0" baseline="0" smtClean="0">
            <a:ln>
              <a:noFill/>
            </a:ln>
            <a:solidFill>
              <a:srgbClr val="FFFF66"/>
            </a:solidFill>
            <a:effectLst/>
            <a:latin typeface="Arial" charset="0"/>
            <a:ea typeface="ＭＳ Ｐゴシック" pitchFamily="34" charset="-128"/>
          </a:defRPr>
        </a:defPPr>
      </a:lstStyle>
    </a:lnDef>
  </a:objectDefaults>
  <a:extraClrSchemeLst>
    <a:extraClrScheme>
      <a:clrScheme name="coursewar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oursewar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oursewar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oursewar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oursewar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oursewar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oursewar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oursewar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oursewar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oursewar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oursewar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oursewar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BA41ACF1DB82B4895864D85D25D7BEA" ma:contentTypeVersion="1" ma:contentTypeDescription="Create a new document." ma:contentTypeScope="" ma:versionID="ca1caecc0c53078a152cffb4f66927aa">
  <xsd:schema xmlns:xsd="http://www.w3.org/2001/XMLSchema" xmlns:xs="http://www.w3.org/2001/XMLSchema" xmlns:p="http://schemas.microsoft.com/office/2006/metadata/properties" xmlns:ns2="75235a01-ceb8-4ca5-a25a-e550d0ccd3a0" targetNamespace="http://schemas.microsoft.com/office/2006/metadata/properties" ma:root="true" ma:fieldsID="06f98ab092ed85af93648f4e6d86fe75" ns2:_="">
    <xsd:import namespace="75235a01-ceb8-4ca5-a25a-e550d0ccd3a0"/>
    <xsd:element name="properties">
      <xsd:complexType>
        <xsd:sequence>
          <xsd:element name="documentManagement">
            <xsd:complexType>
              <xsd:all>
                <xsd:element ref="ns2:Notes0"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5235a01-ceb8-4ca5-a25a-e550d0ccd3a0" elementFormDefault="qualified">
    <xsd:import namespace="http://schemas.microsoft.com/office/2006/documentManagement/types"/>
    <xsd:import namespace="http://schemas.microsoft.com/office/infopath/2007/PartnerControls"/>
    <xsd:element name="Notes0" ma:index="8" nillable="true" ma:displayName="Notes" ma:internalName="Notes0">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Notes0 xmlns="75235a01-ceb8-4ca5-a25a-e550d0ccd3a0"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B8765FB-A755-48F5-A6AD-2C74360ABC6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5235a01-ceb8-4ca5-a25a-e550d0ccd3a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D4C608B-2D5A-43E1-9CA2-166ABDDA56FC}">
  <ds:schemaRefs>
    <ds:schemaRef ds:uri="http://purl.org/dc/terms/"/>
    <ds:schemaRef ds:uri="http://schemas.microsoft.com/office/2006/documentManagement/types"/>
    <ds:schemaRef ds:uri="http://schemas.microsoft.com/office/2006/metadata/properties"/>
    <ds:schemaRef ds:uri="http://schemas.openxmlformats.org/package/2006/metadata/core-properties"/>
    <ds:schemaRef ds:uri="http://purl.org/dc/elements/1.1/"/>
    <ds:schemaRef ds:uri="http://purl.org/dc/dcmitype/"/>
    <ds:schemaRef ds:uri="http://schemas.microsoft.com/office/infopath/2007/PartnerControls"/>
    <ds:schemaRef ds:uri="75235a01-ceb8-4ca5-a25a-e550d0ccd3a0"/>
    <ds:schemaRef ds:uri="http://www.w3.org/XML/1998/namespace"/>
  </ds:schemaRefs>
</ds:datastoreItem>
</file>

<file path=customXml/itemProps3.xml><?xml version="1.0" encoding="utf-8"?>
<ds:datastoreItem xmlns:ds="http://schemas.openxmlformats.org/officeDocument/2006/customXml" ds:itemID="{266C97BB-926A-4412-9A7C-6D83F4C9866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courseware</Template>
  <TotalTime>21934</TotalTime>
  <Words>6946</Words>
  <Application>Microsoft Office PowerPoint</Application>
  <PresentationFormat>On-screen Show (4:3)</PresentationFormat>
  <Paragraphs>776</Paragraphs>
  <Slides>118</Slides>
  <Notes>89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118</vt:i4>
      </vt:variant>
    </vt:vector>
  </HeadingPairs>
  <TitlesOfParts>
    <vt:vector size="124" baseType="lpstr">
      <vt:lpstr>ＭＳ Ｐゴシック</vt:lpstr>
      <vt:lpstr>Arial</vt:lpstr>
      <vt:lpstr>Arial Narrow</vt:lpstr>
      <vt:lpstr>Times</vt:lpstr>
      <vt:lpstr>Times New Roman</vt:lpstr>
      <vt:lpstr>courseware</vt:lpstr>
      <vt:lpstr>Designing Products and Processes Using Six Sigma</vt:lpstr>
      <vt:lpstr>PowerPoint Presentation</vt:lpstr>
      <vt:lpstr>Course Agenda</vt:lpstr>
      <vt:lpstr>Learning Objectives</vt:lpstr>
      <vt:lpstr>PowerPoint Presentation</vt:lpstr>
      <vt:lpstr>Project Management Challenge</vt:lpstr>
      <vt:lpstr>Project Management Challenge – 2 </vt:lpstr>
      <vt:lpstr>DMADV Roadmap: Define</vt:lpstr>
      <vt:lpstr>DMADV Roadmap: Measure</vt:lpstr>
      <vt:lpstr>Specific Outcomes Predicted by Existing Models</vt:lpstr>
      <vt:lpstr>Critical Parameters Driving Outcomes</vt:lpstr>
      <vt:lpstr>Revisiting Anticipated Performance Using Models</vt:lpstr>
      <vt:lpstr>PowerPoint Presentation</vt:lpstr>
      <vt:lpstr>What is Spearman Rank-Order Correlation?</vt:lpstr>
      <vt:lpstr>PowerPoint Presentation</vt:lpstr>
      <vt:lpstr>Minitab Dataset – DPPSS-v5.MTW</vt:lpstr>
      <vt:lpstr>Spearman Correlation</vt:lpstr>
      <vt:lpstr>Spearman Correlation</vt:lpstr>
      <vt:lpstr>Spearman Correlation</vt:lpstr>
      <vt:lpstr>Final Conclusions from Spearman Correlation</vt:lpstr>
      <vt:lpstr>What’s Next in our Analysis?</vt:lpstr>
      <vt:lpstr>PowerPoint Presentation</vt:lpstr>
      <vt:lpstr>Basic Statistical Prediction Modeling Techniques</vt:lpstr>
      <vt:lpstr>An Overview of Chi-Square – 1</vt:lpstr>
      <vt:lpstr>An Overview of Chi-Square – 2</vt:lpstr>
      <vt:lpstr>Some Details on Chi-Square</vt:lpstr>
      <vt:lpstr>Chi-Square Supports Predictive Modeling</vt:lpstr>
      <vt:lpstr>Pico Team’s First Example Using Chi-Square</vt:lpstr>
      <vt:lpstr>PowerPoint Presentation</vt:lpstr>
      <vt:lpstr>PowerPoint Presentation</vt:lpstr>
      <vt:lpstr>PowerPoint Presentation</vt:lpstr>
      <vt:lpstr>PowerPoint Presentation</vt:lpstr>
      <vt:lpstr>PowerPoint Presentation</vt:lpstr>
      <vt:lpstr>PowerPoint Presentation</vt:lpstr>
      <vt:lpstr>Reminder of the Basic Steps in Chi-Square</vt:lpstr>
      <vt:lpstr>Chi-Square Exercise</vt:lpstr>
      <vt:lpstr>PowerPoint Presentation</vt:lpstr>
      <vt:lpstr>PowerPoint Presentation</vt:lpstr>
      <vt:lpstr>A Chi-Square Example with Nominal Data</vt:lpstr>
      <vt:lpstr>PowerPoint Presentation</vt:lpstr>
      <vt:lpstr>PowerPoint Presentation</vt:lpstr>
      <vt:lpstr>PowerPoint Presentation</vt:lpstr>
      <vt:lpstr>Chi-Square Nominal Exercise    </vt:lpstr>
      <vt:lpstr>Chi-Square Nominal Exercise Debrief – 1  </vt:lpstr>
      <vt:lpstr>Chi-Square Nominal Exercise Debrief – 2  </vt:lpstr>
      <vt:lpstr>Summary from Pico team Chi-Square Analysis</vt:lpstr>
      <vt:lpstr>PowerPoint Presentation</vt:lpstr>
      <vt:lpstr>Basic Statistical Prediction Modeling Techniques</vt:lpstr>
      <vt:lpstr>Logistic Regression</vt:lpstr>
      <vt:lpstr>Example 1: Pico Team Predicting a Nominal Outcome</vt:lpstr>
      <vt:lpstr>PowerPoint Presentation</vt:lpstr>
      <vt:lpstr>PowerPoint Presentation</vt:lpstr>
      <vt:lpstr>PowerPoint Presentation</vt:lpstr>
      <vt:lpstr>PowerPoint Presentation</vt:lpstr>
      <vt:lpstr>Interim Conclusion From Example 1 (Nominal Data)</vt:lpstr>
      <vt:lpstr>PowerPoint Presentation</vt:lpstr>
      <vt:lpstr>PowerPoint Presentation</vt:lpstr>
      <vt:lpstr>One More Example</vt:lpstr>
      <vt:lpstr>PowerPoint Presentation</vt:lpstr>
      <vt:lpstr>Example 2: Pico Team Predicting an Ordinal Outcome</vt:lpstr>
      <vt:lpstr>PowerPoint Presentation</vt:lpstr>
      <vt:lpstr>PowerPoint Presentation</vt:lpstr>
      <vt:lpstr>PowerPoint Presentation</vt:lpstr>
      <vt:lpstr>PowerPoint Presentation</vt:lpstr>
      <vt:lpstr>Another Ordinal Logistic Regression Exercise</vt:lpstr>
      <vt:lpstr>PowerPoint Presentation</vt:lpstr>
      <vt:lpstr>PowerPoint Presentation</vt:lpstr>
      <vt:lpstr>Example 3: Pico Team Predicting a Binary Outcome</vt:lpstr>
      <vt:lpstr>PowerPoint Presentation</vt:lpstr>
      <vt:lpstr>PowerPoint Presentation</vt:lpstr>
      <vt:lpstr>PowerPoint Presentation</vt:lpstr>
      <vt:lpstr>PowerPoint Presentation</vt:lpstr>
      <vt:lpstr>PowerPoint Presentation</vt:lpstr>
      <vt:lpstr>PowerPoint Presentation</vt:lpstr>
      <vt:lpstr>Interim Conclusions</vt:lpstr>
      <vt:lpstr>Remember the Basic Steps in Logistic Regression</vt:lpstr>
      <vt:lpstr>Summary Conclusions of Pico Logistic Models</vt:lpstr>
      <vt:lpstr>PowerPoint Presentation</vt:lpstr>
      <vt:lpstr>Regression with Dummy Variables</vt:lpstr>
      <vt:lpstr>Regression with Dummy Variables</vt:lpstr>
      <vt:lpstr>Regression with Dummy Variables</vt:lpstr>
      <vt:lpstr>Regression with Dummy Variables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Dummy Variable Regression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Dummy Variable Regression</vt:lpstr>
      <vt:lpstr>Dummy Variable Regression</vt:lpstr>
      <vt:lpstr>PowerPoint Presentation</vt:lpstr>
      <vt:lpstr>PowerPoint Presentation</vt:lpstr>
      <vt:lpstr>PowerPoint Presentation</vt:lpstr>
      <vt:lpstr>PowerPoint Presentation</vt:lpstr>
      <vt:lpstr>Dummy Variable Regression with Covariate</vt:lpstr>
      <vt:lpstr>Dummy Regression with Covariate</vt:lpstr>
      <vt:lpstr>Dummy Regression with Covariate</vt:lpstr>
      <vt:lpstr>Dummy Regression with Covariate</vt:lpstr>
      <vt:lpstr>Dummy Regression with Covariate</vt:lpstr>
      <vt:lpstr>Dummy Variable Regression</vt:lpstr>
      <vt:lpstr>Dummy Variable Regression – Exercise Debrief 1</vt:lpstr>
      <vt:lpstr>Dummy Variable Regression – Exercise Debrief 2</vt:lpstr>
      <vt:lpstr>Dummy Variable Regression – Exercise Debrief 3</vt:lpstr>
      <vt:lpstr>Dummy Variable Regression – Exercise Debrief 4</vt:lpstr>
      <vt:lpstr>PowerPoint Presentation</vt:lpstr>
      <vt:lpstr>Summary</vt:lpstr>
      <vt:lpstr>PowerPoint Presentation</vt:lpstr>
    </vt:vector>
  </TitlesOfParts>
  <Company>Software Engineering Institute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Process Performance Modeling</dc:title>
  <dc:creator>Jim McCurley</dc:creator>
  <cp:lastModifiedBy>Sheela Nath</cp:lastModifiedBy>
  <cp:revision>748</cp:revision>
  <cp:lastPrinted>2006-09-07T20:48:53Z</cp:lastPrinted>
  <dcterms:created xsi:type="dcterms:W3CDTF">2007-02-10T12:37:45Z</dcterms:created>
  <dcterms:modified xsi:type="dcterms:W3CDTF">2020-09-30T05:49:33Z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0x0101006BA41ACF1DB82B4895864D85D25D7BEA</vt:lpwstr>
  </property>
</Properties>
</file>